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4" r:id="rId5"/>
  </p:sldMasterIdLst>
  <p:notesMasterIdLst>
    <p:notesMasterId r:id="rId19"/>
  </p:notesMasterIdLst>
  <p:handoutMasterIdLst>
    <p:handoutMasterId r:id="rId20"/>
  </p:handoutMasterIdLst>
  <p:sldIdLst>
    <p:sldId id="256" r:id="rId6"/>
    <p:sldId id="312" r:id="rId7"/>
    <p:sldId id="258" r:id="rId8"/>
    <p:sldId id="259" r:id="rId9"/>
    <p:sldId id="269" r:id="rId10"/>
    <p:sldId id="313" r:id="rId11"/>
    <p:sldId id="311" r:id="rId12"/>
    <p:sldId id="310" r:id="rId13"/>
    <p:sldId id="275" r:id="rId14"/>
    <p:sldId id="276" r:id="rId15"/>
    <p:sldId id="266" r:id="rId16"/>
    <p:sldId id="267" r:id="rId17"/>
    <p:sldId id="27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22CF1C-C1BA-102D-EAA2-5B000362050F}" name="Shauna Brennan" initials="SB" userId="S::Shauna@adsd.nv.gov::a4b21532-23f0-4198-9a9f-57cdddf678b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a:srgbClr val="4764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7ABDA0-EFAA-4063-B12F-A6B34961350F}" v="25" dt="2026-03-19T17:53:20.437"/>
    <p1510:client id="{636CFDE5-1E33-4878-AFFA-D4F9D70C0525}" v="64" dt="2026-03-19T17:58:24.1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285E9D4-01D9-4BC7-B1A1-31A8D6C35ED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76D481C-E803-42B9-87DD-F505B6D0E41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73B4BD-C140-48DC-B6EC-09D9F7B6BC99}" type="datetimeFigureOut">
              <a:rPr lang="en-US" smtClean="0"/>
              <a:t>3/23/2026</a:t>
            </a:fld>
            <a:endParaRPr lang="en-US"/>
          </a:p>
        </p:txBody>
      </p:sp>
      <p:sp>
        <p:nvSpPr>
          <p:cNvPr id="4" name="Footer Placeholder 3">
            <a:extLst>
              <a:ext uri="{FF2B5EF4-FFF2-40B4-BE49-F238E27FC236}">
                <a16:creationId xmlns:a16="http://schemas.microsoft.com/office/drawing/2014/main" id="{CA78AC62-8E53-4135-A72D-E7E40B1F8F1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D25E870-0614-4322-AC0E-3F7A6CC9567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2C4BA1-07E6-4822-B84A-74167CEAB589}" type="slidenum">
              <a:rPr lang="en-US" smtClean="0"/>
              <a:t>‹#›</a:t>
            </a:fld>
            <a:endParaRPr lang="en-US"/>
          </a:p>
        </p:txBody>
      </p:sp>
    </p:spTree>
    <p:extLst>
      <p:ext uri="{BB962C8B-B14F-4D97-AF65-F5344CB8AC3E}">
        <p14:creationId xmlns:p14="http://schemas.microsoft.com/office/powerpoint/2010/main" val="38797732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F0D50C-A834-4A30-B7EE-98E69729F14D}" type="datetimeFigureOut">
              <a:rPr lang="en-US" smtClean="0"/>
              <a:t>3/23/2026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3BE2D6-AA8F-42A1-BE2B-AAFE18104AAB}" type="slidenum">
              <a:rPr lang="en-US" smtClean="0"/>
              <a:t>‹#›</a:t>
            </a:fld>
            <a:endParaRPr lang="en-US"/>
          </a:p>
        </p:txBody>
      </p:sp>
    </p:spTree>
    <p:extLst>
      <p:ext uri="{BB962C8B-B14F-4D97-AF65-F5344CB8AC3E}">
        <p14:creationId xmlns:p14="http://schemas.microsoft.com/office/powerpoint/2010/main" val="1406908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63BE2D6-AA8F-42A1-BE2B-AAFE18104AAB}" type="slidenum">
              <a:rPr lang="en-US" smtClean="0"/>
              <a:t>1</a:t>
            </a:fld>
            <a:endParaRPr lang="en-US"/>
          </a:p>
        </p:txBody>
      </p:sp>
    </p:spTree>
    <p:extLst>
      <p:ext uri="{BB962C8B-B14F-4D97-AF65-F5344CB8AC3E}">
        <p14:creationId xmlns:p14="http://schemas.microsoft.com/office/powerpoint/2010/main" val="9030469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DF4D0F4F-E481-46DD-8BE4-669BC68C78A4}"/>
              </a:ext>
              <a:ext uri="{C183D7F6-B498-43B3-948B-1728B52AA6E4}">
                <adec:decorative xmlns:adec="http://schemas.microsoft.com/office/drawing/2017/decorative" val="1"/>
              </a:ext>
            </a:extLst>
          </p:cNvPr>
          <p:cNvSpPr/>
          <p:nvPr userDrawn="1"/>
        </p:nvSpPr>
        <p:spPr>
          <a:xfrm>
            <a:off x="109860" y="94196"/>
            <a:ext cx="1923082" cy="19342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2" name="Title 1">
            <a:extLst>
              <a:ext uri="{FF2B5EF4-FFF2-40B4-BE49-F238E27FC236}">
                <a16:creationId xmlns:a16="http://schemas.microsoft.com/office/drawing/2014/main" id="{503EE646-F231-45F5-AEE0-442EB2F58A68}"/>
              </a:ext>
            </a:extLst>
          </p:cNvPr>
          <p:cNvSpPr>
            <a:spLocks noGrp="1"/>
          </p:cNvSpPr>
          <p:nvPr>
            <p:ph type="ctrTitle" hasCustomPrompt="1"/>
          </p:nvPr>
        </p:nvSpPr>
        <p:spPr>
          <a:xfrm>
            <a:off x="1535837" y="3607041"/>
            <a:ext cx="9144000" cy="546866"/>
          </a:xfrm>
        </p:spPr>
        <p:txBody>
          <a:bodyPr anchor="ctr">
            <a:normAutofit/>
          </a:bodyPr>
          <a:lstStyle>
            <a:lvl1pPr algn="ctr">
              <a:defRPr sz="2800">
                <a:solidFill>
                  <a:srgbClr val="1F4E79"/>
                </a:solidFill>
                <a:latin typeface="+mn-lt"/>
                <a:cs typeface="Times New Roman" panose="02020603050405020304" pitchFamily="18" charset="0"/>
              </a:defRPr>
            </a:lvl1pPr>
          </a:lstStyle>
          <a:p>
            <a:r>
              <a:rPr lang="en-US"/>
              <a:t>Click to edit Division</a:t>
            </a:r>
          </a:p>
        </p:txBody>
      </p:sp>
      <p:sp>
        <p:nvSpPr>
          <p:cNvPr id="3" name="Subtitle 2">
            <a:extLst>
              <a:ext uri="{FF2B5EF4-FFF2-40B4-BE49-F238E27FC236}">
                <a16:creationId xmlns:a16="http://schemas.microsoft.com/office/drawing/2014/main" id="{443D2A38-DA5C-4122-927F-2D59F907BA7E}"/>
              </a:ext>
            </a:extLst>
          </p:cNvPr>
          <p:cNvSpPr>
            <a:spLocks noGrp="1"/>
          </p:cNvSpPr>
          <p:nvPr>
            <p:ph type="subTitle" idx="1" hasCustomPrompt="1"/>
          </p:nvPr>
        </p:nvSpPr>
        <p:spPr>
          <a:xfrm>
            <a:off x="1535837" y="4305774"/>
            <a:ext cx="9144000" cy="469665"/>
          </a:xfrm>
        </p:spPr>
        <p:txBody>
          <a:bodyPr anchor="ctr">
            <a:normAutofit/>
          </a:bodyPr>
          <a:lstStyle>
            <a:lvl1pPr marL="0" indent="0" algn="ctr" defTabSz="914400" rtl="0" eaLnBrk="1" latinLnBrk="0" hangingPunct="1">
              <a:lnSpc>
                <a:spcPct val="90000"/>
              </a:lnSpc>
              <a:spcBef>
                <a:spcPct val="0"/>
              </a:spcBef>
              <a:buNone/>
              <a:defRPr lang="en-US" sz="2400" kern="1200" dirty="0">
                <a:solidFill>
                  <a:schemeClr val="tx1">
                    <a:lumMod val="75000"/>
                    <a:lumOff val="25000"/>
                  </a:schemeClr>
                </a:solidFill>
                <a:latin typeface="+mn-lt"/>
                <a:ea typeface="+mn-ea"/>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presented by (Person’s Name)</a:t>
            </a:r>
          </a:p>
        </p:txBody>
      </p:sp>
      <p:sp>
        <p:nvSpPr>
          <p:cNvPr id="7" name="Title 1">
            <a:extLst>
              <a:ext uri="{FF2B5EF4-FFF2-40B4-BE49-F238E27FC236}">
                <a16:creationId xmlns:a16="http://schemas.microsoft.com/office/drawing/2014/main" id="{551B421A-CEB0-4122-A55F-E52ACE10098F}"/>
              </a:ext>
            </a:extLst>
          </p:cNvPr>
          <p:cNvSpPr txBox="1">
            <a:spLocks/>
          </p:cNvSpPr>
          <p:nvPr userDrawn="1"/>
        </p:nvSpPr>
        <p:spPr>
          <a:xfrm>
            <a:off x="2445106" y="5626671"/>
            <a:ext cx="7320347" cy="680802"/>
          </a:xfrm>
          <a:prstGeom prst="rect">
            <a:avLst/>
          </a:prstGeom>
        </p:spPr>
        <p:txBody>
          <a:bodyPr vert="horz" lIns="0" tIns="0" rIns="0" bIns="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3200">
                <a:solidFill>
                  <a:srgbClr val="1F4E79"/>
                </a:solidFill>
                <a:latin typeface="+mn-lt"/>
              </a:rPr>
              <a:t>Department of Human Services</a:t>
            </a:r>
          </a:p>
        </p:txBody>
      </p:sp>
      <p:pic>
        <p:nvPicPr>
          <p:cNvPr id="9" name="Picture 8" descr="The Great Seal of the State of Nevada &quot;All for our Country&quot;">
            <a:extLst>
              <a:ext uri="{FF2B5EF4-FFF2-40B4-BE49-F238E27FC236}">
                <a16:creationId xmlns:a16="http://schemas.microsoft.com/office/drawing/2014/main" id="{0FBC4D1A-84EE-45B6-95D2-A5CAB3A4B7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88616" y="233499"/>
            <a:ext cx="1638443" cy="1592718"/>
          </a:xfrm>
          <a:prstGeom prst="rect">
            <a:avLst/>
          </a:prstGeom>
        </p:spPr>
      </p:pic>
      <p:cxnSp>
        <p:nvCxnSpPr>
          <p:cNvPr id="10" name="Straight Connector 9">
            <a:extLst>
              <a:ext uri="{FF2B5EF4-FFF2-40B4-BE49-F238E27FC236}">
                <a16:creationId xmlns:a16="http://schemas.microsoft.com/office/drawing/2014/main" id="{579730DB-1305-49C4-B8EC-9A382996C578}"/>
              </a:ext>
            </a:extLst>
          </p:cNvPr>
          <p:cNvCxnSpPr/>
          <p:nvPr userDrawn="1"/>
        </p:nvCxnSpPr>
        <p:spPr>
          <a:xfrm>
            <a:off x="2681145" y="5626671"/>
            <a:ext cx="6853383" cy="0"/>
          </a:xfrm>
          <a:prstGeom prst="line">
            <a:avLst/>
          </a:prstGeom>
          <a:ln w="25400" cap="sq">
            <a:solidFill>
              <a:schemeClr val="accent5">
                <a:lumMod val="50000"/>
              </a:schemeClr>
            </a:solidFill>
            <a:headEnd type="diamond" w="med" len="lg"/>
            <a:tailEnd type="diamond" w="med" len="lg"/>
          </a:ln>
        </p:spPr>
        <p:style>
          <a:lnRef idx="1">
            <a:schemeClr val="accent1"/>
          </a:lnRef>
          <a:fillRef idx="0">
            <a:schemeClr val="accent1"/>
          </a:fillRef>
          <a:effectRef idx="0">
            <a:schemeClr val="accent1"/>
          </a:effectRef>
          <a:fontRef idx="minor">
            <a:schemeClr val="tx1"/>
          </a:fontRef>
        </p:style>
      </p:cxnSp>
      <p:sp>
        <p:nvSpPr>
          <p:cNvPr id="14" name="Text Placeholder 13">
            <a:extLst>
              <a:ext uri="{FF2B5EF4-FFF2-40B4-BE49-F238E27FC236}">
                <a16:creationId xmlns:a16="http://schemas.microsoft.com/office/drawing/2014/main" id="{B527F0BC-AEA1-43B2-AD84-6EFBE6989832}"/>
              </a:ext>
            </a:extLst>
          </p:cNvPr>
          <p:cNvSpPr>
            <a:spLocks noGrp="1"/>
          </p:cNvSpPr>
          <p:nvPr>
            <p:ph type="body" sz="quarter" idx="13" hasCustomPrompt="1"/>
          </p:nvPr>
        </p:nvSpPr>
        <p:spPr>
          <a:xfrm>
            <a:off x="1535837" y="1978556"/>
            <a:ext cx="9144000" cy="1507436"/>
          </a:xfrm>
        </p:spPr>
        <p:txBody>
          <a:bodyPr anchor="ctr">
            <a:noAutofit/>
          </a:bodyPr>
          <a:lstStyle>
            <a:lvl1pPr marL="0" indent="0" algn="ctr">
              <a:buNone/>
              <a:defRPr lang="en-US" sz="4800" kern="1200" dirty="0">
                <a:solidFill>
                  <a:srgbClr val="1F4E79"/>
                </a:solidFill>
                <a:latin typeface="+mn-lt"/>
                <a:ea typeface="+mj-ea"/>
                <a:cs typeface="Times New Roman" panose="02020603050405020304" pitchFamily="18" charset="0"/>
              </a:defRPr>
            </a:lvl1pPr>
          </a:lstStyle>
          <a:p>
            <a:pPr lvl="0"/>
            <a:r>
              <a:rPr lang="en-US"/>
              <a:t>Click to edit Presentation Title</a:t>
            </a:r>
          </a:p>
        </p:txBody>
      </p:sp>
      <p:grpSp>
        <p:nvGrpSpPr>
          <p:cNvPr id="13" name="Group 12">
            <a:extLst>
              <a:ext uri="{FF2B5EF4-FFF2-40B4-BE49-F238E27FC236}">
                <a16:creationId xmlns:a16="http://schemas.microsoft.com/office/drawing/2014/main" id="{58C09CD6-2C7D-4515-A322-8CDBBC428003}"/>
              </a:ext>
            </a:extLst>
          </p:cNvPr>
          <p:cNvGrpSpPr/>
          <p:nvPr userDrawn="1"/>
        </p:nvGrpSpPr>
        <p:grpSpPr>
          <a:xfrm>
            <a:off x="2451567" y="915697"/>
            <a:ext cx="7313886" cy="712788"/>
            <a:chOff x="1793977" y="915697"/>
            <a:chExt cx="8635179" cy="712788"/>
          </a:xfrm>
        </p:grpSpPr>
        <p:sp>
          <p:nvSpPr>
            <p:cNvPr id="15" name="Text Box 49">
              <a:extLst>
                <a:ext uri="{FF2B5EF4-FFF2-40B4-BE49-F238E27FC236}">
                  <a16:creationId xmlns:a16="http://schemas.microsoft.com/office/drawing/2014/main" id="{9BE4A1A1-78D9-4BBC-B062-4D3401361671}"/>
                </a:ext>
              </a:extLst>
            </p:cNvPr>
            <p:cNvSpPr txBox="1">
              <a:spLocks noChangeArrowheads="1"/>
            </p:cNvSpPr>
            <p:nvPr userDrawn="1"/>
          </p:nvSpPr>
          <p:spPr bwMode="auto">
            <a:xfrm>
              <a:off x="1793977" y="915697"/>
              <a:ext cx="1809751"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lang="en-US" altLang="en-US" sz="1600" b="1">
                  <a:solidFill>
                    <a:srgbClr val="1F4E79"/>
                  </a:solidFill>
                  <a:latin typeface="+mn-lt"/>
                </a:rPr>
                <a:t>Joe Lombardo</a:t>
              </a:r>
              <a:endParaRPr kumimoji="0" lang="en-US" altLang="en-US" sz="1600" b="1" i="0" u="none" strike="noStrike" cap="none" normalizeH="0" baseline="0">
                <a:ln>
                  <a:noFill/>
                </a:ln>
                <a:solidFill>
                  <a:srgbClr val="1F4E79"/>
                </a:solidFill>
                <a:effectLst/>
                <a:latin typeface="+mn-lt"/>
              </a:endParaRP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a:ln>
                    <a:noFill/>
                  </a:ln>
                  <a:solidFill>
                    <a:srgbClr val="1F4E79"/>
                  </a:solidFill>
                  <a:effectLst/>
                  <a:latin typeface="+mn-lt"/>
                </a:rPr>
                <a:t>Governor</a:t>
              </a:r>
              <a:endParaRPr kumimoji="0" lang="en-US" altLang="en-US" sz="1800" b="0" i="1" u="none" strike="noStrike" cap="none" normalizeH="0" baseline="0">
                <a:ln>
                  <a:noFill/>
                </a:ln>
                <a:solidFill>
                  <a:srgbClr val="1F4E79"/>
                </a:solidFill>
                <a:effectLst/>
                <a:latin typeface="+mn-lt"/>
              </a:endParaRPr>
            </a:p>
          </p:txBody>
        </p:sp>
        <p:sp>
          <p:nvSpPr>
            <p:cNvPr id="16" name="Text Box 50">
              <a:extLst>
                <a:ext uri="{FF2B5EF4-FFF2-40B4-BE49-F238E27FC236}">
                  <a16:creationId xmlns:a16="http://schemas.microsoft.com/office/drawing/2014/main" id="{1D244E04-4923-4419-99EE-A25D79284685}"/>
                </a:ext>
              </a:extLst>
            </p:cNvPr>
            <p:cNvSpPr txBox="1">
              <a:spLocks noChangeArrowheads="1"/>
            </p:cNvSpPr>
            <p:nvPr userDrawn="1"/>
          </p:nvSpPr>
          <p:spPr bwMode="auto">
            <a:xfrm>
              <a:off x="8617817" y="915697"/>
              <a:ext cx="1811339"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1F4E79"/>
                  </a:solidFill>
                  <a:effectLst/>
                  <a:latin typeface="+mn-lt"/>
                </a:rPr>
                <a:t>Rique Robb</a:t>
              </a: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a:ln>
                    <a:noFill/>
                  </a:ln>
                  <a:solidFill>
                    <a:srgbClr val="1F4E79"/>
                  </a:solidFill>
                  <a:effectLst/>
                  <a:latin typeface="+mn-lt"/>
                </a:rPr>
                <a:t>Interim Director</a:t>
              </a:r>
              <a:endParaRPr kumimoji="0" lang="en-US" altLang="en-US" sz="1800" b="0" i="1" u="none" strike="noStrike" cap="none" normalizeH="0" baseline="0">
                <a:ln>
                  <a:noFill/>
                </a:ln>
                <a:solidFill>
                  <a:srgbClr val="1F4E79"/>
                </a:solidFill>
                <a:effectLst/>
                <a:latin typeface="+mn-lt"/>
              </a:endParaRPr>
            </a:p>
          </p:txBody>
        </p:sp>
      </p:grpSp>
      <p:pic>
        <p:nvPicPr>
          <p:cNvPr id="18" name="Picture 17">
            <a:extLst>
              <a:ext uri="{FF2B5EF4-FFF2-40B4-BE49-F238E27FC236}">
                <a16:creationId xmlns:a16="http://schemas.microsoft.com/office/drawing/2014/main" id="{9D76AB1F-A8ED-4B18-9C33-FBEC13EC0AD3}"/>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89181" y="5032259"/>
            <a:ext cx="1320389" cy="1789077"/>
          </a:xfrm>
          <a:prstGeom prst="rect">
            <a:avLst/>
          </a:prstGeom>
        </p:spPr>
      </p:pic>
      <p:sp>
        <p:nvSpPr>
          <p:cNvPr id="20" name="Footer Placeholder 5">
            <a:extLst>
              <a:ext uri="{FF2B5EF4-FFF2-40B4-BE49-F238E27FC236}">
                <a16:creationId xmlns:a16="http://schemas.microsoft.com/office/drawing/2014/main" id="{436F594D-EFA8-4AEE-9799-7C7A899224C7}"/>
              </a:ext>
            </a:extLst>
          </p:cNvPr>
          <p:cNvSpPr txBox="1">
            <a:spLocks/>
          </p:cNvSpPr>
          <p:nvPr userDrawn="1"/>
        </p:nvSpPr>
        <p:spPr>
          <a:xfrm>
            <a:off x="3771900" y="6307473"/>
            <a:ext cx="4114800" cy="365125"/>
          </a:xfrm>
          <a:prstGeom prst="rect">
            <a:avLst/>
          </a:prstGeom>
        </p:spPr>
        <p:txBody>
          <a:bodyPr lIns="0" tIns="0" rIns="0" bIns="0" anchor="ctr"/>
          <a:lstStyle>
            <a:defPPr>
              <a:defRPr lang="en-US"/>
            </a:defPPr>
            <a:lvl1pPr marL="0" algn="ctr" defTabSz="914400" rtl="0" eaLnBrk="1" latinLnBrk="0" hangingPunct="1">
              <a:lnSpc>
                <a:spcPct val="90000"/>
              </a:lnSpc>
              <a:spcBef>
                <a:spcPct val="0"/>
              </a:spcBef>
              <a:buNone/>
              <a:defRPr lang="en-US" altLang="en-US" sz="1400" kern="1200" smtClean="0">
                <a:solidFill>
                  <a:srgbClr val="1F4E79"/>
                </a:solidFill>
                <a:latin typeface="Times New Roman" panose="02020603050405020304" pitchFamily="18" charset="0"/>
                <a:ea typeface="+mj-ea"/>
                <a:cs typeface="Times New Roman" panose="02020603050405020304"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i="1">
                <a:solidFill>
                  <a:srgbClr val="1F4E79"/>
                </a:solidFill>
                <a:latin typeface="+mn-lt"/>
              </a:rPr>
              <a:t>Helping people.  It’s who we are and what we do.</a:t>
            </a:r>
          </a:p>
        </p:txBody>
      </p:sp>
      <p:sp>
        <p:nvSpPr>
          <p:cNvPr id="23" name="Text Placeholder 22">
            <a:extLst>
              <a:ext uri="{FF2B5EF4-FFF2-40B4-BE49-F238E27FC236}">
                <a16:creationId xmlns:a16="http://schemas.microsoft.com/office/drawing/2014/main" id="{3426419D-5A94-4288-8759-EF0C171EACEE}"/>
              </a:ext>
            </a:extLst>
          </p:cNvPr>
          <p:cNvSpPr>
            <a:spLocks noGrp="1"/>
          </p:cNvSpPr>
          <p:nvPr>
            <p:ph type="body" sz="quarter" idx="14" hasCustomPrompt="1"/>
          </p:nvPr>
        </p:nvSpPr>
        <p:spPr>
          <a:xfrm>
            <a:off x="3485217" y="4958756"/>
            <a:ext cx="5245240" cy="342979"/>
          </a:xfrm>
        </p:spPr>
        <p:txBody>
          <a:bodyPr>
            <a:noAutofit/>
          </a:bodyPr>
          <a:lstStyle>
            <a:lvl1pPr marL="0" indent="0" algn="ctr">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Date of Presentation</a:t>
            </a:r>
          </a:p>
        </p:txBody>
      </p:sp>
      <p:sp>
        <p:nvSpPr>
          <p:cNvPr id="17" name="Text Placeholder 22">
            <a:extLst>
              <a:ext uri="{FF2B5EF4-FFF2-40B4-BE49-F238E27FC236}">
                <a16:creationId xmlns:a16="http://schemas.microsoft.com/office/drawing/2014/main" id="{2BA2630A-15E2-4634-89E7-CF26F59875EA}"/>
              </a:ext>
            </a:extLst>
          </p:cNvPr>
          <p:cNvSpPr>
            <a:spLocks noGrp="1"/>
          </p:cNvSpPr>
          <p:nvPr>
            <p:ph type="body" sz="quarter" idx="15" hasCustomPrompt="1"/>
          </p:nvPr>
        </p:nvSpPr>
        <p:spPr>
          <a:xfrm>
            <a:off x="10001492" y="5128182"/>
            <a:ext cx="2020551" cy="1621410"/>
          </a:xfrm>
        </p:spPr>
        <p:txBody>
          <a:bodyPr>
            <a:noAutofit/>
          </a:bodyPr>
          <a:lstStyle>
            <a:lvl1pPr marL="0" indent="0" algn="ctr">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REMOVE text box or REPLACE with Division or Program logo not to exceed 2” height</a:t>
            </a:r>
          </a:p>
        </p:txBody>
      </p:sp>
    </p:spTree>
    <p:extLst>
      <p:ext uri="{BB962C8B-B14F-4D97-AF65-F5344CB8AC3E}">
        <p14:creationId xmlns:p14="http://schemas.microsoft.com/office/powerpoint/2010/main" val="2420226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E2229-ECE3-49A5-A1BD-2CB5EC1143CF}"/>
              </a:ext>
            </a:extLst>
          </p:cNvPr>
          <p:cNvSpPr>
            <a:spLocks noGrp="1"/>
          </p:cNvSpPr>
          <p:nvPr>
            <p:ph type="title" hasCustomPrompt="1"/>
          </p:nvPr>
        </p:nvSpPr>
        <p:spPr>
          <a:xfrm>
            <a:off x="357447" y="0"/>
            <a:ext cx="11670009" cy="1325563"/>
          </a:xfrm>
        </p:spPr>
        <p:txBody>
          <a:bodyPr/>
          <a:lstStyle>
            <a:lvl1pPr>
              <a:defRPr/>
            </a:lvl1pPr>
          </a:lstStyle>
          <a:p>
            <a:r>
              <a:rPr lang="en-US"/>
              <a:t>Add “Agenda”</a:t>
            </a:r>
          </a:p>
        </p:txBody>
      </p:sp>
      <p:sp>
        <p:nvSpPr>
          <p:cNvPr id="3" name="Content Placeholder 2"/>
          <p:cNvSpPr>
            <a:spLocks noGrp="1"/>
          </p:cNvSpPr>
          <p:nvPr>
            <p:ph idx="1" hasCustomPrompt="1"/>
          </p:nvPr>
        </p:nvSpPr>
        <p:spPr>
          <a:xfrm>
            <a:off x="357447" y="1460498"/>
            <a:ext cx="11670010" cy="4895852"/>
          </a:xfrm>
        </p:spPr>
        <p:txBody>
          <a:bodyPr/>
          <a:lstStyle>
            <a:lvl1pPr marL="514350" indent="-5143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a:t>Click to add Agenda item 1</a:t>
            </a:r>
          </a:p>
        </p:txBody>
      </p:sp>
      <p:sp>
        <p:nvSpPr>
          <p:cNvPr id="6" name="Slide Number Placeholder 5"/>
          <p:cNvSpPr>
            <a:spLocks noGrp="1"/>
          </p:cNvSpPr>
          <p:nvPr>
            <p:ph type="sldNum" sz="quarter" idx="12"/>
          </p:nvPr>
        </p:nvSpPr>
        <p:spPr/>
        <p:txBody>
          <a:bodyPr/>
          <a:lstStyle/>
          <a:p>
            <a:fld id="{A0EC8638-D38E-4C5B-8C11-DA859CF37C29}" type="slidenum">
              <a:rPr lang="en-US" smtClean="0"/>
              <a:t>‹#›</a:t>
            </a:fld>
            <a:endParaRPr lang="en-US"/>
          </a:p>
        </p:txBody>
      </p:sp>
    </p:spTree>
    <p:extLst>
      <p:ext uri="{BB962C8B-B14F-4D97-AF65-F5344CB8AC3E}">
        <p14:creationId xmlns:p14="http://schemas.microsoft.com/office/powerpoint/2010/main" val="3732288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6E067E-DCDD-43CE-A2C6-47C7E7D02A40}"/>
              </a:ext>
            </a:extLst>
          </p:cNvPr>
          <p:cNvSpPr>
            <a:spLocks noGrp="1"/>
          </p:cNvSpPr>
          <p:nvPr>
            <p:ph idx="1"/>
          </p:nvPr>
        </p:nvSpPr>
        <p:spPr>
          <a:xfrm>
            <a:off x="357447" y="1460500"/>
            <a:ext cx="11670010" cy="4895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p>
            <a:fld id="{E9C1D828-F931-464A-8E86-F9D742DA373F}" type="slidenum">
              <a:rPr lang="en-US" smtClean="0"/>
              <a:t>‹#›</a:t>
            </a:fld>
            <a:endParaRPr lang="en-US"/>
          </a:p>
        </p:txBody>
      </p:sp>
      <p:sp>
        <p:nvSpPr>
          <p:cNvPr id="5" name="Title 1">
            <a:extLst>
              <a:ext uri="{FF2B5EF4-FFF2-40B4-BE49-F238E27FC236}">
                <a16:creationId xmlns:a16="http://schemas.microsoft.com/office/drawing/2014/main" id="{266E7EE1-E575-465C-90AC-24DF7BC4CEF0}"/>
              </a:ext>
            </a:extLst>
          </p:cNvPr>
          <p:cNvSpPr>
            <a:spLocks noGrp="1"/>
          </p:cNvSpPr>
          <p:nvPr>
            <p:ph type="title" hasCustomPrompt="1"/>
          </p:nvPr>
        </p:nvSpPr>
        <p:spPr>
          <a:xfrm>
            <a:off x="357447" y="0"/>
            <a:ext cx="11670009" cy="1325563"/>
          </a:xfrm>
        </p:spPr>
        <p:txBody>
          <a:bodyPr/>
          <a:lstStyle>
            <a:lvl1pPr>
              <a:defRPr/>
            </a:lvl1pPr>
          </a:lstStyle>
          <a:p>
            <a:r>
              <a:rPr lang="en-US"/>
              <a:t>Add Slide Title</a:t>
            </a:r>
          </a:p>
        </p:txBody>
      </p:sp>
    </p:spTree>
    <p:extLst>
      <p:ext uri="{BB962C8B-B14F-4D97-AF65-F5344CB8AC3E}">
        <p14:creationId xmlns:p14="http://schemas.microsoft.com/office/powerpoint/2010/main" val="247986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FC800-7359-4452-8C9C-726AEEF44903}"/>
              </a:ext>
            </a:extLst>
          </p:cNvPr>
          <p:cNvSpPr>
            <a:spLocks noGrp="1"/>
          </p:cNvSpPr>
          <p:nvPr>
            <p:ph type="title"/>
          </p:nvPr>
        </p:nvSpPr>
        <p:spPr>
          <a:xfrm>
            <a:off x="831850" y="1709738"/>
            <a:ext cx="10515600" cy="2852737"/>
          </a:xfrm>
        </p:spPr>
        <p:txBody>
          <a:bodyPr anchor="b"/>
          <a:lstStyle>
            <a:lvl1pPr>
              <a:defRPr sz="6000">
                <a:solidFill>
                  <a:srgbClr val="1F4E79"/>
                </a:solidFill>
              </a:defRPr>
            </a:lvl1pPr>
          </a:lstStyle>
          <a:p>
            <a:r>
              <a:rPr lang="en-US"/>
              <a:t>Click to edit Master title style</a:t>
            </a:r>
          </a:p>
        </p:txBody>
      </p:sp>
      <p:sp>
        <p:nvSpPr>
          <p:cNvPr id="3" name="Text Placeholder 2">
            <a:extLst>
              <a:ext uri="{FF2B5EF4-FFF2-40B4-BE49-F238E27FC236}">
                <a16:creationId xmlns:a16="http://schemas.microsoft.com/office/drawing/2014/main" id="{636461A9-3331-4ABE-9A64-5AB5D2295392}"/>
              </a:ext>
            </a:extLst>
          </p:cNvPr>
          <p:cNvSpPr>
            <a:spLocks noGrp="1"/>
          </p:cNvSpPr>
          <p:nvPr>
            <p:ph type="body" idx="1"/>
          </p:nvPr>
        </p:nvSpPr>
        <p:spPr>
          <a:xfrm>
            <a:off x="831850" y="4589463"/>
            <a:ext cx="10515600"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AFD80A44-01AC-4FFC-AA21-0F2E7F88A6F5}"/>
              </a:ext>
            </a:extLst>
          </p:cNvPr>
          <p:cNvSpPr>
            <a:spLocks noGrp="1"/>
          </p:cNvSpPr>
          <p:nvPr>
            <p:ph type="sldNum" sz="quarter" idx="12"/>
          </p:nvPr>
        </p:nvSpPr>
        <p:spPr/>
        <p:txBody>
          <a:bodyPr/>
          <a:lstStyle/>
          <a:p>
            <a:fld id="{E9C1D828-F931-464A-8E86-F9D742DA373F}" type="slidenum">
              <a:rPr lang="en-US" smtClean="0"/>
              <a:t>‹#›</a:t>
            </a:fld>
            <a:endParaRPr lang="en-US"/>
          </a:p>
        </p:txBody>
      </p:sp>
    </p:spTree>
    <p:extLst>
      <p:ext uri="{BB962C8B-B14F-4D97-AF65-F5344CB8AC3E}">
        <p14:creationId xmlns:p14="http://schemas.microsoft.com/office/powerpoint/2010/main" val="38018792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71DD24-6C95-4034-884F-B0C09EDE9D10}"/>
              </a:ext>
            </a:extLst>
          </p:cNvPr>
          <p:cNvSpPr>
            <a:spLocks noGrp="1"/>
          </p:cNvSpPr>
          <p:nvPr>
            <p:ph sz="half" idx="1"/>
          </p:nvPr>
        </p:nvSpPr>
        <p:spPr>
          <a:xfrm>
            <a:off x="357448" y="1465465"/>
            <a:ext cx="5374177" cy="4900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4ADBD2-493D-4281-B5D9-94DD2B671C37}"/>
              </a:ext>
            </a:extLst>
          </p:cNvPr>
          <p:cNvSpPr>
            <a:spLocks noGrp="1"/>
          </p:cNvSpPr>
          <p:nvPr>
            <p:ph sz="half" idx="2"/>
          </p:nvPr>
        </p:nvSpPr>
        <p:spPr>
          <a:xfrm>
            <a:off x="5893723" y="1465465"/>
            <a:ext cx="6133733" cy="4900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C89A8DFC-D64C-41B5-9A16-1822DA3233AC}"/>
              </a:ext>
            </a:extLst>
          </p:cNvPr>
          <p:cNvSpPr>
            <a:spLocks noGrp="1"/>
          </p:cNvSpPr>
          <p:nvPr>
            <p:ph type="sldNum" sz="quarter" idx="12"/>
          </p:nvPr>
        </p:nvSpPr>
        <p:spPr/>
        <p:txBody>
          <a:bodyPr/>
          <a:lstStyle/>
          <a:p>
            <a:fld id="{E9C1D828-F931-464A-8E86-F9D742DA373F}" type="slidenum">
              <a:rPr lang="en-US" smtClean="0"/>
              <a:t>‹#›</a:t>
            </a:fld>
            <a:endParaRPr lang="en-US"/>
          </a:p>
        </p:txBody>
      </p:sp>
      <p:sp>
        <p:nvSpPr>
          <p:cNvPr id="8" name="Title 1">
            <a:extLst>
              <a:ext uri="{FF2B5EF4-FFF2-40B4-BE49-F238E27FC236}">
                <a16:creationId xmlns:a16="http://schemas.microsoft.com/office/drawing/2014/main" id="{B6750193-6397-4876-BD08-6974362A43D1}"/>
              </a:ext>
            </a:extLst>
          </p:cNvPr>
          <p:cNvSpPr>
            <a:spLocks noGrp="1"/>
          </p:cNvSpPr>
          <p:nvPr>
            <p:ph type="title" hasCustomPrompt="1"/>
          </p:nvPr>
        </p:nvSpPr>
        <p:spPr>
          <a:xfrm>
            <a:off x="357448" y="0"/>
            <a:ext cx="11670008" cy="1325563"/>
          </a:xfrm>
        </p:spPr>
        <p:txBody>
          <a:bodyPr/>
          <a:lstStyle>
            <a:lvl1pPr>
              <a:defRPr/>
            </a:lvl1pPr>
          </a:lstStyle>
          <a:p>
            <a:r>
              <a:rPr lang="en-US"/>
              <a:t>Add Slide Title</a:t>
            </a:r>
          </a:p>
        </p:txBody>
      </p:sp>
    </p:spTree>
    <p:extLst>
      <p:ext uri="{BB962C8B-B14F-4D97-AF65-F5344CB8AC3E}">
        <p14:creationId xmlns:p14="http://schemas.microsoft.com/office/powerpoint/2010/main" val="2810616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p>
            <a:fld id="{E9C1D828-F931-464A-8E86-F9D742DA373F}" type="slidenum">
              <a:rPr lang="en-US" smtClean="0"/>
              <a:t>‹#›</a:t>
            </a:fld>
            <a:endParaRPr lang="en-US"/>
          </a:p>
        </p:txBody>
      </p:sp>
      <p:sp>
        <p:nvSpPr>
          <p:cNvPr id="2" name="Title 1">
            <a:extLst>
              <a:ext uri="{FF2B5EF4-FFF2-40B4-BE49-F238E27FC236}">
                <a16:creationId xmlns:a16="http://schemas.microsoft.com/office/drawing/2014/main" id="{9E66C148-6FEC-4A4F-A9AE-811E307EF688}"/>
              </a:ext>
            </a:extLst>
          </p:cNvPr>
          <p:cNvSpPr>
            <a:spLocks noGrp="1"/>
          </p:cNvSpPr>
          <p:nvPr>
            <p:ph type="title" hasCustomPrompt="1"/>
          </p:nvPr>
        </p:nvSpPr>
        <p:spPr>
          <a:xfrm>
            <a:off x="1540626" y="1828801"/>
            <a:ext cx="9110749" cy="3200399"/>
          </a:xfrm>
        </p:spPr>
        <p:txBody>
          <a:bodyPr>
            <a:noAutofit/>
          </a:bodyPr>
          <a:lstStyle>
            <a:lvl1pPr marL="0" algn="ctr" defTabSz="914400" rtl="0" eaLnBrk="1" latinLnBrk="0" hangingPunct="1">
              <a:lnSpc>
                <a:spcPct val="90000"/>
              </a:lnSpc>
              <a:spcBef>
                <a:spcPct val="0"/>
              </a:spcBef>
              <a:buNone/>
              <a:defRPr lang="en-US" sz="11600" kern="1200" dirty="0" smtClean="0">
                <a:solidFill>
                  <a:srgbClr val="1F4E79"/>
                </a:solidFill>
                <a:latin typeface="+mn-lt"/>
                <a:ea typeface="+mj-ea"/>
                <a:cs typeface="Times New Roman" panose="02020603050405020304" pitchFamily="18" charset="0"/>
              </a:defRPr>
            </a:lvl1pPr>
          </a:lstStyle>
          <a:p>
            <a:r>
              <a:rPr lang="en-US"/>
              <a:t>Add “Questions?”</a:t>
            </a:r>
          </a:p>
        </p:txBody>
      </p:sp>
    </p:spTree>
    <p:extLst>
      <p:ext uri="{BB962C8B-B14F-4D97-AF65-F5344CB8AC3E}">
        <p14:creationId xmlns:p14="http://schemas.microsoft.com/office/powerpoint/2010/main" val="39975474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act Information">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a:p>
        </p:txBody>
      </p:sp>
      <p:sp>
        <p:nvSpPr>
          <p:cNvPr id="17" name="Text Placeholder 10">
            <a:extLst>
              <a:ext uri="{FF2B5EF4-FFF2-40B4-BE49-F238E27FC236}">
                <a16:creationId xmlns:a16="http://schemas.microsoft.com/office/drawing/2014/main" id="{0BCA736D-CC37-4A51-89AE-E21A02317A58}"/>
              </a:ext>
            </a:extLst>
          </p:cNvPr>
          <p:cNvSpPr>
            <a:spLocks noGrp="1"/>
          </p:cNvSpPr>
          <p:nvPr>
            <p:ph type="body" sz="quarter" idx="21" hasCustomPrompt="1"/>
          </p:nvPr>
        </p:nvSpPr>
        <p:spPr>
          <a:xfrm>
            <a:off x="3467100" y="5383674"/>
            <a:ext cx="5257800" cy="532592"/>
          </a:xfrm>
        </p:spPr>
        <p:txBody>
          <a:bodyPr anchor="ctr"/>
          <a:lstStyle>
            <a:lvl1pPr marL="0" indent="0" algn="ctr">
              <a:buNone/>
              <a:defRPr>
                <a:latin typeface="+mn-lt"/>
              </a:defRPr>
            </a:lvl1pPr>
          </a:lstStyle>
          <a:p>
            <a:pPr lvl="0"/>
            <a:r>
              <a:rPr lang="en-US"/>
              <a:t>Web Address</a:t>
            </a:r>
          </a:p>
        </p:txBody>
      </p:sp>
      <p:sp>
        <p:nvSpPr>
          <p:cNvPr id="19" name="Content Placeholder 2">
            <a:extLst>
              <a:ext uri="{FF2B5EF4-FFF2-40B4-BE49-F238E27FC236}">
                <a16:creationId xmlns:a16="http://schemas.microsoft.com/office/drawing/2014/main" id="{DF3C1F5E-A7B3-4E0F-BFAE-6F2EE1D9BEE6}"/>
              </a:ext>
            </a:extLst>
          </p:cNvPr>
          <p:cNvSpPr>
            <a:spLocks noGrp="1"/>
          </p:cNvSpPr>
          <p:nvPr>
            <p:ph sz="half" idx="1" hasCustomPrompt="1"/>
          </p:nvPr>
        </p:nvSpPr>
        <p:spPr>
          <a:xfrm>
            <a:off x="839585" y="1456037"/>
            <a:ext cx="4422372" cy="3232341"/>
          </a:xfrm>
        </p:spPr>
        <p:txBody>
          <a:bodyPr/>
          <a:lstStyle>
            <a:lvl1pPr marL="0" indent="0">
              <a:lnSpc>
                <a:spcPct val="100000"/>
              </a:lnSpc>
              <a:spcBef>
                <a:spcPts val="0"/>
              </a:spcBef>
              <a:buNone/>
              <a:defRPr/>
            </a:lvl1pPr>
          </a:lstStyle>
          <a:p>
            <a:pPr lvl="0"/>
            <a:r>
              <a:rPr lang="en-US"/>
              <a:t>Name</a:t>
            </a:r>
          </a:p>
          <a:p>
            <a:pPr lvl="0"/>
            <a:r>
              <a:rPr lang="en-US"/>
              <a:t>Job Title</a:t>
            </a:r>
          </a:p>
          <a:p>
            <a:pPr lvl="0"/>
            <a:r>
              <a:rPr lang="en-US"/>
              <a:t>Email</a:t>
            </a:r>
          </a:p>
          <a:p>
            <a:pPr lvl="0"/>
            <a:r>
              <a:rPr lang="en-US"/>
              <a:t>Phone Number</a:t>
            </a:r>
          </a:p>
        </p:txBody>
      </p:sp>
      <p:sp>
        <p:nvSpPr>
          <p:cNvPr id="20" name="Content Placeholder 2">
            <a:extLst>
              <a:ext uri="{FF2B5EF4-FFF2-40B4-BE49-F238E27FC236}">
                <a16:creationId xmlns:a16="http://schemas.microsoft.com/office/drawing/2014/main" id="{DE4D0672-6795-4687-ADE2-30C6EEC8E405}"/>
              </a:ext>
            </a:extLst>
          </p:cNvPr>
          <p:cNvSpPr>
            <a:spLocks noGrp="1"/>
          </p:cNvSpPr>
          <p:nvPr>
            <p:ph sz="half" idx="22" hasCustomPrompt="1"/>
          </p:nvPr>
        </p:nvSpPr>
        <p:spPr>
          <a:xfrm>
            <a:off x="5422669" y="1456037"/>
            <a:ext cx="4422372" cy="3232341"/>
          </a:xfrm>
        </p:spPr>
        <p:txBody>
          <a:bodyPr/>
          <a:lstStyle>
            <a:lvl1pPr marL="0" indent="0">
              <a:lnSpc>
                <a:spcPct val="100000"/>
              </a:lnSpc>
              <a:spcBef>
                <a:spcPts val="0"/>
              </a:spcBef>
              <a:buNone/>
              <a:defRPr/>
            </a:lvl1pPr>
          </a:lstStyle>
          <a:p>
            <a:pPr lvl="0"/>
            <a:r>
              <a:rPr lang="en-US"/>
              <a:t>Name</a:t>
            </a:r>
          </a:p>
          <a:p>
            <a:pPr lvl="0"/>
            <a:r>
              <a:rPr lang="en-US"/>
              <a:t>Job Title</a:t>
            </a:r>
          </a:p>
          <a:p>
            <a:pPr lvl="0"/>
            <a:r>
              <a:rPr lang="en-US"/>
              <a:t>Email</a:t>
            </a:r>
          </a:p>
          <a:p>
            <a:pPr lvl="0"/>
            <a:r>
              <a:rPr lang="en-US"/>
              <a:t>Phone Number</a:t>
            </a:r>
          </a:p>
        </p:txBody>
      </p:sp>
      <p:sp>
        <p:nvSpPr>
          <p:cNvPr id="8" name="Title 1">
            <a:extLst>
              <a:ext uri="{FF2B5EF4-FFF2-40B4-BE49-F238E27FC236}">
                <a16:creationId xmlns:a16="http://schemas.microsoft.com/office/drawing/2014/main" id="{02A42F20-5A57-4228-95D6-2C29761228C7}"/>
              </a:ext>
            </a:extLst>
          </p:cNvPr>
          <p:cNvSpPr>
            <a:spLocks noGrp="1"/>
          </p:cNvSpPr>
          <p:nvPr>
            <p:ph type="title" hasCustomPrompt="1"/>
          </p:nvPr>
        </p:nvSpPr>
        <p:spPr>
          <a:xfrm>
            <a:off x="357447" y="0"/>
            <a:ext cx="11670009" cy="1325563"/>
          </a:xfrm>
        </p:spPr>
        <p:txBody>
          <a:bodyPr/>
          <a:lstStyle>
            <a:lvl1pPr>
              <a:defRPr/>
            </a:lvl1pPr>
          </a:lstStyle>
          <a:p>
            <a:r>
              <a:rPr lang="en-US"/>
              <a:t>Add “Contact Information”</a:t>
            </a:r>
          </a:p>
        </p:txBody>
      </p:sp>
    </p:spTree>
    <p:extLst>
      <p:ext uri="{BB962C8B-B14F-4D97-AF65-F5344CB8AC3E}">
        <p14:creationId xmlns:p14="http://schemas.microsoft.com/office/powerpoint/2010/main" val="28252527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cronym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7447" y="1460500"/>
            <a:ext cx="11670010" cy="4895850"/>
          </a:xfrm>
        </p:spPr>
        <p:txBody>
          <a:bodyPr numCol="2"/>
          <a:lstStyle>
            <a:lvl1pPr>
              <a:defRPr>
                <a:latin typeface="+mn-lt"/>
              </a:defRPr>
            </a:lvl1pPr>
          </a:lstStyle>
          <a:p>
            <a:pPr lvl="0"/>
            <a:r>
              <a:rPr lang="en-US"/>
              <a:t>Place Acronyms Here – This list has 2 columns to make it easier to add as many as you need. </a:t>
            </a:r>
          </a:p>
        </p:txBody>
      </p:sp>
      <p:sp>
        <p:nvSpPr>
          <p:cNvPr id="6" name="Slide Number Placeholder 5"/>
          <p:cNvSpPr>
            <a:spLocks noGrp="1"/>
          </p:cNvSpPr>
          <p:nvPr>
            <p:ph type="sldNum" sz="quarter" idx="12"/>
          </p:nvPr>
        </p:nvSpPr>
        <p:spPr/>
        <p:txBody>
          <a:bodyPr/>
          <a:lstStyle>
            <a:lvl1pPr>
              <a:defRPr>
                <a:solidFill>
                  <a:srgbClr val="1F4E79"/>
                </a:solidFill>
                <a:latin typeface="+mn-lt"/>
              </a:defRPr>
            </a:lvl1pPr>
          </a:lstStyle>
          <a:p>
            <a:fld id="{A0EC8638-D38E-4C5B-8C11-DA859CF37C29}" type="slidenum">
              <a:rPr lang="en-US" smtClean="0"/>
              <a:pPr/>
              <a:t>‹#›</a:t>
            </a:fld>
            <a:endParaRPr lang="en-US"/>
          </a:p>
        </p:txBody>
      </p:sp>
      <p:sp>
        <p:nvSpPr>
          <p:cNvPr id="5" name="Title 1">
            <a:extLst>
              <a:ext uri="{FF2B5EF4-FFF2-40B4-BE49-F238E27FC236}">
                <a16:creationId xmlns:a16="http://schemas.microsoft.com/office/drawing/2014/main" id="{8359C402-E482-4385-B374-8E4FB3A0A9D4}"/>
              </a:ext>
            </a:extLst>
          </p:cNvPr>
          <p:cNvSpPr>
            <a:spLocks noGrp="1"/>
          </p:cNvSpPr>
          <p:nvPr>
            <p:ph type="title" hasCustomPrompt="1"/>
          </p:nvPr>
        </p:nvSpPr>
        <p:spPr>
          <a:xfrm>
            <a:off x="357447" y="0"/>
            <a:ext cx="11670009" cy="1325563"/>
          </a:xfrm>
        </p:spPr>
        <p:txBody>
          <a:bodyPr/>
          <a:lstStyle>
            <a:lvl1pPr>
              <a:defRPr/>
            </a:lvl1pPr>
          </a:lstStyle>
          <a:p>
            <a:r>
              <a:rPr lang="en-US"/>
              <a:t>Add “Acronyms”</a:t>
            </a:r>
          </a:p>
        </p:txBody>
      </p:sp>
    </p:spTree>
    <p:extLst>
      <p:ext uri="{BB962C8B-B14F-4D97-AF65-F5344CB8AC3E}">
        <p14:creationId xmlns:p14="http://schemas.microsoft.com/office/powerpoint/2010/main" val="3006477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E2229-ECE3-49A5-A1BD-2CB5EC1143CF}"/>
              </a:ext>
            </a:extLst>
          </p:cNvPr>
          <p:cNvSpPr>
            <a:spLocks noGrp="1"/>
          </p:cNvSpPr>
          <p:nvPr>
            <p:ph type="title" hasCustomPrompt="1"/>
          </p:nvPr>
        </p:nvSpPr>
        <p:spPr>
          <a:xfrm>
            <a:off x="357447" y="0"/>
            <a:ext cx="11670009" cy="1325563"/>
          </a:xfrm>
        </p:spPr>
        <p:txBody>
          <a:bodyPr/>
          <a:lstStyle>
            <a:lvl1pPr>
              <a:defRPr/>
            </a:lvl1pPr>
          </a:lstStyle>
          <a:p>
            <a:r>
              <a:rPr lang="en-US"/>
              <a:t>Add “Agenda”</a:t>
            </a:r>
          </a:p>
        </p:txBody>
      </p:sp>
      <p:sp>
        <p:nvSpPr>
          <p:cNvPr id="3" name="Content Placeholder 2"/>
          <p:cNvSpPr>
            <a:spLocks noGrp="1"/>
          </p:cNvSpPr>
          <p:nvPr>
            <p:ph idx="1" hasCustomPrompt="1"/>
          </p:nvPr>
        </p:nvSpPr>
        <p:spPr>
          <a:xfrm>
            <a:off x="357447" y="1460498"/>
            <a:ext cx="11670010" cy="4895852"/>
          </a:xfrm>
        </p:spPr>
        <p:txBody>
          <a:bodyPr/>
          <a:lstStyle>
            <a:lvl1pPr marL="514350" indent="-5143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a:t>Click to add Agenda item 1</a:t>
            </a:r>
          </a:p>
        </p:txBody>
      </p:sp>
      <p:sp>
        <p:nvSpPr>
          <p:cNvPr id="6" name="Slide Number Placeholder 5"/>
          <p:cNvSpPr>
            <a:spLocks noGrp="1"/>
          </p:cNvSpPr>
          <p:nvPr>
            <p:ph type="sldNum" sz="quarter" idx="12"/>
          </p:nvPr>
        </p:nvSpPr>
        <p:spPr/>
        <p:txBody>
          <a:bodyPr/>
          <a:lstStyle/>
          <a:p>
            <a:fld id="{A0EC8638-D38E-4C5B-8C11-DA859CF37C29}" type="slidenum">
              <a:rPr lang="en-US" smtClean="0"/>
              <a:t>‹#›</a:t>
            </a:fld>
            <a:endParaRPr lang="en-US"/>
          </a:p>
        </p:txBody>
      </p:sp>
    </p:spTree>
    <p:extLst>
      <p:ext uri="{BB962C8B-B14F-4D97-AF65-F5344CB8AC3E}">
        <p14:creationId xmlns:p14="http://schemas.microsoft.com/office/powerpoint/2010/main" val="4042378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6E067E-DCDD-43CE-A2C6-47C7E7D02A40}"/>
              </a:ext>
            </a:extLst>
          </p:cNvPr>
          <p:cNvSpPr>
            <a:spLocks noGrp="1"/>
          </p:cNvSpPr>
          <p:nvPr>
            <p:ph idx="1"/>
          </p:nvPr>
        </p:nvSpPr>
        <p:spPr>
          <a:xfrm>
            <a:off x="357447" y="1460500"/>
            <a:ext cx="11670010" cy="4895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p>
            <a:fld id="{E9C1D828-F931-464A-8E86-F9D742DA373F}" type="slidenum">
              <a:rPr lang="en-US" smtClean="0"/>
              <a:t>‹#›</a:t>
            </a:fld>
            <a:endParaRPr lang="en-US"/>
          </a:p>
        </p:txBody>
      </p:sp>
      <p:sp>
        <p:nvSpPr>
          <p:cNvPr id="5" name="Title 1">
            <a:extLst>
              <a:ext uri="{FF2B5EF4-FFF2-40B4-BE49-F238E27FC236}">
                <a16:creationId xmlns:a16="http://schemas.microsoft.com/office/drawing/2014/main" id="{266E7EE1-E575-465C-90AC-24DF7BC4CEF0}"/>
              </a:ext>
            </a:extLst>
          </p:cNvPr>
          <p:cNvSpPr>
            <a:spLocks noGrp="1"/>
          </p:cNvSpPr>
          <p:nvPr>
            <p:ph type="title" hasCustomPrompt="1"/>
          </p:nvPr>
        </p:nvSpPr>
        <p:spPr>
          <a:xfrm>
            <a:off x="357447" y="0"/>
            <a:ext cx="11670009" cy="1325563"/>
          </a:xfrm>
        </p:spPr>
        <p:txBody>
          <a:bodyPr/>
          <a:lstStyle>
            <a:lvl1pPr>
              <a:defRPr/>
            </a:lvl1pPr>
          </a:lstStyle>
          <a:p>
            <a:r>
              <a:rPr lang="en-US"/>
              <a:t>Add Slide Title</a:t>
            </a:r>
          </a:p>
        </p:txBody>
      </p:sp>
    </p:spTree>
    <p:extLst>
      <p:ext uri="{BB962C8B-B14F-4D97-AF65-F5344CB8AC3E}">
        <p14:creationId xmlns:p14="http://schemas.microsoft.com/office/powerpoint/2010/main" val="3086423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FC800-7359-4452-8C9C-726AEEF44903}"/>
              </a:ext>
            </a:extLst>
          </p:cNvPr>
          <p:cNvSpPr>
            <a:spLocks noGrp="1"/>
          </p:cNvSpPr>
          <p:nvPr>
            <p:ph type="title"/>
          </p:nvPr>
        </p:nvSpPr>
        <p:spPr>
          <a:xfrm>
            <a:off x="831850" y="1709738"/>
            <a:ext cx="10515600" cy="2852737"/>
          </a:xfrm>
        </p:spPr>
        <p:txBody>
          <a:bodyPr anchor="b"/>
          <a:lstStyle>
            <a:lvl1pPr>
              <a:defRPr sz="6000">
                <a:solidFill>
                  <a:srgbClr val="1F4E79"/>
                </a:solidFill>
              </a:defRPr>
            </a:lvl1pPr>
          </a:lstStyle>
          <a:p>
            <a:r>
              <a:rPr lang="en-US"/>
              <a:t>Click to edit Master title style</a:t>
            </a:r>
          </a:p>
        </p:txBody>
      </p:sp>
      <p:sp>
        <p:nvSpPr>
          <p:cNvPr id="3" name="Text Placeholder 2">
            <a:extLst>
              <a:ext uri="{FF2B5EF4-FFF2-40B4-BE49-F238E27FC236}">
                <a16:creationId xmlns:a16="http://schemas.microsoft.com/office/drawing/2014/main" id="{636461A9-3331-4ABE-9A64-5AB5D2295392}"/>
              </a:ext>
            </a:extLst>
          </p:cNvPr>
          <p:cNvSpPr>
            <a:spLocks noGrp="1"/>
          </p:cNvSpPr>
          <p:nvPr>
            <p:ph type="body" idx="1"/>
          </p:nvPr>
        </p:nvSpPr>
        <p:spPr>
          <a:xfrm>
            <a:off x="831850" y="4589463"/>
            <a:ext cx="10515600" cy="1500187"/>
          </a:xfrm>
        </p:spPr>
        <p:txBody>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AFD80A44-01AC-4FFC-AA21-0F2E7F88A6F5}"/>
              </a:ext>
            </a:extLst>
          </p:cNvPr>
          <p:cNvSpPr>
            <a:spLocks noGrp="1"/>
          </p:cNvSpPr>
          <p:nvPr>
            <p:ph type="sldNum" sz="quarter" idx="12"/>
          </p:nvPr>
        </p:nvSpPr>
        <p:spPr/>
        <p:txBody>
          <a:bodyPr/>
          <a:lstStyle/>
          <a:p>
            <a:fld id="{E9C1D828-F931-464A-8E86-F9D742DA373F}" type="slidenum">
              <a:rPr lang="en-US" smtClean="0"/>
              <a:t>‹#›</a:t>
            </a:fld>
            <a:endParaRPr lang="en-US"/>
          </a:p>
        </p:txBody>
      </p:sp>
    </p:spTree>
    <p:extLst>
      <p:ext uri="{BB962C8B-B14F-4D97-AF65-F5344CB8AC3E}">
        <p14:creationId xmlns:p14="http://schemas.microsoft.com/office/powerpoint/2010/main" val="3476839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71DD24-6C95-4034-884F-B0C09EDE9D10}"/>
              </a:ext>
            </a:extLst>
          </p:cNvPr>
          <p:cNvSpPr>
            <a:spLocks noGrp="1"/>
          </p:cNvSpPr>
          <p:nvPr>
            <p:ph sz="half" idx="1"/>
          </p:nvPr>
        </p:nvSpPr>
        <p:spPr>
          <a:xfrm>
            <a:off x="357448" y="1465465"/>
            <a:ext cx="5374177" cy="4900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4ADBD2-493D-4281-B5D9-94DD2B671C37}"/>
              </a:ext>
            </a:extLst>
          </p:cNvPr>
          <p:cNvSpPr>
            <a:spLocks noGrp="1"/>
          </p:cNvSpPr>
          <p:nvPr>
            <p:ph sz="half" idx="2"/>
          </p:nvPr>
        </p:nvSpPr>
        <p:spPr>
          <a:xfrm>
            <a:off x="5893723" y="1465465"/>
            <a:ext cx="6133733" cy="4900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C89A8DFC-D64C-41B5-9A16-1822DA3233AC}"/>
              </a:ext>
            </a:extLst>
          </p:cNvPr>
          <p:cNvSpPr>
            <a:spLocks noGrp="1"/>
          </p:cNvSpPr>
          <p:nvPr>
            <p:ph type="sldNum" sz="quarter" idx="12"/>
          </p:nvPr>
        </p:nvSpPr>
        <p:spPr/>
        <p:txBody>
          <a:bodyPr/>
          <a:lstStyle/>
          <a:p>
            <a:fld id="{E9C1D828-F931-464A-8E86-F9D742DA373F}" type="slidenum">
              <a:rPr lang="en-US" smtClean="0"/>
              <a:t>‹#›</a:t>
            </a:fld>
            <a:endParaRPr lang="en-US"/>
          </a:p>
        </p:txBody>
      </p:sp>
      <p:sp>
        <p:nvSpPr>
          <p:cNvPr id="8" name="Title 1">
            <a:extLst>
              <a:ext uri="{FF2B5EF4-FFF2-40B4-BE49-F238E27FC236}">
                <a16:creationId xmlns:a16="http://schemas.microsoft.com/office/drawing/2014/main" id="{B6750193-6397-4876-BD08-6974362A43D1}"/>
              </a:ext>
            </a:extLst>
          </p:cNvPr>
          <p:cNvSpPr>
            <a:spLocks noGrp="1"/>
          </p:cNvSpPr>
          <p:nvPr>
            <p:ph type="title" hasCustomPrompt="1"/>
          </p:nvPr>
        </p:nvSpPr>
        <p:spPr>
          <a:xfrm>
            <a:off x="357448" y="0"/>
            <a:ext cx="11670008" cy="1325563"/>
          </a:xfrm>
        </p:spPr>
        <p:txBody>
          <a:bodyPr/>
          <a:lstStyle>
            <a:lvl1pPr>
              <a:defRPr/>
            </a:lvl1pPr>
          </a:lstStyle>
          <a:p>
            <a:r>
              <a:rPr lang="en-US"/>
              <a:t>Add Slide Title</a:t>
            </a:r>
          </a:p>
        </p:txBody>
      </p:sp>
    </p:spTree>
    <p:extLst>
      <p:ext uri="{BB962C8B-B14F-4D97-AF65-F5344CB8AC3E}">
        <p14:creationId xmlns:p14="http://schemas.microsoft.com/office/powerpoint/2010/main" val="826694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p>
            <a:fld id="{E9C1D828-F931-464A-8E86-F9D742DA373F}" type="slidenum">
              <a:rPr lang="en-US" smtClean="0"/>
              <a:t>‹#›</a:t>
            </a:fld>
            <a:endParaRPr lang="en-US"/>
          </a:p>
        </p:txBody>
      </p:sp>
      <p:sp>
        <p:nvSpPr>
          <p:cNvPr id="2" name="Title 1">
            <a:extLst>
              <a:ext uri="{FF2B5EF4-FFF2-40B4-BE49-F238E27FC236}">
                <a16:creationId xmlns:a16="http://schemas.microsoft.com/office/drawing/2014/main" id="{9E66C148-6FEC-4A4F-A9AE-811E307EF688}"/>
              </a:ext>
            </a:extLst>
          </p:cNvPr>
          <p:cNvSpPr>
            <a:spLocks noGrp="1"/>
          </p:cNvSpPr>
          <p:nvPr>
            <p:ph type="title" hasCustomPrompt="1"/>
          </p:nvPr>
        </p:nvSpPr>
        <p:spPr>
          <a:xfrm>
            <a:off x="1540626" y="1828801"/>
            <a:ext cx="9110749" cy="3200399"/>
          </a:xfrm>
        </p:spPr>
        <p:txBody>
          <a:bodyPr>
            <a:noAutofit/>
          </a:bodyPr>
          <a:lstStyle>
            <a:lvl1pPr marL="0" algn="ctr" defTabSz="914400" rtl="0" eaLnBrk="1" latinLnBrk="0" hangingPunct="1">
              <a:lnSpc>
                <a:spcPct val="90000"/>
              </a:lnSpc>
              <a:spcBef>
                <a:spcPct val="0"/>
              </a:spcBef>
              <a:buNone/>
              <a:defRPr lang="en-US" sz="11600" kern="1200" dirty="0" smtClean="0">
                <a:solidFill>
                  <a:srgbClr val="1F4E79"/>
                </a:solidFill>
                <a:latin typeface="+mn-lt"/>
                <a:ea typeface="+mj-ea"/>
                <a:cs typeface="Times New Roman" panose="02020603050405020304" pitchFamily="18" charset="0"/>
              </a:defRPr>
            </a:lvl1pPr>
          </a:lstStyle>
          <a:p>
            <a:r>
              <a:rPr lang="en-US"/>
              <a:t>Add “Questions?”</a:t>
            </a:r>
          </a:p>
        </p:txBody>
      </p:sp>
    </p:spTree>
    <p:extLst>
      <p:ext uri="{BB962C8B-B14F-4D97-AF65-F5344CB8AC3E}">
        <p14:creationId xmlns:p14="http://schemas.microsoft.com/office/powerpoint/2010/main" val="253357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act Information">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a:p>
        </p:txBody>
      </p:sp>
      <p:sp>
        <p:nvSpPr>
          <p:cNvPr id="17" name="Text Placeholder 10">
            <a:extLst>
              <a:ext uri="{FF2B5EF4-FFF2-40B4-BE49-F238E27FC236}">
                <a16:creationId xmlns:a16="http://schemas.microsoft.com/office/drawing/2014/main" id="{0BCA736D-CC37-4A51-89AE-E21A02317A58}"/>
              </a:ext>
            </a:extLst>
          </p:cNvPr>
          <p:cNvSpPr>
            <a:spLocks noGrp="1"/>
          </p:cNvSpPr>
          <p:nvPr>
            <p:ph type="body" sz="quarter" idx="21" hasCustomPrompt="1"/>
          </p:nvPr>
        </p:nvSpPr>
        <p:spPr>
          <a:xfrm>
            <a:off x="3467100" y="5383674"/>
            <a:ext cx="5257800" cy="532592"/>
          </a:xfrm>
        </p:spPr>
        <p:txBody>
          <a:bodyPr anchor="ctr"/>
          <a:lstStyle>
            <a:lvl1pPr marL="0" indent="0" algn="ctr">
              <a:buNone/>
              <a:defRPr>
                <a:latin typeface="+mn-lt"/>
              </a:defRPr>
            </a:lvl1pPr>
          </a:lstStyle>
          <a:p>
            <a:pPr lvl="0"/>
            <a:r>
              <a:rPr lang="en-US"/>
              <a:t>Web Address</a:t>
            </a:r>
          </a:p>
        </p:txBody>
      </p:sp>
      <p:sp>
        <p:nvSpPr>
          <p:cNvPr id="19" name="Content Placeholder 2">
            <a:extLst>
              <a:ext uri="{FF2B5EF4-FFF2-40B4-BE49-F238E27FC236}">
                <a16:creationId xmlns:a16="http://schemas.microsoft.com/office/drawing/2014/main" id="{DF3C1F5E-A7B3-4E0F-BFAE-6F2EE1D9BEE6}"/>
              </a:ext>
            </a:extLst>
          </p:cNvPr>
          <p:cNvSpPr>
            <a:spLocks noGrp="1"/>
          </p:cNvSpPr>
          <p:nvPr>
            <p:ph sz="half" idx="1" hasCustomPrompt="1"/>
          </p:nvPr>
        </p:nvSpPr>
        <p:spPr>
          <a:xfrm>
            <a:off x="839585" y="1456037"/>
            <a:ext cx="4422372" cy="3232341"/>
          </a:xfrm>
        </p:spPr>
        <p:txBody>
          <a:bodyPr/>
          <a:lstStyle>
            <a:lvl1pPr marL="0" indent="0">
              <a:lnSpc>
                <a:spcPct val="100000"/>
              </a:lnSpc>
              <a:spcBef>
                <a:spcPts val="0"/>
              </a:spcBef>
              <a:buNone/>
              <a:defRPr/>
            </a:lvl1pPr>
          </a:lstStyle>
          <a:p>
            <a:pPr lvl="0"/>
            <a:r>
              <a:rPr lang="en-US"/>
              <a:t>Name</a:t>
            </a:r>
          </a:p>
          <a:p>
            <a:pPr lvl="0"/>
            <a:r>
              <a:rPr lang="en-US"/>
              <a:t>Job Title</a:t>
            </a:r>
          </a:p>
          <a:p>
            <a:pPr lvl="0"/>
            <a:r>
              <a:rPr lang="en-US"/>
              <a:t>Email</a:t>
            </a:r>
          </a:p>
          <a:p>
            <a:pPr lvl="0"/>
            <a:r>
              <a:rPr lang="en-US"/>
              <a:t>Phone Number</a:t>
            </a:r>
          </a:p>
        </p:txBody>
      </p:sp>
      <p:sp>
        <p:nvSpPr>
          <p:cNvPr id="20" name="Content Placeholder 2">
            <a:extLst>
              <a:ext uri="{FF2B5EF4-FFF2-40B4-BE49-F238E27FC236}">
                <a16:creationId xmlns:a16="http://schemas.microsoft.com/office/drawing/2014/main" id="{DE4D0672-6795-4687-ADE2-30C6EEC8E405}"/>
              </a:ext>
            </a:extLst>
          </p:cNvPr>
          <p:cNvSpPr>
            <a:spLocks noGrp="1"/>
          </p:cNvSpPr>
          <p:nvPr>
            <p:ph sz="half" idx="22" hasCustomPrompt="1"/>
          </p:nvPr>
        </p:nvSpPr>
        <p:spPr>
          <a:xfrm>
            <a:off x="5422669" y="1456037"/>
            <a:ext cx="4422372" cy="3232341"/>
          </a:xfrm>
        </p:spPr>
        <p:txBody>
          <a:bodyPr/>
          <a:lstStyle>
            <a:lvl1pPr marL="0" indent="0">
              <a:lnSpc>
                <a:spcPct val="100000"/>
              </a:lnSpc>
              <a:spcBef>
                <a:spcPts val="0"/>
              </a:spcBef>
              <a:buNone/>
              <a:defRPr/>
            </a:lvl1pPr>
          </a:lstStyle>
          <a:p>
            <a:pPr lvl="0"/>
            <a:r>
              <a:rPr lang="en-US"/>
              <a:t>Name</a:t>
            </a:r>
          </a:p>
          <a:p>
            <a:pPr lvl="0"/>
            <a:r>
              <a:rPr lang="en-US"/>
              <a:t>Job Title</a:t>
            </a:r>
          </a:p>
          <a:p>
            <a:pPr lvl="0"/>
            <a:r>
              <a:rPr lang="en-US"/>
              <a:t>Email</a:t>
            </a:r>
          </a:p>
          <a:p>
            <a:pPr lvl="0"/>
            <a:r>
              <a:rPr lang="en-US"/>
              <a:t>Phone Number</a:t>
            </a:r>
          </a:p>
        </p:txBody>
      </p:sp>
      <p:sp>
        <p:nvSpPr>
          <p:cNvPr id="8" name="Title 1">
            <a:extLst>
              <a:ext uri="{FF2B5EF4-FFF2-40B4-BE49-F238E27FC236}">
                <a16:creationId xmlns:a16="http://schemas.microsoft.com/office/drawing/2014/main" id="{02A42F20-5A57-4228-95D6-2C29761228C7}"/>
              </a:ext>
            </a:extLst>
          </p:cNvPr>
          <p:cNvSpPr>
            <a:spLocks noGrp="1"/>
          </p:cNvSpPr>
          <p:nvPr>
            <p:ph type="title" hasCustomPrompt="1"/>
          </p:nvPr>
        </p:nvSpPr>
        <p:spPr>
          <a:xfrm>
            <a:off x="357447" y="0"/>
            <a:ext cx="11670009" cy="1325563"/>
          </a:xfrm>
        </p:spPr>
        <p:txBody>
          <a:bodyPr/>
          <a:lstStyle>
            <a:lvl1pPr>
              <a:defRPr/>
            </a:lvl1pPr>
          </a:lstStyle>
          <a:p>
            <a:r>
              <a:rPr lang="en-US"/>
              <a:t>Add “Contact Information”</a:t>
            </a:r>
          </a:p>
        </p:txBody>
      </p:sp>
    </p:spTree>
    <p:extLst>
      <p:ext uri="{BB962C8B-B14F-4D97-AF65-F5344CB8AC3E}">
        <p14:creationId xmlns:p14="http://schemas.microsoft.com/office/powerpoint/2010/main" val="4007913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cronyms">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57447" y="1460500"/>
            <a:ext cx="11670010" cy="4895850"/>
          </a:xfrm>
        </p:spPr>
        <p:txBody>
          <a:bodyPr numCol="2"/>
          <a:lstStyle>
            <a:lvl1pPr>
              <a:defRPr>
                <a:latin typeface="+mn-lt"/>
              </a:defRPr>
            </a:lvl1pPr>
          </a:lstStyle>
          <a:p>
            <a:pPr lvl="0"/>
            <a:r>
              <a:rPr lang="en-US"/>
              <a:t>Place Acronyms Here – This list has 2 columns to make it easier to add as many as you need. </a:t>
            </a:r>
          </a:p>
        </p:txBody>
      </p:sp>
      <p:sp>
        <p:nvSpPr>
          <p:cNvPr id="6" name="Slide Number Placeholder 5"/>
          <p:cNvSpPr>
            <a:spLocks noGrp="1"/>
          </p:cNvSpPr>
          <p:nvPr>
            <p:ph type="sldNum" sz="quarter" idx="12"/>
          </p:nvPr>
        </p:nvSpPr>
        <p:spPr/>
        <p:txBody>
          <a:bodyPr/>
          <a:lstStyle>
            <a:lvl1pPr>
              <a:defRPr>
                <a:solidFill>
                  <a:srgbClr val="1F4E79"/>
                </a:solidFill>
                <a:latin typeface="+mn-lt"/>
              </a:defRPr>
            </a:lvl1pPr>
          </a:lstStyle>
          <a:p>
            <a:fld id="{A0EC8638-D38E-4C5B-8C11-DA859CF37C29}" type="slidenum">
              <a:rPr lang="en-US" smtClean="0"/>
              <a:pPr/>
              <a:t>‹#›</a:t>
            </a:fld>
            <a:endParaRPr lang="en-US"/>
          </a:p>
        </p:txBody>
      </p:sp>
      <p:sp>
        <p:nvSpPr>
          <p:cNvPr id="5" name="Title 1">
            <a:extLst>
              <a:ext uri="{FF2B5EF4-FFF2-40B4-BE49-F238E27FC236}">
                <a16:creationId xmlns:a16="http://schemas.microsoft.com/office/drawing/2014/main" id="{8359C402-E482-4385-B374-8E4FB3A0A9D4}"/>
              </a:ext>
            </a:extLst>
          </p:cNvPr>
          <p:cNvSpPr>
            <a:spLocks noGrp="1"/>
          </p:cNvSpPr>
          <p:nvPr>
            <p:ph type="title" hasCustomPrompt="1"/>
          </p:nvPr>
        </p:nvSpPr>
        <p:spPr>
          <a:xfrm>
            <a:off x="357447" y="0"/>
            <a:ext cx="11670009" cy="1325563"/>
          </a:xfrm>
        </p:spPr>
        <p:txBody>
          <a:bodyPr/>
          <a:lstStyle>
            <a:lvl1pPr>
              <a:defRPr/>
            </a:lvl1pPr>
          </a:lstStyle>
          <a:p>
            <a:r>
              <a:rPr lang="en-US"/>
              <a:t>Add “Acronyms”</a:t>
            </a:r>
          </a:p>
        </p:txBody>
      </p:sp>
    </p:spTree>
    <p:extLst>
      <p:ext uri="{BB962C8B-B14F-4D97-AF65-F5344CB8AC3E}">
        <p14:creationId xmlns:p14="http://schemas.microsoft.com/office/powerpoint/2010/main" val="4004325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DF4D0F4F-E481-46DD-8BE4-669BC68C78A4}"/>
              </a:ext>
              <a:ext uri="{C183D7F6-B498-43B3-948B-1728B52AA6E4}">
                <adec:decorative xmlns:adec="http://schemas.microsoft.com/office/drawing/2017/decorative" val="1"/>
              </a:ext>
            </a:extLst>
          </p:cNvPr>
          <p:cNvSpPr/>
          <p:nvPr userDrawn="1"/>
        </p:nvSpPr>
        <p:spPr>
          <a:xfrm>
            <a:off x="109860" y="94196"/>
            <a:ext cx="1923082" cy="19342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2" name="Title 1">
            <a:extLst>
              <a:ext uri="{FF2B5EF4-FFF2-40B4-BE49-F238E27FC236}">
                <a16:creationId xmlns:a16="http://schemas.microsoft.com/office/drawing/2014/main" id="{503EE646-F231-45F5-AEE0-442EB2F58A68}"/>
              </a:ext>
            </a:extLst>
          </p:cNvPr>
          <p:cNvSpPr>
            <a:spLocks noGrp="1"/>
          </p:cNvSpPr>
          <p:nvPr>
            <p:ph type="ctrTitle" hasCustomPrompt="1"/>
          </p:nvPr>
        </p:nvSpPr>
        <p:spPr>
          <a:xfrm>
            <a:off x="1535837" y="3607041"/>
            <a:ext cx="9144000" cy="546866"/>
          </a:xfrm>
        </p:spPr>
        <p:txBody>
          <a:bodyPr anchor="ctr">
            <a:normAutofit/>
          </a:bodyPr>
          <a:lstStyle>
            <a:lvl1pPr algn="ctr">
              <a:defRPr sz="2800">
                <a:solidFill>
                  <a:srgbClr val="1F4E79"/>
                </a:solidFill>
                <a:latin typeface="+mn-lt"/>
                <a:cs typeface="Times New Roman" panose="02020603050405020304" pitchFamily="18" charset="0"/>
              </a:defRPr>
            </a:lvl1pPr>
          </a:lstStyle>
          <a:p>
            <a:r>
              <a:rPr lang="en-US"/>
              <a:t>Click to edit Division</a:t>
            </a:r>
          </a:p>
        </p:txBody>
      </p:sp>
      <p:sp>
        <p:nvSpPr>
          <p:cNvPr id="3" name="Subtitle 2">
            <a:extLst>
              <a:ext uri="{FF2B5EF4-FFF2-40B4-BE49-F238E27FC236}">
                <a16:creationId xmlns:a16="http://schemas.microsoft.com/office/drawing/2014/main" id="{443D2A38-DA5C-4122-927F-2D59F907BA7E}"/>
              </a:ext>
            </a:extLst>
          </p:cNvPr>
          <p:cNvSpPr>
            <a:spLocks noGrp="1"/>
          </p:cNvSpPr>
          <p:nvPr>
            <p:ph type="subTitle" idx="1" hasCustomPrompt="1"/>
          </p:nvPr>
        </p:nvSpPr>
        <p:spPr>
          <a:xfrm>
            <a:off x="1535837" y="4305774"/>
            <a:ext cx="9144000" cy="469665"/>
          </a:xfrm>
        </p:spPr>
        <p:txBody>
          <a:bodyPr anchor="ctr">
            <a:normAutofit/>
          </a:bodyPr>
          <a:lstStyle>
            <a:lvl1pPr marL="0" indent="0" algn="ctr" defTabSz="914400" rtl="0" eaLnBrk="1" latinLnBrk="0" hangingPunct="1">
              <a:lnSpc>
                <a:spcPct val="90000"/>
              </a:lnSpc>
              <a:spcBef>
                <a:spcPct val="0"/>
              </a:spcBef>
              <a:buNone/>
              <a:defRPr lang="en-US" sz="2400" kern="1200" dirty="0">
                <a:solidFill>
                  <a:schemeClr val="tx1">
                    <a:lumMod val="75000"/>
                    <a:lumOff val="25000"/>
                  </a:schemeClr>
                </a:solidFill>
                <a:latin typeface="+mn-lt"/>
                <a:ea typeface="+mn-ea"/>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presented by (Person’s Name)</a:t>
            </a:r>
          </a:p>
        </p:txBody>
      </p:sp>
      <p:sp>
        <p:nvSpPr>
          <p:cNvPr id="7" name="Title 1">
            <a:extLst>
              <a:ext uri="{FF2B5EF4-FFF2-40B4-BE49-F238E27FC236}">
                <a16:creationId xmlns:a16="http://schemas.microsoft.com/office/drawing/2014/main" id="{551B421A-CEB0-4122-A55F-E52ACE10098F}"/>
              </a:ext>
            </a:extLst>
          </p:cNvPr>
          <p:cNvSpPr txBox="1">
            <a:spLocks/>
          </p:cNvSpPr>
          <p:nvPr userDrawn="1"/>
        </p:nvSpPr>
        <p:spPr>
          <a:xfrm>
            <a:off x="2445106" y="5626671"/>
            <a:ext cx="7320347" cy="680802"/>
          </a:xfrm>
          <a:prstGeom prst="rect">
            <a:avLst/>
          </a:prstGeom>
        </p:spPr>
        <p:txBody>
          <a:bodyPr vert="horz" lIns="0" tIns="0" rIns="0" bIns="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3200">
                <a:solidFill>
                  <a:srgbClr val="1F4E79"/>
                </a:solidFill>
                <a:latin typeface="+mn-lt"/>
              </a:rPr>
              <a:t>Department of Health and Human Services</a:t>
            </a:r>
          </a:p>
        </p:txBody>
      </p:sp>
      <p:pic>
        <p:nvPicPr>
          <p:cNvPr id="9" name="Picture 8" descr="The Great Seal of the State of Nevada &quot;All for our Country&quot;">
            <a:extLst>
              <a:ext uri="{FF2B5EF4-FFF2-40B4-BE49-F238E27FC236}">
                <a16:creationId xmlns:a16="http://schemas.microsoft.com/office/drawing/2014/main" id="{0FBC4D1A-84EE-45B6-95D2-A5CAB3A4B7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88616" y="233499"/>
            <a:ext cx="1638443" cy="1592718"/>
          </a:xfrm>
          <a:prstGeom prst="rect">
            <a:avLst/>
          </a:prstGeom>
        </p:spPr>
      </p:pic>
      <p:cxnSp>
        <p:nvCxnSpPr>
          <p:cNvPr id="10" name="Straight Connector 9">
            <a:extLst>
              <a:ext uri="{FF2B5EF4-FFF2-40B4-BE49-F238E27FC236}">
                <a16:creationId xmlns:a16="http://schemas.microsoft.com/office/drawing/2014/main" id="{579730DB-1305-49C4-B8EC-9A382996C578}"/>
              </a:ext>
            </a:extLst>
          </p:cNvPr>
          <p:cNvCxnSpPr/>
          <p:nvPr userDrawn="1"/>
        </p:nvCxnSpPr>
        <p:spPr>
          <a:xfrm>
            <a:off x="2681145" y="5626671"/>
            <a:ext cx="6853383" cy="0"/>
          </a:xfrm>
          <a:prstGeom prst="line">
            <a:avLst/>
          </a:prstGeom>
          <a:ln w="25400" cap="sq">
            <a:solidFill>
              <a:schemeClr val="accent5">
                <a:lumMod val="50000"/>
              </a:schemeClr>
            </a:solidFill>
            <a:headEnd type="diamond" w="med" len="lg"/>
            <a:tailEnd type="diamond" w="med" len="lg"/>
          </a:ln>
        </p:spPr>
        <p:style>
          <a:lnRef idx="1">
            <a:schemeClr val="accent1"/>
          </a:lnRef>
          <a:fillRef idx="0">
            <a:schemeClr val="accent1"/>
          </a:fillRef>
          <a:effectRef idx="0">
            <a:schemeClr val="accent1"/>
          </a:effectRef>
          <a:fontRef idx="minor">
            <a:schemeClr val="tx1"/>
          </a:fontRef>
        </p:style>
      </p:cxnSp>
      <p:sp>
        <p:nvSpPr>
          <p:cNvPr id="14" name="Text Placeholder 13">
            <a:extLst>
              <a:ext uri="{FF2B5EF4-FFF2-40B4-BE49-F238E27FC236}">
                <a16:creationId xmlns:a16="http://schemas.microsoft.com/office/drawing/2014/main" id="{B527F0BC-AEA1-43B2-AD84-6EFBE6989832}"/>
              </a:ext>
            </a:extLst>
          </p:cNvPr>
          <p:cNvSpPr>
            <a:spLocks noGrp="1"/>
          </p:cNvSpPr>
          <p:nvPr>
            <p:ph type="body" sz="quarter" idx="13" hasCustomPrompt="1"/>
          </p:nvPr>
        </p:nvSpPr>
        <p:spPr>
          <a:xfrm>
            <a:off x="1535837" y="1978556"/>
            <a:ext cx="9144000" cy="1507436"/>
          </a:xfrm>
        </p:spPr>
        <p:txBody>
          <a:bodyPr anchor="ctr">
            <a:noAutofit/>
          </a:bodyPr>
          <a:lstStyle>
            <a:lvl1pPr marL="0" indent="0" algn="ctr">
              <a:buNone/>
              <a:defRPr lang="en-US" sz="4800" kern="1200" dirty="0">
                <a:solidFill>
                  <a:srgbClr val="1F4E79"/>
                </a:solidFill>
                <a:latin typeface="+mn-lt"/>
                <a:ea typeface="+mj-ea"/>
                <a:cs typeface="Times New Roman" panose="02020603050405020304" pitchFamily="18" charset="0"/>
              </a:defRPr>
            </a:lvl1pPr>
          </a:lstStyle>
          <a:p>
            <a:pPr lvl="0"/>
            <a:r>
              <a:rPr lang="en-US"/>
              <a:t>Click to edit Presentation Title</a:t>
            </a:r>
          </a:p>
        </p:txBody>
      </p:sp>
      <p:grpSp>
        <p:nvGrpSpPr>
          <p:cNvPr id="13" name="Group 12">
            <a:extLst>
              <a:ext uri="{FF2B5EF4-FFF2-40B4-BE49-F238E27FC236}">
                <a16:creationId xmlns:a16="http://schemas.microsoft.com/office/drawing/2014/main" id="{58C09CD6-2C7D-4515-A322-8CDBBC428003}"/>
              </a:ext>
            </a:extLst>
          </p:cNvPr>
          <p:cNvGrpSpPr/>
          <p:nvPr userDrawn="1"/>
        </p:nvGrpSpPr>
        <p:grpSpPr>
          <a:xfrm>
            <a:off x="2451567" y="915697"/>
            <a:ext cx="7313886" cy="712788"/>
            <a:chOff x="1793977" y="915697"/>
            <a:chExt cx="8635179" cy="712788"/>
          </a:xfrm>
        </p:grpSpPr>
        <p:sp>
          <p:nvSpPr>
            <p:cNvPr id="15" name="Text Box 49">
              <a:extLst>
                <a:ext uri="{FF2B5EF4-FFF2-40B4-BE49-F238E27FC236}">
                  <a16:creationId xmlns:a16="http://schemas.microsoft.com/office/drawing/2014/main" id="{9BE4A1A1-78D9-4BBC-B062-4D3401361671}"/>
                </a:ext>
              </a:extLst>
            </p:cNvPr>
            <p:cNvSpPr txBox="1">
              <a:spLocks noChangeArrowheads="1"/>
            </p:cNvSpPr>
            <p:nvPr userDrawn="1"/>
          </p:nvSpPr>
          <p:spPr bwMode="auto">
            <a:xfrm>
              <a:off x="1793977" y="915697"/>
              <a:ext cx="1809751"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lang="en-US" altLang="en-US" sz="1600" b="1">
                  <a:solidFill>
                    <a:srgbClr val="1F4E79"/>
                  </a:solidFill>
                  <a:latin typeface="+mn-lt"/>
                </a:rPr>
                <a:t>Joe Lombardo</a:t>
              </a:r>
              <a:endParaRPr kumimoji="0" lang="en-US" altLang="en-US" sz="1600" b="1" i="0" u="none" strike="noStrike" cap="none" normalizeH="0" baseline="0">
                <a:ln>
                  <a:noFill/>
                </a:ln>
                <a:solidFill>
                  <a:srgbClr val="1F4E79"/>
                </a:solidFill>
                <a:effectLst/>
                <a:latin typeface="+mn-lt"/>
              </a:endParaRP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a:ln>
                    <a:noFill/>
                  </a:ln>
                  <a:solidFill>
                    <a:srgbClr val="1F4E79"/>
                  </a:solidFill>
                  <a:effectLst/>
                  <a:latin typeface="+mn-lt"/>
                </a:rPr>
                <a:t>Governor</a:t>
              </a:r>
              <a:endParaRPr kumimoji="0" lang="en-US" altLang="en-US" sz="1800" b="0" i="1" u="none" strike="noStrike" cap="none" normalizeH="0" baseline="0">
                <a:ln>
                  <a:noFill/>
                </a:ln>
                <a:solidFill>
                  <a:srgbClr val="1F4E79"/>
                </a:solidFill>
                <a:effectLst/>
                <a:latin typeface="+mn-lt"/>
              </a:endParaRPr>
            </a:p>
          </p:txBody>
        </p:sp>
        <p:sp>
          <p:nvSpPr>
            <p:cNvPr id="16" name="Text Box 50">
              <a:extLst>
                <a:ext uri="{FF2B5EF4-FFF2-40B4-BE49-F238E27FC236}">
                  <a16:creationId xmlns:a16="http://schemas.microsoft.com/office/drawing/2014/main" id="{1D244E04-4923-4419-99EE-A25D79284685}"/>
                </a:ext>
              </a:extLst>
            </p:cNvPr>
            <p:cNvSpPr txBox="1">
              <a:spLocks noChangeArrowheads="1"/>
            </p:cNvSpPr>
            <p:nvPr userDrawn="1"/>
          </p:nvSpPr>
          <p:spPr bwMode="auto">
            <a:xfrm>
              <a:off x="8617817" y="915697"/>
              <a:ext cx="1811339"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1F4E79"/>
                  </a:solidFill>
                  <a:effectLst/>
                  <a:latin typeface="+mn-lt"/>
                </a:rPr>
                <a:t>Richard Whitley</a:t>
              </a: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a:ln>
                    <a:noFill/>
                  </a:ln>
                  <a:solidFill>
                    <a:srgbClr val="1F4E79"/>
                  </a:solidFill>
                  <a:effectLst/>
                  <a:latin typeface="+mn-lt"/>
                </a:rPr>
                <a:t>Director</a:t>
              </a:r>
              <a:endParaRPr kumimoji="0" lang="en-US" altLang="en-US" sz="1800" b="0" i="1" u="none" strike="noStrike" cap="none" normalizeH="0" baseline="0">
                <a:ln>
                  <a:noFill/>
                </a:ln>
                <a:solidFill>
                  <a:srgbClr val="1F4E79"/>
                </a:solidFill>
                <a:effectLst/>
                <a:latin typeface="+mn-lt"/>
              </a:endParaRPr>
            </a:p>
          </p:txBody>
        </p:sp>
      </p:grpSp>
      <p:pic>
        <p:nvPicPr>
          <p:cNvPr id="18" name="Picture 17" descr="Department of Health and Human Services logo &quot;DHHS&quot;">
            <a:extLst>
              <a:ext uri="{FF2B5EF4-FFF2-40B4-BE49-F238E27FC236}">
                <a16:creationId xmlns:a16="http://schemas.microsoft.com/office/drawing/2014/main" id="{9D76AB1F-A8ED-4B18-9C33-FBEC13EC0AD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3441" y="5032259"/>
            <a:ext cx="1331869" cy="1789077"/>
          </a:xfrm>
          <a:prstGeom prst="rect">
            <a:avLst/>
          </a:prstGeom>
        </p:spPr>
      </p:pic>
      <p:sp>
        <p:nvSpPr>
          <p:cNvPr id="20" name="Footer Placeholder 5">
            <a:extLst>
              <a:ext uri="{FF2B5EF4-FFF2-40B4-BE49-F238E27FC236}">
                <a16:creationId xmlns:a16="http://schemas.microsoft.com/office/drawing/2014/main" id="{436F594D-EFA8-4AEE-9799-7C7A899224C7}"/>
              </a:ext>
            </a:extLst>
          </p:cNvPr>
          <p:cNvSpPr txBox="1">
            <a:spLocks/>
          </p:cNvSpPr>
          <p:nvPr userDrawn="1"/>
        </p:nvSpPr>
        <p:spPr>
          <a:xfrm>
            <a:off x="3771900" y="6307473"/>
            <a:ext cx="4114800" cy="365125"/>
          </a:xfrm>
          <a:prstGeom prst="rect">
            <a:avLst/>
          </a:prstGeom>
        </p:spPr>
        <p:txBody>
          <a:bodyPr lIns="0" tIns="0" rIns="0" bIns="0" anchor="ctr"/>
          <a:lstStyle>
            <a:defPPr>
              <a:defRPr lang="en-US"/>
            </a:defPPr>
            <a:lvl1pPr marL="0" algn="ctr" defTabSz="914400" rtl="0" eaLnBrk="1" latinLnBrk="0" hangingPunct="1">
              <a:lnSpc>
                <a:spcPct val="90000"/>
              </a:lnSpc>
              <a:spcBef>
                <a:spcPct val="0"/>
              </a:spcBef>
              <a:buNone/>
              <a:defRPr lang="en-US" altLang="en-US" sz="1400" kern="1200" smtClean="0">
                <a:solidFill>
                  <a:srgbClr val="1F4E79"/>
                </a:solidFill>
                <a:latin typeface="Times New Roman" panose="02020603050405020304" pitchFamily="18" charset="0"/>
                <a:ea typeface="+mj-ea"/>
                <a:cs typeface="Times New Roman" panose="02020603050405020304" pitchFamily="18"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i="1">
                <a:solidFill>
                  <a:srgbClr val="1F4E79"/>
                </a:solidFill>
                <a:latin typeface="+mn-lt"/>
              </a:rPr>
              <a:t>Helping people.  It’s who we are and what we do.</a:t>
            </a:r>
          </a:p>
        </p:txBody>
      </p:sp>
      <p:sp>
        <p:nvSpPr>
          <p:cNvPr id="23" name="Text Placeholder 22">
            <a:extLst>
              <a:ext uri="{FF2B5EF4-FFF2-40B4-BE49-F238E27FC236}">
                <a16:creationId xmlns:a16="http://schemas.microsoft.com/office/drawing/2014/main" id="{3426419D-5A94-4288-8759-EF0C171EACEE}"/>
              </a:ext>
            </a:extLst>
          </p:cNvPr>
          <p:cNvSpPr>
            <a:spLocks noGrp="1"/>
          </p:cNvSpPr>
          <p:nvPr>
            <p:ph type="body" sz="quarter" idx="14" hasCustomPrompt="1"/>
          </p:nvPr>
        </p:nvSpPr>
        <p:spPr>
          <a:xfrm>
            <a:off x="3485217" y="4958756"/>
            <a:ext cx="5245240" cy="342979"/>
          </a:xfrm>
        </p:spPr>
        <p:txBody>
          <a:bodyPr>
            <a:noAutofit/>
          </a:bodyPr>
          <a:lstStyle>
            <a:lvl1pPr marL="0" indent="0" algn="ctr">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Date of Presentation</a:t>
            </a:r>
          </a:p>
        </p:txBody>
      </p:sp>
      <p:sp>
        <p:nvSpPr>
          <p:cNvPr id="17" name="Text Placeholder 22">
            <a:extLst>
              <a:ext uri="{FF2B5EF4-FFF2-40B4-BE49-F238E27FC236}">
                <a16:creationId xmlns:a16="http://schemas.microsoft.com/office/drawing/2014/main" id="{2BA2630A-15E2-4634-89E7-CF26F59875EA}"/>
              </a:ext>
            </a:extLst>
          </p:cNvPr>
          <p:cNvSpPr>
            <a:spLocks noGrp="1"/>
          </p:cNvSpPr>
          <p:nvPr>
            <p:ph type="body" sz="quarter" idx="15" hasCustomPrompt="1"/>
          </p:nvPr>
        </p:nvSpPr>
        <p:spPr>
          <a:xfrm>
            <a:off x="10001492" y="5128182"/>
            <a:ext cx="2020551" cy="1621410"/>
          </a:xfrm>
        </p:spPr>
        <p:txBody>
          <a:bodyPr>
            <a:noAutofit/>
          </a:bodyPr>
          <a:lstStyle>
            <a:lvl1pPr marL="0" indent="0" algn="ctr">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a:t>REMOVE text box or REPLACE with Division or Program logo not to exceed 2” height</a:t>
            </a:r>
          </a:p>
        </p:txBody>
      </p:sp>
    </p:spTree>
    <p:extLst>
      <p:ext uri="{BB962C8B-B14F-4D97-AF65-F5344CB8AC3E}">
        <p14:creationId xmlns:p14="http://schemas.microsoft.com/office/powerpoint/2010/main" val="4222017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10" Type="http://schemas.openxmlformats.org/officeDocument/2006/relationships/image" Target="../media/image3.png"/><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CB2DBFB-A98A-4630-BC5E-243E7D04D898}"/>
              </a:ext>
              <a:ext uri="{C183D7F6-B498-43B3-948B-1728B52AA6E4}">
                <adec:decorative xmlns:adec="http://schemas.microsoft.com/office/drawing/2017/decorative" val="1"/>
              </a:ext>
            </a:extLst>
          </p:cNvPr>
          <p:cNvPicPr>
            <a:picLocks noChangeAspect="1"/>
          </p:cNvPicPr>
          <p:nvPr userDrawn="1"/>
        </p:nvPicPr>
        <p:blipFill>
          <a:blip r:embed="rId10">
            <a:extLst>
              <a:ext uri="{28A0092B-C50C-407E-A947-70E740481C1C}">
                <a14:useLocalDpi xmlns:a14="http://schemas.microsoft.com/office/drawing/2010/main" val="0"/>
              </a:ext>
            </a:extLst>
          </a:blip>
          <a:srcRect/>
          <a:stretch/>
        </p:blipFill>
        <p:spPr>
          <a:xfrm>
            <a:off x="89549" y="94321"/>
            <a:ext cx="1182567" cy="1602334"/>
          </a:xfrm>
          <a:prstGeom prst="rect">
            <a:avLst/>
          </a:prstGeom>
        </p:spPr>
      </p:pic>
      <p:sp>
        <p:nvSpPr>
          <p:cNvPr id="2" name="Title Placeholder 1">
            <a:extLst>
              <a:ext uri="{FF2B5EF4-FFF2-40B4-BE49-F238E27FC236}">
                <a16:creationId xmlns:a16="http://schemas.microsoft.com/office/drawing/2014/main" id="{856853BC-8490-4DED-9C8F-580D31D5606A}"/>
              </a:ext>
            </a:extLst>
          </p:cNvPr>
          <p:cNvSpPr>
            <a:spLocks noGrp="1"/>
          </p:cNvSpPr>
          <p:nvPr>
            <p:ph type="title"/>
          </p:nvPr>
        </p:nvSpPr>
        <p:spPr>
          <a:xfrm>
            <a:off x="357447" y="0"/>
            <a:ext cx="11670009"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4A04E8-62AC-42FA-B929-59C88856BBB3}"/>
              </a:ext>
            </a:extLst>
          </p:cNvPr>
          <p:cNvSpPr>
            <a:spLocks noGrp="1"/>
          </p:cNvSpPr>
          <p:nvPr>
            <p:ph type="body" idx="1"/>
          </p:nvPr>
        </p:nvSpPr>
        <p:spPr>
          <a:xfrm>
            <a:off x="357447" y="1460500"/>
            <a:ext cx="11670010" cy="48958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32C88AF-DBAC-4CB4-9B59-00238870E7CE}"/>
              </a:ext>
            </a:extLst>
          </p:cNvPr>
          <p:cNvSpPr>
            <a:spLocks noGrp="1"/>
          </p:cNvSpPr>
          <p:nvPr>
            <p:ph type="sldNum" sz="quarter" idx="4"/>
          </p:nvPr>
        </p:nvSpPr>
        <p:spPr>
          <a:xfrm>
            <a:off x="9284257" y="6356349"/>
            <a:ext cx="2743200" cy="365125"/>
          </a:xfrm>
          <a:prstGeom prst="rect">
            <a:avLst/>
          </a:prstGeom>
        </p:spPr>
        <p:txBody>
          <a:bodyPr vert="horz" lIns="91440" tIns="45720" rIns="91440" bIns="45720" rtlCol="0" anchor="ctr"/>
          <a:lstStyle>
            <a:lvl1pPr algn="r">
              <a:defRPr lang="en-US" sz="1600" kern="1200" smtClean="0">
                <a:solidFill>
                  <a:srgbClr val="1F4E79"/>
                </a:solidFill>
                <a:latin typeface="+mn-lt"/>
                <a:ea typeface="+mn-ea"/>
                <a:cs typeface="Times New Roman" panose="02020603050405020304" pitchFamily="18" charset="0"/>
              </a:defRPr>
            </a:lvl1pPr>
          </a:lstStyle>
          <a:p>
            <a:fld id="{E9C1D828-F931-464A-8E86-F9D742DA373F}" type="slidenum">
              <a:rPr lang="en-US" smtClean="0"/>
              <a:pPr/>
              <a:t>‹#›</a:t>
            </a:fld>
            <a:endParaRPr lang="en-US"/>
          </a:p>
        </p:txBody>
      </p:sp>
    </p:spTree>
    <p:extLst>
      <p:ext uri="{BB962C8B-B14F-4D97-AF65-F5344CB8AC3E}">
        <p14:creationId xmlns:p14="http://schemas.microsoft.com/office/powerpoint/2010/main" val="71627058"/>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50" r:id="rId3"/>
    <p:sldLayoutId id="2147483651" r:id="rId4"/>
    <p:sldLayoutId id="2147483652" r:id="rId5"/>
    <p:sldLayoutId id="2147483660" r:id="rId6"/>
    <p:sldLayoutId id="2147483661" r:id="rId7"/>
    <p:sldLayoutId id="2147483662" r:id="rId8"/>
  </p:sldLayoutIdLst>
  <p:hf hdr="0" ftr="0"/>
  <p:txStyles>
    <p:titleStyle>
      <a:lvl1pPr algn="ctr" defTabSz="914400" rtl="0" eaLnBrk="1" latinLnBrk="0" hangingPunct="1">
        <a:lnSpc>
          <a:spcPct val="90000"/>
        </a:lnSpc>
        <a:spcBef>
          <a:spcPct val="0"/>
        </a:spcBef>
        <a:buNone/>
        <a:defRPr lang="en-US" sz="4800" kern="1200" dirty="0" smtClean="0">
          <a:solidFill>
            <a:srgbClr val="1F4E79"/>
          </a:solidFill>
          <a:latin typeface="+mn-lt"/>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2"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CB2DBFB-A98A-4630-BC5E-243E7D04D898}"/>
              </a:ext>
              <a:ext uri="{C183D7F6-B498-43B3-948B-1728B52AA6E4}">
                <adec:decorative xmlns:adec="http://schemas.microsoft.com/office/drawing/2017/decorative" val="1"/>
              </a:ext>
            </a:extLst>
          </p:cNvPr>
          <p:cNvPicPr>
            <a:picLocks noChangeAspect="1"/>
          </p:cNvPicPr>
          <p:nvPr userDrawn="1"/>
        </p:nvPicPr>
        <p:blipFill>
          <a:blip r:embed="rId10" cstate="print">
            <a:alphaModFix amt="50000"/>
            <a:extLst>
              <a:ext uri="{28A0092B-C50C-407E-A947-70E740481C1C}">
                <a14:useLocalDpi xmlns:a14="http://schemas.microsoft.com/office/drawing/2010/main" val="0"/>
              </a:ext>
            </a:extLst>
          </a:blip>
          <a:stretch>
            <a:fillRect/>
          </a:stretch>
        </p:blipFill>
        <p:spPr>
          <a:xfrm>
            <a:off x="84408" y="94321"/>
            <a:ext cx="1192850" cy="1602334"/>
          </a:xfrm>
          <a:prstGeom prst="rect">
            <a:avLst/>
          </a:prstGeom>
        </p:spPr>
      </p:pic>
      <p:sp>
        <p:nvSpPr>
          <p:cNvPr id="2" name="Title Placeholder 1">
            <a:extLst>
              <a:ext uri="{FF2B5EF4-FFF2-40B4-BE49-F238E27FC236}">
                <a16:creationId xmlns:a16="http://schemas.microsoft.com/office/drawing/2014/main" id="{856853BC-8490-4DED-9C8F-580D31D5606A}"/>
              </a:ext>
            </a:extLst>
          </p:cNvPr>
          <p:cNvSpPr>
            <a:spLocks noGrp="1"/>
          </p:cNvSpPr>
          <p:nvPr>
            <p:ph type="title"/>
          </p:nvPr>
        </p:nvSpPr>
        <p:spPr>
          <a:xfrm>
            <a:off x="357447" y="0"/>
            <a:ext cx="11670009"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4A04E8-62AC-42FA-B929-59C88856BBB3}"/>
              </a:ext>
            </a:extLst>
          </p:cNvPr>
          <p:cNvSpPr>
            <a:spLocks noGrp="1"/>
          </p:cNvSpPr>
          <p:nvPr>
            <p:ph type="body" idx="1"/>
          </p:nvPr>
        </p:nvSpPr>
        <p:spPr>
          <a:xfrm>
            <a:off x="357447" y="1460500"/>
            <a:ext cx="11670010" cy="48958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32C88AF-DBAC-4CB4-9B59-00238870E7CE}"/>
              </a:ext>
            </a:extLst>
          </p:cNvPr>
          <p:cNvSpPr>
            <a:spLocks noGrp="1"/>
          </p:cNvSpPr>
          <p:nvPr>
            <p:ph type="sldNum" sz="quarter" idx="4"/>
          </p:nvPr>
        </p:nvSpPr>
        <p:spPr>
          <a:xfrm>
            <a:off x="9284257" y="6356349"/>
            <a:ext cx="2743200" cy="365125"/>
          </a:xfrm>
          <a:prstGeom prst="rect">
            <a:avLst/>
          </a:prstGeom>
        </p:spPr>
        <p:txBody>
          <a:bodyPr vert="horz" lIns="91440" tIns="45720" rIns="91440" bIns="45720" rtlCol="0" anchor="ctr"/>
          <a:lstStyle>
            <a:lvl1pPr algn="r">
              <a:defRPr lang="en-US" sz="1600" kern="1200" smtClean="0">
                <a:solidFill>
                  <a:srgbClr val="1F4E79"/>
                </a:solidFill>
                <a:latin typeface="+mn-lt"/>
                <a:ea typeface="+mn-ea"/>
                <a:cs typeface="Times New Roman" panose="02020603050405020304" pitchFamily="18" charset="0"/>
              </a:defRPr>
            </a:lvl1pPr>
          </a:lstStyle>
          <a:p>
            <a:fld id="{E9C1D828-F931-464A-8E86-F9D742DA373F}" type="slidenum">
              <a:rPr lang="en-US" smtClean="0"/>
              <a:pPr/>
              <a:t>‹#›</a:t>
            </a:fld>
            <a:endParaRPr lang="en-US"/>
          </a:p>
        </p:txBody>
      </p:sp>
    </p:spTree>
    <p:extLst>
      <p:ext uri="{BB962C8B-B14F-4D97-AF65-F5344CB8AC3E}">
        <p14:creationId xmlns:p14="http://schemas.microsoft.com/office/powerpoint/2010/main" val="1047053827"/>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Lst>
  <p:hf hdr="0" ftr="0"/>
  <p:txStyles>
    <p:titleStyle>
      <a:lvl1pPr algn="ctr" defTabSz="914400" rtl="0" eaLnBrk="1" latinLnBrk="0" hangingPunct="1">
        <a:lnSpc>
          <a:spcPct val="90000"/>
        </a:lnSpc>
        <a:spcBef>
          <a:spcPct val="0"/>
        </a:spcBef>
        <a:buNone/>
        <a:defRPr lang="en-US" sz="4800" kern="1200" dirty="0" smtClean="0">
          <a:solidFill>
            <a:srgbClr val="1F4E79"/>
          </a:solidFill>
          <a:latin typeface="+mn-lt"/>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2">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General/Advocacy%20Attorney%20Duties%20%26%20Responsibilities-%20Objectives/adsd.nv.gov" TargetMode="External"/><Relationship Id="rId2" Type="http://schemas.openxmlformats.org/officeDocument/2006/relationships/hyperlink" Target="mailto:sbrennan@adsd.nv.gov"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2E95783-8E56-1AEF-2698-912B1F7BF497}"/>
              </a:ext>
            </a:extLst>
          </p:cNvPr>
          <p:cNvSpPr txBox="1">
            <a:spLocks noGrp="1" noRot="1" noMove="1" noResize="1" noEditPoints="1" noAdjustHandles="1" noChangeArrowheads="1" noChangeShapeType="1"/>
          </p:cNvSpPr>
          <p:nvPr/>
        </p:nvSpPr>
        <p:spPr>
          <a:xfrm>
            <a:off x="8078875" y="776081"/>
            <a:ext cx="2371409" cy="875469"/>
          </a:xfrm>
          <a:prstGeom prst="rect">
            <a:avLst/>
          </a:prstGeom>
          <a:solidFill>
            <a:schemeClr val="bg1"/>
          </a:solidFill>
        </p:spPr>
        <p:txBody>
          <a:bodyPr vert="horz" wrap="square" lIns="91440" tIns="45720" rIns="91440" bIns="45720" rtlCol="0" anchor="ctr">
            <a:normAutofit/>
          </a:bodyPr>
          <a:lstStyle/>
          <a:p>
            <a:pPr algn="ctr"/>
            <a:r>
              <a:rPr lang="en-US" sz="1600" b="1">
                <a:solidFill>
                  <a:srgbClr val="1F4E79"/>
                </a:solidFill>
              </a:rPr>
              <a:t>Laura Rich</a:t>
            </a:r>
          </a:p>
          <a:p>
            <a:pPr algn="ctr"/>
            <a:r>
              <a:rPr lang="en-US" sz="1600" b="1" i="1">
                <a:solidFill>
                  <a:srgbClr val="1F4E79"/>
                </a:solidFill>
              </a:rPr>
              <a:t>Director</a:t>
            </a:r>
          </a:p>
        </p:txBody>
      </p:sp>
      <p:sp>
        <p:nvSpPr>
          <p:cNvPr id="5" name="Text Placeholder 4">
            <a:extLst>
              <a:ext uri="{FF2B5EF4-FFF2-40B4-BE49-F238E27FC236}">
                <a16:creationId xmlns:a16="http://schemas.microsoft.com/office/drawing/2014/main" id="{54883497-CDC1-4006-A8FB-7226BAABE4E2}"/>
              </a:ext>
            </a:extLst>
          </p:cNvPr>
          <p:cNvSpPr>
            <a:spLocks noGrp="1"/>
          </p:cNvSpPr>
          <p:nvPr>
            <p:ph type="title" idx="4294967295"/>
          </p:nvPr>
        </p:nvSpPr>
        <p:spPr>
          <a:xfrm>
            <a:off x="1524000" y="2459038"/>
            <a:ext cx="9144000" cy="6572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800" b="0" i="0" u="none" strike="noStrike" kern="1200" cap="none" spc="0" normalizeH="0" baseline="0" noProof="0">
                <a:ln>
                  <a:noFill/>
                </a:ln>
                <a:solidFill>
                  <a:srgbClr val="1F4E79"/>
                </a:solidFill>
                <a:effectLst/>
                <a:uLnTx/>
                <a:uFillTx/>
                <a:latin typeface="+mn-lt"/>
                <a:ea typeface="+mj-ea"/>
                <a:cs typeface="Times New Roman" panose="02020603050405020304" pitchFamily="18" charset="0"/>
              </a:rPr>
              <a:t>ADSD Advocacy Rights Attorney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800" b="0" i="0" u="none" strike="noStrike" kern="1200" cap="none" spc="0" normalizeH="0" baseline="0" noProof="0">
                <a:ln>
                  <a:noFill/>
                </a:ln>
                <a:solidFill>
                  <a:srgbClr val="1F4E79"/>
                </a:solidFill>
                <a:effectLst/>
                <a:uLnTx/>
                <a:uFillTx/>
                <a:latin typeface="+mn-lt"/>
                <a:ea typeface="+mj-ea"/>
                <a:cs typeface="Times New Roman" panose="02020603050405020304" pitchFamily="18" charset="0"/>
              </a:rPr>
              <a:t>Services &amp; Priorities</a:t>
            </a:r>
          </a:p>
        </p:txBody>
      </p:sp>
      <p:sp>
        <p:nvSpPr>
          <p:cNvPr id="3" name="Subtitle 2">
            <a:extLst>
              <a:ext uri="{FF2B5EF4-FFF2-40B4-BE49-F238E27FC236}">
                <a16:creationId xmlns:a16="http://schemas.microsoft.com/office/drawing/2014/main" id="{4E9A2FF6-E70D-4F04-829F-0308ECD45051}"/>
              </a:ext>
            </a:extLst>
          </p:cNvPr>
          <p:cNvSpPr>
            <a:spLocks noGrp="1"/>
          </p:cNvSpPr>
          <p:nvPr>
            <p:ph type="subTitle" idx="1"/>
          </p:nvPr>
        </p:nvSpPr>
        <p:spPr>
          <a:xfrm>
            <a:off x="1524000" y="3855770"/>
            <a:ext cx="9144000" cy="1087501"/>
          </a:xfrm>
        </p:spPr>
        <p:txBody>
          <a:bodyPr>
            <a:normAutofit/>
          </a:bodyPr>
          <a:lstStyle/>
          <a:p>
            <a:r>
              <a:rPr lang="en-US">
                <a:latin typeface="Times New Roman" panose="02020603050405020304" pitchFamily="18" charset="0"/>
              </a:rPr>
              <a:t>Shauna Brennan, Attorney for the Rights of Older Persons and Persons with a Physical Disability, an Intellectual Disability or a Developmental Disability NRS 427A.1232</a:t>
            </a:r>
          </a:p>
          <a:p>
            <a:endParaRPr lang="en-US"/>
          </a:p>
        </p:txBody>
      </p:sp>
      <p:sp>
        <p:nvSpPr>
          <p:cNvPr id="6" name="TextBox 5">
            <a:extLst>
              <a:ext uri="{FF2B5EF4-FFF2-40B4-BE49-F238E27FC236}">
                <a16:creationId xmlns:a16="http://schemas.microsoft.com/office/drawing/2014/main" id="{F944D294-13C7-409B-9BB2-38C6605BA149}"/>
              </a:ext>
            </a:extLst>
          </p:cNvPr>
          <p:cNvSpPr txBox="1"/>
          <p:nvPr/>
        </p:nvSpPr>
        <p:spPr>
          <a:xfrm>
            <a:off x="3639178" y="4945259"/>
            <a:ext cx="4913644" cy="469665"/>
          </a:xfrm>
          <a:prstGeom prst="rect">
            <a:avLst/>
          </a:prstGeom>
        </p:spPr>
        <p:txBody>
          <a:bodyPr vert="horz" wrap="none" lIns="91440" tIns="45720" rIns="91440" bIns="45720" rtlCol="0" anchor="ctr">
            <a:normAutofit/>
          </a:bodyPr>
          <a:lstStyle/>
          <a:p>
            <a:pPr algn="ctr"/>
            <a:r>
              <a:rPr lang="en-US" sz="2000"/>
              <a:t>2026</a:t>
            </a:r>
          </a:p>
        </p:txBody>
      </p:sp>
      <p:pic>
        <p:nvPicPr>
          <p:cNvPr id="1026" name="Picture 2" descr="ADSD Logo&#10;&#10;">
            <a:extLst>
              <a:ext uri="{FF2B5EF4-FFF2-40B4-BE49-F238E27FC236}">
                <a16:creationId xmlns:a16="http://schemas.microsoft.com/office/drawing/2014/main" id="{C28ECA5F-26F9-3208-BC42-57E6B367EF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91800" y="5086350"/>
            <a:ext cx="1600200" cy="1771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0935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106E8-9EF2-0AA2-C406-E0362CFA8C5C}"/>
              </a:ext>
            </a:extLst>
          </p:cNvPr>
          <p:cNvSpPr>
            <a:spLocks noGrp="1"/>
          </p:cNvSpPr>
          <p:nvPr>
            <p:ph type="title"/>
          </p:nvPr>
        </p:nvSpPr>
        <p:spPr/>
        <p:txBody>
          <a:bodyPr/>
          <a:lstStyle/>
          <a:p>
            <a:r>
              <a:rPr lang="en-US"/>
              <a:t>NRS 427A.1234 Continued</a:t>
            </a:r>
          </a:p>
        </p:txBody>
      </p:sp>
      <p:pic>
        <p:nvPicPr>
          <p:cNvPr id="5" name="Content Placeholder 5" descr="NRS 427A.1234 is continued text from previous page.  It is the Power of Attorney .">
            <a:extLst>
              <a:ext uri="{FF2B5EF4-FFF2-40B4-BE49-F238E27FC236}">
                <a16:creationId xmlns:a16="http://schemas.microsoft.com/office/drawing/2014/main" id="{E3FDCE05-BAE8-D716-13A5-92E311432E85}"/>
              </a:ext>
            </a:extLst>
          </p:cNvPr>
          <p:cNvPicPr>
            <a:picLocks noGrp="1" noChangeAspect="1"/>
          </p:cNvPicPr>
          <p:nvPr>
            <p:ph idx="1"/>
          </p:nvPr>
        </p:nvPicPr>
        <p:blipFill>
          <a:blip r:embed="rId2"/>
          <a:stretch>
            <a:fillRect/>
          </a:stretch>
        </p:blipFill>
        <p:spPr>
          <a:xfrm>
            <a:off x="4024819" y="1460500"/>
            <a:ext cx="4334450" cy="4895850"/>
          </a:xfrm>
        </p:spPr>
      </p:pic>
      <p:sp>
        <p:nvSpPr>
          <p:cNvPr id="4" name="Slide Number Placeholder 3">
            <a:extLst>
              <a:ext uri="{FF2B5EF4-FFF2-40B4-BE49-F238E27FC236}">
                <a16:creationId xmlns:a16="http://schemas.microsoft.com/office/drawing/2014/main" id="{44E713D5-E756-00B5-E2C8-8344E15EBBA2}"/>
              </a:ext>
            </a:extLst>
          </p:cNvPr>
          <p:cNvSpPr>
            <a:spLocks noGrp="1"/>
          </p:cNvSpPr>
          <p:nvPr>
            <p:ph type="sldNum" sz="quarter" idx="12"/>
          </p:nvPr>
        </p:nvSpPr>
        <p:spPr/>
        <p:txBody>
          <a:bodyPr/>
          <a:lstStyle/>
          <a:p>
            <a:fld id="{A0EC8638-D38E-4C5B-8C11-DA859CF37C29}" type="slidenum">
              <a:rPr lang="en-US" smtClean="0"/>
              <a:t>10</a:t>
            </a:fld>
            <a:endParaRPr lang="en-US"/>
          </a:p>
        </p:txBody>
      </p:sp>
    </p:spTree>
    <p:extLst>
      <p:ext uri="{BB962C8B-B14F-4D97-AF65-F5344CB8AC3E}">
        <p14:creationId xmlns:p14="http://schemas.microsoft.com/office/powerpoint/2010/main" val="581077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B7A828-5E88-4435-BA90-9924C0CC348F}"/>
              </a:ext>
            </a:extLst>
          </p:cNvPr>
          <p:cNvSpPr>
            <a:spLocks noGrp="1"/>
          </p:cNvSpPr>
          <p:nvPr>
            <p:ph type="title"/>
          </p:nvPr>
        </p:nvSpPr>
        <p:spPr/>
        <p:txBody>
          <a:bodyPr/>
          <a:lstStyle/>
          <a:p>
            <a:r>
              <a:rPr lang="en-US"/>
              <a:t>Questions?</a:t>
            </a:r>
          </a:p>
        </p:txBody>
      </p:sp>
      <p:sp>
        <p:nvSpPr>
          <p:cNvPr id="2" name="Slide Number Placeholder 1">
            <a:extLst>
              <a:ext uri="{FF2B5EF4-FFF2-40B4-BE49-F238E27FC236}">
                <a16:creationId xmlns:a16="http://schemas.microsoft.com/office/drawing/2014/main" id="{09F39288-CA18-4406-B1AA-D1596A2AF374}"/>
              </a:ext>
            </a:extLst>
          </p:cNvPr>
          <p:cNvSpPr>
            <a:spLocks noGrp="1"/>
          </p:cNvSpPr>
          <p:nvPr>
            <p:ph type="sldNum" sz="quarter" idx="12"/>
          </p:nvPr>
        </p:nvSpPr>
        <p:spPr/>
        <p:txBody>
          <a:bodyPr/>
          <a:lstStyle/>
          <a:p>
            <a:fld id="{E9C1D828-F931-464A-8E86-F9D742DA373F}" type="slidenum">
              <a:rPr lang="en-US" smtClean="0"/>
              <a:t>11</a:t>
            </a:fld>
            <a:endParaRPr lang="en-US"/>
          </a:p>
        </p:txBody>
      </p:sp>
    </p:spTree>
    <p:extLst>
      <p:ext uri="{BB962C8B-B14F-4D97-AF65-F5344CB8AC3E}">
        <p14:creationId xmlns:p14="http://schemas.microsoft.com/office/powerpoint/2010/main" val="611381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4">
            <a:extLst>
              <a:ext uri="{FF2B5EF4-FFF2-40B4-BE49-F238E27FC236}">
                <a16:creationId xmlns:a16="http://schemas.microsoft.com/office/drawing/2014/main" id="{BBED79DE-F71B-4A25-B0C2-BE0660917606}"/>
              </a:ext>
            </a:extLst>
          </p:cNvPr>
          <p:cNvSpPr txBox="1">
            <a:spLocks noGrp="1"/>
          </p:cNvSpPr>
          <p:nvPr>
            <p:ph type="title" idx="4294967295"/>
          </p:nvPr>
        </p:nvSpPr>
        <p:spPr>
          <a:xfrm>
            <a:off x="506017" y="0"/>
            <a:ext cx="11521440" cy="13255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lnSpc>
                <a:spcPct val="90000"/>
              </a:lnSpc>
              <a:spcBef>
                <a:spcPct val="0"/>
              </a:spcBef>
              <a:buNone/>
              <a:defRPr lang="en-US" sz="4800" kern="1200">
                <a:solidFill>
                  <a:srgbClr val="1F4E79"/>
                </a:solidFill>
                <a:latin typeface="+mn-lt"/>
                <a:ea typeface="+mj-ea"/>
                <a:cs typeface="Times New Roman" panose="02020603050405020304" pitchFamily="18"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800" b="0" i="0" u="none" strike="noStrike" kern="1200" cap="none" spc="0" normalizeH="0" baseline="0" noProof="0">
                <a:ln>
                  <a:noFill/>
                </a:ln>
                <a:solidFill>
                  <a:srgbClr val="1F4E79"/>
                </a:solidFill>
                <a:effectLst/>
                <a:uLnTx/>
                <a:uFillTx/>
                <a:latin typeface="+mn-lt"/>
                <a:ea typeface="+mj-ea"/>
                <a:cs typeface="Times New Roman" panose="02020603050405020304" pitchFamily="18" charset="0"/>
              </a:rPr>
              <a:t>Contact Information</a:t>
            </a:r>
          </a:p>
        </p:txBody>
      </p:sp>
      <p:sp>
        <p:nvSpPr>
          <p:cNvPr id="14" name="Content Placeholder 2">
            <a:extLst>
              <a:ext uri="{FF2B5EF4-FFF2-40B4-BE49-F238E27FC236}">
                <a16:creationId xmlns:a16="http://schemas.microsoft.com/office/drawing/2014/main" id="{D5A841EF-CF85-4488-A027-9D65EE0CBCCF}"/>
              </a:ext>
            </a:extLst>
          </p:cNvPr>
          <p:cNvSpPr txBox="1">
            <a:spLocks/>
          </p:cNvSpPr>
          <p:nvPr/>
        </p:nvSpPr>
        <p:spPr>
          <a:xfrm>
            <a:off x="3704208" y="1812925"/>
            <a:ext cx="4783584" cy="2519378"/>
          </a:xfrm>
          <a:prstGeom prst="rect">
            <a:avLst/>
          </a:prstGeom>
        </p:spPr>
        <p:txBody>
          <a:bodyPr vert="horz" lIns="91440" tIns="45720" rIns="91440" bIns="45720" rtlCol="0">
            <a:normAutofit fontScale="92500"/>
          </a:bodyPr>
          <a:lstStyle>
            <a:lvl1pPr marL="0" indent="0" algn="l" defTabSz="914400" rtl="0" eaLnBrk="1" latinLnBrk="0" hangingPunct="1">
              <a:lnSpc>
                <a:spcPct val="100000"/>
              </a:lnSpc>
              <a:spcBef>
                <a:spcPts val="0"/>
              </a:spcBef>
              <a:buFont typeface="Arial" panose="020B0604020202020204" pitchFamily="34" charset="0"/>
              <a:buNone/>
              <a:defRPr sz="2800" kern="120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lgn="ctr"/>
            <a:r>
              <a:rPr lang="en-US"/>
              <a:t>Shauna Brennan, Esq. </a:t>
            </a:r>
          </a:p>
          <a:p>
            <a:pPr lvl="0" algn="ctr"/>
            <a:r>
              <a:rPr lang="en-US"/>
              <a:t>Advocacy Rights Attorney</a:t>
            </a:r>
          </a:p>
          <a:p>
            <a:pPr lvl="0" algn="ctr"/>
            <a:r>
              <a:rPr lang="en-US"/>
              <a:t>775-300-0407 direct cell</a:t>
            </a:r>
          </a:p>
          <a:p>
            <a:pPr lvl="0" algn="ctr"/>
            <a:r>
              <a:rPr lang="en-US">
                <a:hlinkClick r:id="rId2"/>
              </a:rPr>
              <a:t>sbrennan@adsd.nv.gov</a:t>
            </a:r>
            <a:r>
              <a:rPr lang="en-US"/>
              <a:t> </a:t>
            </a:r>
          </a:p>
          <a:p>
            <a:pPr lvl="0"/>
            <a:endParaRPr lang="en-US"/>
          </a:p>
          <a:p>
            <a:pPr lvl="0"/>
            <a:r>
              <a:rPr lang="en-US"/>
              <a:t>Public referrals call 702-486-5621</a:t>
            </a:r>
          </a:p>
        </p:txBody>
      </p:sp>
      <p:sp>
        <p:nvSpPr>
          <p:cNvPr id="11" name="Text Placeholder 10">
            <a:extLst>
              <a:ext uri="{FF2B5EF4-FFF2-40B4-BE49-F238E27FC236}">
                <a16:creationId xmlns:a16="http://schemas.microsoft.com/office/drawing/2014/main" id="{21F4525E-C088-456B-A2BB-6B7414C76985}"/>
              </a:ext>
            </a:extLst>
          </p:cNvPr>
          <p:cNvSpPr>
            <a:spLocks noGrp="1"/>
          </p:cNvSpPr>
          <p:nvPr>
            <p:ph type="body" sz="quarter" idx="21"/>
          </p:nvPr>
        </p:nvSpPr>
        <p:spPr>
          <a:xfrm>
            <a:off x="3467100" y="5072175"/>
            <a:ext cx="5257800" cy="532592"/>
          </a:xfrm>
        </p:spPr>
        <p:txBody>
          <a:bodyPr/>
          <a:lstStyle/>
          <a:p>
            <a:r>
              <a:rPr lang="en-US">
                <a:hlinkClick r:id="rId3"/>
              </a:rPr>
              <a:t>adsd.nv.gov </a:t>
            </a:r>
            <a:endParaRPr lang="en-US"/>
          </a:p>
        </p:txBody>
      </p:sp>
      <p:sp>
        <p:nvSpPr>
          <p:cNvPr id="2" name="Slide Number Placeholder 1">
            <a:extLst>
              <a:ext uri="{FF2B5EF4-FFF2-40B4-BE49-F238E27FC236}">
                <a16:creationId xmlns:a16="http://schemas.microsoft.com/office/drawing/2014/main" id="{D3D93171-25DF-4EF0-AA56-3E063537E9CD}"/>
              </a:ext>
            </a:extLst>
          </p:cNvPr>
          <p:cNvSpPr>
            <a:spLocks noGrp="1"/>
          </p:cNvSpPr>
          <p:nvPr>
            <p:ph type="sldNum" sz="quarter" idx="12"/>
          </p:nvPr>
        </p:nvSpPr>
        <p:spPr/>
        <p:txBody>
          <a:bodyPr/>
          <a:lstStyle/>
          <a:p>
            <a:fld id="{E9C1D828-F931-464A-8E86-F9D742DA373F}" type="slidenum">
              <a:rPr lang="en-US" smtClean="0"/>
              <a:pPr/>
              <a:t>12</a:t>
            </a:fld>
            <a:endParaRPr lang="en-US"/>
          </a:p>
        </p:txBody>
      </p:sp>
    </p:spTree>
    <p:extLst>
      <p:ext uri="{BB962C8B-B14F-4D97-AF65-F5344CB8AC3E}">
        <p14:creationId xmlns:p14="http://schemas.microsoft.com/office/powerpoint/2010/main" val="2859460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a:extLst>
              <a:ext uri="{FF2B5EF4-FFF2-40B4-BE49-F238E27FC236}">
                <a16:creationId xmlns:a16="http://schemas.microsoft.com/office/drawing/2014/main" id="{8EAC463D-0CA5-4AEC-89A1-90F132F4A874}"/>
              </a:ext>
            </a:extLst>
          </p:cNvPr>
          <p:cNvSpPr>
            <a:spLocks noGrp="1"/>
          </p:cNvSpPr>
          <p:nvPr>
            <p:ph type="title"/>
          </p:nvPr>
        </p:nvSpPr>
        <p:spPr>
          <a:xfrm>
            <a:off x="357448" y="0"/>
            <a:ext cx="11521440" cy="1325563"/>
          </a:xfrm>
        </p:spPr>
        <p:txBody>
          <a:bodyPr/>
          <a:lstStyle/>
          <a:p>
            <a:r>
              <a:rPr lang="en-US">
                <a:cs typeface="Times New Roman"/>
              </a:rPr>
              <a:t>Acronyms</a:t>
            </a:r>
          </a:p>
        </p:txBody>
      </p:sp>
      <p:sp>
        <p:nvSpPr>
          <p:cNvPr id="2" name="Slide Number Placeholder 1">
            <a:extLst>
              <a:ext uri="{FF2B5EF4-FFF2-40B4-BE49-F238E27FC236}">
                <a16:creationId xmlns:a16="http://schemas.microsoft.com/office/drawing/2014/main" id="{D3D93171-25DF-4EF0-AA56-3E063537E9CD}"/>
              </a:ext>
            </a:extLst>
          </p:cNvPr>
          <p:cNvSpPr>
            <a:spLocks noGrp="1"/>
          </p:cNvSpPr>
          <p:nvPr>
            <p:ph type="sldNum" sz="quarter" idx="12"/>
          </p:nvPr>
        </p:nvSpPr>
        <p:spPr/>
        <p:txBody>
          <a:bodyPr/>
          <a:lstStyle/>
          <a:p>
            <a:fld id="{E9C1D828-F931-464A-8E86-F9D742DA373F}" type="slidenum">
              <a:rPr lang="en-US" smtClean="0"/>
              <a:pPr/>
              <a:t>13</a:t>
            </a:fld>
            <a:endParaRPr lang="en-US"/>
          </a:p>
        </p:txBody>
      </p:sp>
      <p:sp>
        <p:nvSpPr>
          <p:cNvPr id="3" name="TextBox 2">
            <a:extLst>
              <a:ext uri="{FF2B5EF4-FFF2-40B4-BE49-F238E27FC236}">
                <a16:creationId xmlns:a16="http://schemas.microsoft.com/office/drawing/2014/main" id="{28A8C821-EE51-D074-F05C-E8998E211DFB}"/>
              </a:ext>
            </a:extLst>
          </p:cNvPr>
          <p:cNvSpPr txBox="1"/>
          <p:nvPr/>
        </p:nvSpPr>
        <p:spPr>
          <a:xfrm>
            <a:off x="1101437" y="1932708"/>
            <a:ext cx="7730836" cy="2400300"/>
          </a:xfrm>
          <a:prstGeom prst="rect">
            <a:avLst/>
          </a:prstGeom>
        </p:spPr>
        <p:txBody>
          <a:bodyPr vert="horz" wrap="none" lIns="91440" tIns="45720" rIns="91440" bIns="45720" rtlCol="0" anchor="ctr">
            <a:normAutofit lnSpcReduction="10000"/>
          </a:bodyPr>
          <a:lstStyle/>
          <a:p>
            <a:r>
              <a:rPr lang="en-US" b="1"/>
              <a:t>Acronyms:</a:t>
            </a:r>
            <a:br>
              <a:rPr lang="en-US"/>
            </a:br>
            <a:br>
              <a:rPr lang="en-US"/>
            </a:br>
            <a:r>
              <a:rPr lang="en-US"/>
              <a:t>ADSD	Aging and Disability Services Division</a:t>
            </a:r>
            <a:br>
              <a:rPr lang="en-US"/>
            </a:br>
            <a:r>
              <a:rPr lang="en-US"/>
              <a:t>HCQC	Bureau of Health Care Quality and Compliance  </a:t>
            </a:r>
          </a:p>
          <a:p>
            <a:r>
              <a:rPr lang="en-US"/>
              <a:t>NRS	Nevada Revised Statute</a:t>
            </a:r>
            <a:br>
              <a:rPr lang="en-US"/>
            </a:br>
            <a:r>
              <a:rPr lang="en-US"/>
              <a:t>OAA	Older Americans Act, Reauthorization Act of 2024 (42 U.S.C. §3058j)</a:t>
            </a:r>
          </a:p>
          <a:p>
            <a:r>
              <a:rPr lang="en-US"/>
              <a:t>OARA       Office of Advocacy Rights Attorney</a:t>
            </a:r>
            <a:br>
              <a:rPr lang="en-US"/>
            </a:br>
            <a:r>
              <a:rPr lang="en-US"/>
              <a:t>POA	Power of Attorney</a:t>
            </a:r>
          </a:p>
          <a:p>
            <a:r>
              <a:rPr lang="en-US"/>
              <a:t>SILC	Statewide Independent Living Council</a:t>
            </a:r>
          </a:p>
        </p:txBody>
      </p:sp>
    </p:spTree>
    <p:extLst>
      <p:ext uri="{BB962C8B-B14F-4D97-AF65-F5344CB8AC3E}">
        <p14:creationId xmlns:p14="http://schemas.microsoft.com/office/powerpoint/2010/main" val="2487728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E7D47-1187-49F5-9575-C22FACA82D0E}"/>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69D89CE9-A5C5-4663-80FE-BEF8D28F457E}"/>
              </a:ext>
            </a:extLst>
          </p:cNvPr>
          <p:cNvSpPr>
            <a:spLocks noGrp="1"/>
          </p:cNvSpPr>
          <p:nvPr>
            <p:ph idx="1"/>
          </p:nvPr>
        </p:nvSpPr>
        <p:spPr/>
        <p:txBody>
          <a:bodyPr>
            <a:normAutofit/>
          </a:bodyPr>
          <a:lstStyle/>
          <a:p>
            <a:pPr marL="0" indent="0" algn="ctr">
              <a:buNone/>
            </a:pPr>
            <a:r>
              <a:rPr lang="en-US" sz="3600" dirty="0"/>
              <a:t>Office of Advocacy Rights Attorney</a:t>
            </a:r>
          </a:p>
          <a:p>
            <a:r>
              <a:rPr lang="en-US" dirty="0"/>
              <a:t>Introduction to Shauna Brennan</a:t>
            </a:r>
          </a:p>
          <a:p>
            <a:r>
              <a:rPr lang="en-US" dirty="0"/>
              <a:t>Overview of the ADSD Advocacy Rights Attorney Position</a:t>
            </a:r>
          </a:p>
          <a:p>
            <a:r>
              <a:rPr lang="en-US" dirty="0"/>
              <a:t>Current Legal Issues</a:t>
            </a:r>
          </a:p>
          <a:p>
            <a:r>
              <a:rPr lang="en-US" dirty="0"/>
              <a:t>OARA Initiatives to Support SILC Three Year Plan</a:t>
            </a:r>
          </a:p>
          <a:p>
            <a:r>
              <a:rPr lang="en-US" dirty="0"/>
              <a:t>ADSD Legal Service Provider Coordination</a:t>
            </a:r>
          </a:p>
          <a:p>
            <a:r>
              <a:rPr lang="en-US" dirty="0"/>
              <a:t>ADSD implementation of 2025 AB461 Long Term Care Planning</a:t>
            </a:r>
          </a:p>
          <a:p>
            <a:r>
              <a:rPr lang="en-US" dirty="0"/>
              <a:t>Applicable Statutes</a:t>
            </a:r>
          </a:p>
        </p:txBody>
      </p:sp>
      <p:sp>
        <p:nvSpPr>
          <p:cNvPr id="4" name="Slide Number Placeholder 3">
            <a:extLst>
              <a:ext uri="{FF2B5EF4-FFF2-40B4-BE49-F238E27FC236}">
                <a16:creationId xmlns:a16="http://schemas.microsoft.com/office/drawing/2014/main" id="{A843CE4E-EA84-4E3F-B2E4-43E8C3E25C93}"/>
              </a:ext>
            </a:extLst>
          </p:cNvPr>
          <p:cNvSpPr>
            <a:spLocks noGrp="1"/>
          </p:cNvSpPr>
          <p:nvPr>
            <p:ph type="sldNum" sz="quarter" idx="12"/>
          </p:nvPr>
        </p:nvSpPr>
        <p:spPr/>
        <p:txBody>
          <a:bodyPr/>
          <a:lstStyle/>
          <a:p>
            <a:fld id="{A0EC8638-D38E-4C5B-8C11-DA859CF37C29}" type="slidenum">
              <a:rPr lang="en-US" smtClean="0"/>
              <a:t>2</a:t>
            </a:fld>
            <a:endParaRPr lang="en-US"/>
          </a:p>
        </p:txBody>
      </p:sp>
    </p:spTree>
    <p:extLst>
      <p:ext uri="{BB962C8B-B14F-4D97-AF65-F5344CB8AC3E}">
        <p14:creationId xmlns:p14="http://schemas.microsoft.com/office/powerpoint/2010/main" val="363288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EA3F6-0E54-4998-9E08-76A1A2EAF0A4}"/>
              </a:ext>
            </a:extLst>
          </p:cNvPr>
          <p:cNvSpPr>
            <a:spLocks noGrp="1"/>
          </p:cNvSpPr>
          <p:nvPr>
            <p:ph type="title"/>
          </p:nvPr>
        </p:nvSpPr>
        <p:spPr>
          <a:xfrm>
            <a:off x="357447" y="0"/>
            <a:ext cx="11670009" cy="1325563"/>
          </a:xfrm>
        </p:spPr>
        <p:txBody>
          <a:bodyPr/>
          <a:lstStyle/>
          <a:p>
            <a:r>
              <a:rPr lang="en-US" dirty="0"/>
              <a:t>Introduction to Shauna Brennan</a:t>
            </a:r>
          </a:p>
        </p:txBody>
      </p:sp>
      <p:sp>
        <p:nvSpPr>
          <p:cNvPr id="3" name="Content Placeholder 2">
            <a:extLst>
              <a:ext uri="{FF2B5EF4-FFF2-40B4-BE49-F238E27FC236}">
                <a16:creationId xmlns:a16="http://schemas.microsoft.com/office/drawing/2014/main" id="{0D20334C-5395-4F48-BE7D-56D46C00A06F}"/>
              </a:ext>
            </a:extLst>
          </p:cNvPr>
          <p:cNvSpPr>
            <a:spLocks noGrp="1"/>
          </p:cNvSpPr>
          <p:nvPr>
            <p:ph idx="1"/>
          </p:nvPr>
        </p:nvSpPr>
        <p:spPr/>
        <p:txBody>
          <a:bodyPr>
            <a:normAutofit/>
          </a:bodyPr>
          <a:lstStyle/>
          <a:p>
            <a:pPr marL="0" indent="0">
              <a:buNone/>
            </a:pPr>
            <a:endParaRPr lang="en-US" dirty="0"/>
          </a:p>
          <a:p>
            <a:pPr marL="0" indent="0">
              <a:buNone/>
            </a:pPr>
            <a:r>
              <a:rPr lang="en-US" dirty="0"/>
              <a:t>Shauna Brennan is the Nevada Attorney for the Rights of Older Person, Persons with a Disability, and Intellectual Disability or a Developmental Disability appointed by Nevada Governor Lombardo.  Ms. Brennan serves as the Legal Assistance Developer under the Older Americans Act and serves as a member of the Guardianship Commission.</a:t>
            </a:r>
          </a:p>
          <a:p>
            <a:pPr marL="0" indent="0">
              <a:buNone/>
            </a:pPr>
            <a:r>
              <a:rPr lang="en-US" dirty="0"/>
              <a:t>An alumni of Notre Dame Law School, Ms. Brennan is an experienced attorney passionate about protecting the legal rights of older persons and persons with a disability or related condition.  </a:t>
            </a:r>
          </a:p>
          <a:p>
            <a:pPr marL="0" indent="0">
              <a:buNone/>
            </a:pPr>
            <a:r>
              <a:rPr lang="en-US" dirty="0"/>
              <a:t>A long time Nevadan, Ms. Brennan calls Henderson home.  </a:t>
            </a:r>
          </a:p>
          <a:p>
            <a:pPr marL="0" indent="0">
              <a:buNone/>
            </a:pPr>
            <a:endParaRPr lang="en-US" dirty="0"/>
          </a:p>
        </p:txBody>
      </p:sp>
      <p:sp>
        <p:nvSpPr>
          <p:cNvPr id="4" name="Slide Number Placeholder 3">
            <a:extLst>
              <a:ext uri="{FF2B5EF4-FFF2-40B4-BE49-F238E27FC236}">
                <a16:creationId xmlns:a16="http://schemas.microsoft.com/office/drawing/2014/main" id="{57A35E81-3B4C-47C2-8A69-C5A0641515F7}"/>
              </a:ext>
            </a:extLst>
          </p:cNvPr>
          <p:cNvSpPr>
            <a:spLocks noGrp="1"/>
          </p:cNvSpPr>
          <p:nvPr>
            <p:ph type="sldNum" sz="quarter" idx="12"/>
          </p:nvPr>
        </p:nvSpPr>
        <p:spPr/>
        <p:txBody>
          <a:bodyPr/>
          <a:lstStyle/>
          <a:p>
            <a:fld id="{E9C1D828-F931-464A-8E86-F9D742DA373F}" type="slidenum">
              <a:rPr lang="en-US" smtClean="0"/>
              <a:t>3</a:t>
            </a:fld>
            <a:endParaRPr lang="en-US"/>
          </a:p>
        </p:txBody>
      </p:sp>
    </p:spTree>
    <p:extLst>
      <p:ext uri="{BB962C8B-B14F-4D97-AF65-F5344CB8AC3E}">
        <p14:creationId xmlns:p14="http://schemas.microsoft.com/office/powerpoint/2010/main" val="1054747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A1FD5E8-9384-3409-BAFD-27EDFF1B46A0}"/>
              </a:ext>
            </a:extLst>
          </p:cNvPr>
          <p:cNvSpPr>
            <a:spLocks noGrp="1"/>
          </p:cNvSpPr>
          <p:nvPr>
            <p:ph type="title"/>
          </p:nvPr>
        </p:nvSpPr>
        <p:spPr/>
        <p:txBody>
          <a:bodyPr/>
          <a:lstStyle/>
          <a:p>
            <a:r>
              <a:rPr kumimoji="0" lang="en-US" sz="2000" b="1" i="0" u="none" strike="noStrike" kern="100" cap="none" spc="0" normalizeH="0" baseline="0" noProof="0" dirty="0">
                <a:ln>
                  <a:noFill/>
                </a:ln>
                <a:solidFill>
                  <a:srgbClr val="1F4E79"/>
                </a:solidFill>
                <a:effectLst/>
                <a:uLnTx/>
                <a:uFillTx/>
                <a:latin typeface="Times New Roman" panose="02020603050405020304" pitchFamily="18" charset="0"/>
                <a:ea typeface="Aptos" panose="020B0004020202020204" pitchFamily="34" charset="0"/>
                <a:cs typeface="Times New Roman" panose="02020603050405020304" pitchFamily="18" charset="0"/>
              </a:rPr>
              <a:t>Attorney for the Rights of Older Persons and Persons with a Physical Disability,</a:t>
            </a:r>
            <a:br>
              <a:rPr kumimoji="0" lang="en-US" sz="2000" b="0" i="0" u="none" strike="noStrike" kern="100" cap="none" spc="0" normalizeH="0" baseline="0" noProof="0" dirty="0">
                <a:ln>
                  <a:noFill/>
                </a:ln>
                <a:solidFill>
                  <a:srgbClr val="1F4E79"/>
                </a:solidFill>
                <a:effectLst/>
                <a:uLnTx/>
                <a:uFillTx/>
                <a:latin typeface="Aptos" panose="020B0004020202020204" pitchFamily="34" charset="0"/>
                <a:ea typeface="Aptos" panose="020B0004020202020204" pitchFamily="34" charset="0"/>
                <a:cs typeface="Times New Roman" panose="02020603050405020304" pitchFamily="18" charset="0"/>
              </a:rPr>
            </a:br>
            <a:r>
              <a:rPr kumimoji="0" lang="en-US" sz="2000" b="1" i="0" u="none" strike="noStrike" kern="100" cap="none" spc="0" normalizeH="0" baseline="0" noProof="0" dirty="0">
                <a:ln>
                  <a:noFill/>
                </a:ln>
                <a:solidFill>
                  <a:srgbClr val="1F4E79"/>
                </a:solidFill>
                <a:effectLst/>
                <a:uLnTx/>
                <a:uFillTx/>
                <a:latin typeface="Times New Roman" panose="02020603050405020304" pitchFamily="18" charset="0"/>
                <a:ea typeface="Aptos" panose="020B0004020202020204" pitchFamily="34" charset="0"/>
                <a:cs typeface="Times New Roman" panose="02020603050405020304" pitchFamily="18" charset="0"/>
              </a:rPr>
              <a:t>an Intellectual Disability or a Developmental Disability NRS 427A.1234</a:t>
            </a:r>
            <a:endParaRPr lang="en-US" dirty="0"/>
          </a:p>
        </p:txBody>
      </p:sp>
      <p:sp>
        <p:nvSpPr>
          <p:cNvPr id="6" name="Content Placeholder 5">
            <a:extLst>
              <a:ext uri="{FF2B5EF4-FFF2-40B4-BE49-F238E27FC236}">
                <a16:creationId xmlns:a16="http://schemas.microsoft.com/office/drawing/2014/main" id="{89D8E970-2735-6B06-3136-80CE84D98458}"/>
              </a:ext>
            </a:extLst>
          </p:cNvPr>
          <p:cNvSpPr>
            <a:spLocks noGrp="1"/>
          </p:cNvSpPr>
          <p:nvPr>
            <p:ph idx="1"/>
          </p:nvPr>
        </p:nvSpPr>
        <p:spPr/>
        <p:txBody>
          <a:bodyPr/>
          <a:lstStyle/>
          <a:p>
            <a:pPr marL="0" marR="0" lvl="0" indent="0" algn="ctr"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1800" b="1"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Objective:</a:t>
            </a:r>
            <a:r>
              <a:rPr kumimoji="0" lang="en-US" sz="18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  support legal rights, coordinate and provide oversight of legal assistance, </a:t>
            </a:r>
          </a:p>
          <a:p>
            <a:pPr marL="0" marR="0" lvl="0" indent="0" algn="ctr"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18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and identify and mitigate abuse </a:t>
            </a:r>
          </a:p>
          <a:p>
            <a:pPr marL="0" marR="0" lvl="0" indent="0" algn="ctr"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18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of older and vulnerable adults, persons with a physical disability, </a:t>
            </a:r>
          </a:p>
          <a:p>
            <a:pPr marL="0" marR="0" lvl="0" indent="0" algn="ctr"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18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an intellectual disability, or a developmental disability</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Technical Legal Assistance &amp; Legal Resource Development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Interventions &amp; </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Enforcement</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(Complaints; Investigation &amp; </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Resolution</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Financial Management Services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Coordinate Legal Assistance as State Legal Assistance Developer (42 U.S.C. §3058j)</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4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Amicus Curiae- </a:t>
            </a: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friend of the Court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Guardianship Commission</a:t>
            </a:r>
          </a:p>
          <a:p>
            <a:pPr marL="0" indent="0">
              <a:buNone/>
            </a:pPr>
            <a:endParaRPr lang="en-US" dirty="0"/>
          </a:p>
        </p:txBody>
      </p:sp>
      <p:sp>
        <p:nvSpPr>
          <p:cNvPr id="4" name="Slide Number Placeholder 3">
            <a:extLst>
              <a:ext uri="{FF2B5EF4-FFF2-40B4-BE49-F238E27FC236}">
                <a16:creationId xmlns:a16="http://schemas.microsoft.com/office/drawing/2014/main" id="{46F5BAF1-1E1F-4AAA-9B0B-EAD8A7EE9A86}"/>
              </a:ext>
            </a:extLst>
          </p:cNvPr>
          <p:cNvSpPr>
            <a:spLocks noGrp="1"/>
          </p:cNvSpPr>
          <p:nvPr>
            <p:ph type="sldNum" sz="quarter" idx="12"/>
          </p:nvPr>
        </p:nvSpPr>
        <p:spPr/>
        <p:txBody>
          <a:bodyPr/>
          <a:lstStyle/>
          <a:p>
            <a:fld id="{E9C1D828-F931-464A-8E86-F9D742DA373F}" type="slidenum">
              <a:rPr lang="en-US" smtClean="0"/>
              <a:t>4</a:t>
            </a:fld>
            <a:endParaRPr lang="en-US"/>
          </a:p>
        </p:txBody>
      </p:sp>
    </p:spTree>
    <p:extLst>
      <p:ext uri="{BB962C8B-B14F-4D97-AF65-F5344CB8AC3E}">
        <p14:creationId xmlns:p14="http://schemas.microsoft.com/office/powerpoint/2010/main" val="3411755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A52CDCC-DA2E-D5E3-8252-5FE982E98CFB}"/>
              </a:ext>
            </a:extLst>
          </p:cNvPr>
          <p:cNvSpPr>
            <a:spLocks noGrp="1"/>
          </p:cNvSpPr>
          <p:nvPr>
            <p:ph type="title"/>
          </p:nvPr>
        </p:nvSpPr>
        <p:spPr/>
        <p:txBody>
          <a:bodyPr/>
          <a:lstStyle/>
          <a:p>
            <a:r>
              <a:rPr lang="en-US"/>
              <a:t>Current Issues</a:t>
            </a:r>
          </a:p>
        </p:txBody>
      </p:sp>
      <p:sp>
        <p:nvSpPr>
          <p:cNvPr id="7" name="Content Placeholder 6">
            <a:extLst>
              <a:ext uri="{FF2B5EF4-FFF2-40B4-BE49-F238E27FC236}">
                <a16:creationId xmlns:a16="http://schemas.microsoft.com/office/drawing/2014/main" id="{7960ACE5-CA89-145F-1C31-5F961575F096}"/>
              </a:ext>
            </a:extLst>
          </p:cNvPr>
          <p:cNvSpPr>
            <a:spLocks noGrp="1"/>
          </p:cNvSpPr>
          <p:nvPr>
            <p:ph idx="1"/>
          </p:nvPr>
        </p:nvSpPr>
        <p:spPr/>
        <p:txBody>
          <a:bodyPr/>
          <a:lstStyle/>
          <a:p>
            <a:pPr marL="0" marR="0" lvl="0" indent="0" algn="l"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Many of the legal issues for Nevada’s vulnerable population are unfortunately all too common. Since early 2024, the following issues are arising with increased frequency:</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1. Housing stability and eviction legal defense (prevent loss of housing during and after hospitalization)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2. Helps and services for frail, elderly and disabled so that they can see an attorney, attend hearings, etc. (sitting with relative so caregiver can attend legal meetings, transportation, etc.)</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3. Abuse of Power of Attorney (generally one family member is accusing another of abusing the POA)</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4. Issues relating to hospice and medical/personal care assistance referrals and levels of care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5. Issues relating to aging in place (where family members pressure person to move into institution, challenges receiving appropriate care at home, etc.)</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So many other important issues as well. Some individuals will qualify based on financial need and all qualify based on age and/or disability, with priority based on financial eligibility.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The goal of OARA to cooperate across government and non-profit and private sector to address these problems.  The first step is to identify available resources to address these issues.  The second step is to identify gaps in service and to take effective initiatives to provide services so not one Nevadan is left to languish.  </a:t>
            </a:r>
          </a:p>
          <a:p>
            <a:pPr marL="0" indent="0">
              <a:buNone/>
            </a:pPr>
            <a:endParaRPr lang="en-US"/>
          </a:p>
        </p:txBody>
      </p:sp>
      <p:sp>
        <p:nvSpPr>
          <p:cNvPr id="4" name="Slide Number Placeholder 3">
            <a:extLst>
              <a:ext uri="{FF2B5EF4-FFF2-40B4-BE49-F238E27FC236}">
                <a16:creationId xmlns:a16="http://schemas.microsoft.com/office/drawing/2014/main" id="{A3A2A92E-F528-42F6-BF5D-120855F2BE83}"/>
              </a:ext>
            </a:extLst>
          </p:cNvPr>
          <p:cNvSpPr>
            <a:spLocks noGrp="1"/>
          </p:cNvSpPr>
          <p:nvPr>
            <p:ph type="sldNum" sz="quarter" idx="12"/>
          </p:nvPr>
        </p:nvSpPr>
        <p:spPr/>
        <p:txBody>
          <a:bodyPr/>
          <a:lstStyle/>
          <a:p>
            <a:fld id="{E9C1D828-F931-464A-8E86-F9D742DA373F}" type="slidenum">
              <a:rPr lang="en-US" smtClean="0"/>
              <a:t>5</a:t>
            </a:fld>
            <a:endParaRPr lang="en-US"/>
          </a:p>
        </p:txBody>
      </p:sp>
    </p:spTree>
    <p:extLst>
      <p:ext uri="{BB962C8B-B14F-4D97-AF65-F5344CB8AC3E}">
        <p14:creationId xmlns:p14="http://schemas.microsoft.com/office/powerpoint/2010/main" val="87812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96893-6A9F-B09D-8660-EE9675DCFAA7}"/>
              </a:ext>
            </a:extLst>
          </p:cNvPr>
          <p:cNvSpPr>
            <a:spLocks noGrp="1"/>
          </p:cNvSpPr>
          <p:nvPr>
            <p:ph type="title"/>
          </p:nvPr>
        </p:nvSpPr>
        <p:spPr/>
        <p:txBody>
          <a:bodyPr>
            <a:normAutofit fontScale="90000"/>
          </a:bodyPr>
          <a:lstStyle/>
          <a:p>
            <a:r>
              <a:rPr lang="en-US"/>
              <a:t>OARA Initiatives to Support SILC </a:t>
            </a:r>
            <a:br>
              <a:rPr lang="en-US"/>
            </a:br>
            <a:r>
              <a:rPr lang="en-US"/>
              <a:t>Three Year Plan</a:t>
            </a:r>
          </a:p>
        </p:txBody>
      </p:sp>
      <p:sp>
        <p:nvSpPr>
          <p:cNvPr id="3" name="Content Placeholder 2">
            <a:extLst>
              <a:ext uri="{FF2B5EF4-FFF2-40B4-BE49-F238E27FC236}">
                <a16:creationId xmlns:a16="http://schemas.microsoft.com/office/drawing/2014/main" id="{A3BB276D-BBF5-C7FD-0B5C-599F7334E597}"/>
              </a:ext>
            </a:extLst>
          </p:cNvPr>
          <p:cNvSpPr>
            <a:spLocks noGrp="1"/>
          </p:cNvSpPr>
          <p:nvPr>
            <p:ph idx="1"/>
          </p:nvPr>
        </p:nvSpPr>
        <p:spPr>
          <a:xfrm>
            <a:off x="357446" y="1741053"/>
            <a:ext cx="11670010" cy="4895852"/>
          </a:xfrm>
        </p:spPr>
        <p:txBody>
          <a:bodyPr>
            <a:normAutofit fontScale="85000" lnSpcReduction="20000"/>
          </a:bodyPr>
          <a:lstStyle/>
          <a:p>
            <a:pPr marL="0" lvl="0" indent="0">
              <a:lnSpc>
                <a:spcPct val="100000"/>
              </a:lnSpc>
              <a:buNone/>
              <a:defRPr/>
            </a:pPr>
            <a:r>
              <a:rPr kumimoji="0" lang="en-US" sz="1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SILC Mission</a:t>
            </a: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en-US" sz="1800" i="1">
                <a:latin typeface="Times New Roman" panose="02020603050405020304" pitchFamily="18" charset="0"/>
              </a:rPr>
              <a:t>To advocate for the development of a network of programs, services and options designed to empower Nevadans with disabilities to live independently in the community.</a:t>
            </a:r>
            <a:endParaRPr kumimoji="0" lang="en-US" sz="1800" b="0" i="1" u="none" strike="noStrike" kern="1200" cap="none" spc="0" normalizeH="0" baseline="0" noProof="0">
              <a:ln>
                <a:noFill/>
              </a:ln>
              <a:solidFill>
                <a:prstClr val="black"/>
              </a:solidFill>
              <a:effectLst/>
              <a:uLnTx/>
              <a:uFillTx/>
              <a:latin typeface="Times New Roman" panose="02020603050405020304" pitchFamily="18"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OARA’s Goal</a:t>
            </a: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to cooperate across government and non-profit and private sector to support SILC’s mission. The first step is to identify legal issues and available legal resources to address the issues.  The second step is to identify gaps in legal service and to effectuate initiatives to provide legal services so not one Nevadan is deprived of their legal rights.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OARA Initiatives to Support SILC 3 Year Plan: </a:t>
            </a:r>
          </a:p>
          <a:p>
            <a:pPr marL="514350" marR="0" lvl="0" indent="-51435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1900" b="0" i="0" u="none" strike="noStrike" kern="1200" cap="none" spc="0" normalizeH="0" baseline="0" noProof="0">
                <a:ln>
                  <a:noFill/>
                </a:ln>
                <a:solidFill>
                  <a:prstClr val="black"/>
                </a:solidFill>
                <a:effectLst/>
                <a:uLnTx/>
                <a:uFillTx/>
                <a:latin typeface="Times New Roman" panose="02020603050405020304" pitchFamily="18" charset="0"/>
              </a:rPr>
              <a:t>Core Independent Living Services- Individual and </a:t>
            </a:r>
            <a:r>
              <a:rPr lang="en-US" sz="1900">
                <a:solidFill>
                  <a:prstClr val="black"/>
                </a:solidFill>
                <a:latin typeface="Times New Roman" panose="02020603050405020304" pitchFamily="18" charset="0"/>
              </a:rPr>
              <a:t>Systems Advocacy: </a:t>
            </a:r>
          </a:p>
          <a:p>
            <a:pPr marL="0" marR="0" lvl="0" indent="0" algn="l" defTabSz="914400" rtl="0" eaLnBrk="1" fontAlgn="auto" latinLnBrk="0" hangingPunct="1">
              <a:lnSpc>
                <a:spcPct val="90000"/>
              </a:lnSpc>
              <a:spcBef>
                <a:spcPts val="1000"/>
              </a:spcBef>
              <a:spcAft>
                <a:spcPts val="0"/>
              </a:spcAft>
              <a:buClrTx/>
              <a:buSzTx/>
              <a:buNone/>
              <a:tabLst/>
              <a:defRPr/>
            </a:pPr>
            <a:r>
              <a:rPr kumimoji="0" lang="en-US" sz="1900" b="0" i="0" u="none" strike="noStrike" kern="1200" cap="none" spc="0" normalizeH="0" baseline="0" noProof="0">
                <a:ln>
                  <a:noFill/>
                </a:ln>
                <a:solidFill>
                  <a:prstClr val="black"/>
                </a:solidFill>
                <a:effectLst/>
                <a:uLnTx/>
                <a:uFillTx/>
                <a:latin typeface="Times New Roman" panose="02020603050405020304" pitchFamily="18" charset="0"/>
              </a:rPr>
              <a:t>	√  Refer legal matters to Legal Aid and Nevada Disability Advocacy &amp; Law Center</a:t>
            </a:r>
          </a:p>
          <a:p>
            <a:pPr marL="0" marR="0" lvl="0" indent="0" algn="l" defTabSz="914400" rtl="0" eaLnBrk="1" fontAlgn="auto" latinLnBrk="0" hangingPunct="1">
              <a:lnSpc>
                <a:spcPct val="90000"/>
              </a:lnSpc>
              <a:spcBef>
                <a:spcPts val="1000"/>
              </a:spcBef>
              <a:spcAft>
                <a:spcPts val="0"/>
              </a:spcAft>
              <a:buClrTx/>
              <a:buSzTx/>
              <a:buNone/>
              <a:tabLst/>
              <a:defRPr/>
            </a:pPr>
            <a:r>
              <a:rPr lang="en-US" sz="1900">
                <a:solidFill>
                  <a:prstClr val="black"/>
                </a:solidFill>
                <a:latin typeface="Times New Roman" panose="02020603050405020304" pitchFamily="18" charset="0"/>
              </a:rPr>
              <a:t>	√  </a:t>
            </a:r>
            <a:r>
              <a:rPr kumimoji="0" lang="en-US" sz="1900" b="0" i="0" u="none" strike="noStrike" kern="1200" cap="none" spc="0" normalizeH="0" baseline="0" noProof="0">
                <a:ln>
                  <a:noFill/>
                </a:ln>
                <a:solidFill>
                  <a:prstClr val="black"/>
                </a:solidFill>
                <a:effectLst/>
                <a:uLnTx/>
                <a:uFillTx/>
                <a:latin typeface="Times New Roman" panose="02020603050405020304" pitchFamily="18" charset="0"/>
              </a:rPr>
              <a:t>Identify gaps in legal services to ADSD population</a:t>
            </a:r>
          </a:p>
          <a:p>
            <a:pPr marL="0" marR="0" lvl="0" indent="0" algn="l" defTabSz="914400" rtl="0" eaLnBrk="1" fontAlgn="auto" latinLnBrk="0" hangingPunct="1">
              <a:lnSpc>
                <a:spcPct val="90000"/>
              </a:lnSpc>
              <a:spcBef>
                <a:spcPts val="1000"/>
              </a:spcBef>
              <a:spcAft>
                <a:spcPts val="0"/>
              </a:spcAft>
              <a:buClrTx/>
              <a:buSzTx/>
              <a:buNone/>
              <a:tabLst/>
              <a:defRPr/>
            </a:pPr>
            <a:r>
              <a:rPr kumimoji="0" lang="en-US" sz="1900" b="0" i="0" u="none" strike="noStrike" kern="1200" cap="none" spc="0" normalizeH="0" baseline="0" noProof="0">
                <a:ln>
                  <a:noFill/>
                </a:ln>
                <a:solidFill>
                  <a:prstClr val="black"/>
                </a:solidFill>
                <a:effectLst/>
                <a:uLnTx/>
                <a:uFillTx/>
                <a:latin typeface="Times New Roman" panose="02020603050405020304" pitchFamily="18" charset="0"/>
              </a:rPr>
              <a:t>2.        Diversion from Institutions	</a:t>
            </a:r>
          </a:p>
          <a:p>
            <a:pPr marL="0" marR="0" lvl="0" indent="0" algn="l" defTabSz="914400" rtl="0" eaLnBrk="1" fontAlgn="auto" latinLnBrk="0" hangingPunct="1">
              <a:lnSpc>
                <a:spcPct val="90000"/>
              </a:lnSpc>
              <a:spcBef>
                <a:spcPts val="1000"/>
              </a:spcBef>
              <a:spcAft>
                <a:spcPts val="0"/>
              </a:spcAft>
              <a:buClrTx/>
              <a:buSzTx/>
              <a:buNone/>
              <a:tabLst/>
              <a:defRPr/>
            </a:pPr>
            <a:r>
              <a:rPr kumimoji="0" lang="en-US" sz="1900" b="0" i="0" u="none" strike="noStrike" kern="1200" cap="none" spc="0" normalizeH="0" baseline="0" noProof="0">
                <a:ln>
                  <a:noFill/>
                </a:ln>
                <a:solidFill>
                  <a:prstClr val="black"/>
                </a:solidFill>
                <a:effectLst/>
                <a:uLnTx/>
                <a:uFillTx/>
                <a:latin typeface="Times New Roman" panose="02020603050405020304" pitchFamily="18" charset="0"/>
              </a:rPr>
              <a:t>	√  Intervene where appropriate to ensure person centered approach and least restrictive alternative to Guardianship</a:t>
            </a:r>
          </a:p>
          <a:p>
            <a:pPr marL="0" marR="0" lvl="0" indent="0" algn="l" defTabSz="914400" rtl="0" eaLnBrk="1" fontAlgn="auto" latinLnBrk="0" hangingPunct="1">
              <a:lnSpc>
                <a:spcPct val="90000"/>
              </a:lnSpc>
              <a:spcBef>
                <a:spcPts val="1000"/>
              </a:spcBef>
              <a:spcAft>
                <a:spcPts val="0"/>
              </a:spcAft>
              <a:buClrTx/>
              <a:buSzTx/>
              <a:buNone/>
              <a:tabLst/>
              <a:defRPr/>
            </a:pPr>
            <a:r>
              <a:rPr kumimoji="0" lang="en-US" sz="1900" b="0" i="0" u="none" strike="noStrike" kern="1200" cap="none" spc="0" normalizeH="0" baseline="0" noProof="0">
                <a:ln>
                  <a:noFill/>
                </a:ln>
                <a:solidFill>
                  <a:prstClr val="black"/>
                </a:solidFill>
                <a:effectLst/>
                <a:uLnTx/>
                <a:uFillTx/>
                <a:latin typeface="Times New Roman" panose="02020603050405020304" pitchFamily="18" charset="0"/>
              </a:rPr>
              <a:t>	√  Identifying escalation situations and preparing trainings for first responders</a:t>
            </a:r>
          </a:p>
          <a:p>
            <a:pPr marL="0" marR="0" lvl="0" indent="0" algn="l" defTabSz="914400" rtl="0" eaLnBrk="1" fontAlgn="auto" latinLnBrk="0" hangingPunct="1">
              <a:lnSpc>
                <a:spcPct val="90000"/>
              </a:lnSpc>
              <a:spcBef>
                <a:spcPts val="1000"/>
              </a:spcBef>
              <a:spcAft>
                <a:spcPts val="0"/>
              </a:spcAft>
              <a:buClrTx/>
              <a:buSzTx/>
              <a:buNone/>
              <a:tabLst/>
              <a:defRPr/>
            </a:pPr>
            <a:r>
              <a:rPr lang="en-US" sz="1900">
                <a:solidFill>
                  <a:prstClr val="black"/>
                </a:solidFill>
                <a:latin typeface="Times New Roman" panose="02020603050405020304" pitchFamily="18" charset="0"/>
              </a:rPr>
              <a:t>	√  Identifying gaps in notification for institutionalization and release to Guardians, work toward resolution of notice process</a:t>
            </a:r>
            <a:endParaRPr kumimoji="0" lang="en-US" sz="1900" b="0" i="0" u="none" strike="noStrike" kern="1200" cap="none" spc="0" normalizeH="0" baseline="0" noProof="0">
              <a:ln>
                <a:noFill/>
              </a:ln>
              <a:solidFill>
                <a:prstClr val="black"/>
              </a:solidFill>
              <a:effectLst/>
              <a:uLnTx/>
              <a:uFillTx/>
              <a:latin typeface="Times New Roman" panose="02020603050405020304" pitchFamily="18" charset="0"/>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en-US" sz="1900" b="0" i="0" u="none" strike="noStrike" kern="1200" cap="none" spc="0" normalizeH="0" baseline="0" noProof="0">
                <a:ln>
                  <a:noFill/>
                </a:ln>
                <a:solidFill>
                  <a:prstClr val="black"/>
                </a:solidFill>
                <a:effectLst/>
                <a:uLnTx/>
                <a:uFillTx/>
                <a:latin typeface="Times New Roman" panose="02020603050405020304" pitchFamily="18" charset="0"/>
              </a:rPr>
              <a:t>3.         Services under other Federal, State, or local programs designed to provide resources, training, counseling, or other assistance, of 	substantial benefit in enhancing the independence, productivity, and quality of life of individuals with disabilities</a:t>
            </a:r>
          </a:p>
          <a:p>
            <a:pPr marL="0" marR="0" lvl="0" indent="0" algn="l" defTabSz="914400" rtl="0" eaLnBrk="1" fontAlgn="auto" latinLnBrk="0" hangingPunct="1">
              <a:lnSpc>
                <a:spcPct val="90000"/>
              </a:lnSpc>
              <a:spcBef>
                <a:spcPts val="1000"/>
              </a:spcBef>
              <a:spcAft>
                <a:spcPts val="0"/>
              </a:spcAft>
              <a:buClrTx/>
              <a:buSzTx/>
              <a:buNone/>
              <a:tabLst/>
              <a:defRPr/>
            </a:pPr>
            <a:r>
              <a:rPr kumimoji="0" lang="en-US" sz="1900" b="0" i="0" u="none" strike="noStrike" kern="1200" cap="none" spc="0" normalizeH="0" baseline="0" noProof="0">
                <a:ln>
                  <a:noFill/>
                </a:ln>
                <a:solidFill>
                  <a:prstClr val="black"/>
                </a:solidFill>
                <a:effectLst/>
                <a:uLnTx/>
                <a:uFillTx/>
                <a:latin typeface="Times New Roman" panose="02020603050405020304" pitchFamily="18" charset="0"/>
              </a:rPr>
              <a:t>	√  Financial Management Program to support ability to continue to live independently in the community as ADSD population 		ages</a:t>
            </a:r>
          </a:p>
          <a:p>
            <a:pPr marL="0" marR="0" lvl="0" indent="0" algn="l" defTabSz="914400" rtl="0" eaLnBrk="1" fontAlgn="auto" latinLnBrk="0" hangingPunct="1">
              <a:lnSpc>
                <a:spcPct val="90000"/>
              </a:lnSpc>
              <a:spcBef>
                <a:spcPts val="1000"/>
              </a:spcBef>
              <a:spcAft>
                <a:spcPts val="0"/>
              </a:spcAft>
              <a:buClrTx/>
              <a:buSzTx/>
              <a:buNone/>
              <a:tabLst/>
              <a:defRPr/>
            </a:pPr>
            <a:r>
              <a:rPr kumimoji="0" lang="en-US" sz="1900" b="0" i="0" u="none" strike="noStrike" kern="1200" cap="none" spc="0" normalizeH="0" baseline="0" noProof="0">
                <a:ln>
                  <a:noFill/>
                </a:ln>
                <a:solidFill>
                  <a:prstClr val="black"/>
                </a:solidFill>
                <a:effectLst/>
                <a:uLnTx/>
                <a:uFillTx/>
                <a:latin typeface="Times New Roman" panose="02020603050405020304" pitchFamily="18" charset="0"/>
              </a:rPr>
              <a:t>	√  Provide technical legal assistance to ADSD population advocacy and legal service providers (Fair Housing Act, Americans 		with Disabilities Act, etc.)</a:t>
            </a:r>
          </a:p>
        </p:txBody>
      </p:sp>
      <p:sp>
        <p:nvSpPr>
          <p:cNvPr id="4" name="Slide Number Placeholder 3">
            <a:extLst>
              <a:ext uri="{FF2B5EF4-FFF2-40B4-BE49-F238E27FC236}">
                <a16:creationId xmlns:a16="http://schemas.microsoft.com/office/drawing/2014/main" id="{82010F7F-5B13-4C8A-A870-09C217856727}"/>
              </a:ext>
            </a:extLst>
          </p:cNvPr>
          <p:cNvSpPr>
            <a:spLocks noGrp="1"/>
          </p:cNvSpPr>
          <p:nvPr>
            <p:ph type="sldNum" sz="quarter" idx="12"/>
          </p:nvPr>
        </p:nvSpPr>
        <p:spPr/>
        <p:txBody>
          <a:bodyPr/>
          <a:lstStyle/>
          <a:p>
            <a:fld id="{A0EC8638-D38E-4C5B-8C11-DA859CF37C29}" type="slidenum">
              <a:rPr lang="en-US" smtClean="0"/>
              <a:t>6</a:t>
            </a:fld>
            <a:endParaRPr lang="en-US"/>
          </a:p>
        </p:txBody>
      </p:sp>
    </p:spTree>
    <p:extLst>
      <p:ext uri="{BB962C8B-B14F-4D97-AF65-F5344CB8AC3E}">
        <p14:creationId xmlns:p14="http://schemas.microsoft.com/office/powerpoint/2010/main" val="1598401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A52CDCC-DA2E-D5E3-8252-5FE982E98CFB}"/>
              </a:ext>
            </a:extLst>
          </p:cNvPr>
          <p:cNvSpPr>
            <a:spLocks noGrp="1"/>
          </p:cNvSpPr>
          <p:nvPr>
            <p:ph type="title"/>
          </p:nvPr>
        </p:nvSpPr>
        <p:spPr/>
        <p:txBody>
          <a:bodyPr>
            <a:normAutofit fontScale="90000"/>
          </a:bodyPr>
          <a:lstStyle/>
          <a:p>
            <a:r>
              <a:rPr lang="en-US"/>
              <a:t>ADSD Legal Service Provider Coordination</a:t>
            </a:r>
            <a:br>
              <a:rPr lang="en-US"/>
            </a:br>
            <a:endParaRPr lang="en-US"/>
          </a:p>
        </p:txBody>
      </p:sp>
      <p:sp>
        <p:nvSpPr>
          <p:cNvPr id="7" name="Content Placeholder 6">
            <a:extLst>
              <a:ext uri="{FF2B5EF4-FFF2-40B4-BE49-F238E27FC236}">
                <a16:creationId xmlns:a16="http://schemas.microsoft.com/office/drawing/2014/main" id="{7960ACE5-CA89-145F-1C31-5F961575F096}"/>
              </a:ext>
            </a:extLst>
          </p:cNvPr>
          <p:cNvSpPr>
            <a:spLocks noGrp="1"/>
          </p:cNvSpPr>
          <p:nvPr>
            <p:ph idx="1"/>
          </p:nvPr>
        </p:nvSpPr>
        <p:spPr/>
        <p:txBody>
          <a:bodyPr/>
          <a:lstStyle/>
          <a:p>
            <a:pPr marL="0" indent="0">
              <a:buNone/>
            </a:pPr>
            <a:endParaRPr lang="en-US"/>
          </a:p>
          <a:p>
            <a:pPr marL="0" indent="0">
              <a:buNone/>
            </a:pPr>
            <a:r>
              <a:rPr lang="en-US"/>
              <a:t>1. Legal Service Providers are essential partners in protecting the rights of older persons</a:t>
            </a:r>
          </a:p>
          <a:p>
            <a:pPr marL="0" indent="0">
              <a:buNone/>
            </a:pPr>
            <a:r>
              <a:rPr lang="en-US"/>
              <a:t>2. Continue to improve coordination with ADSD enforcement – Adult Protection Service, Long Term Care Ombudsman Program and Office of Consumer Health Assistance</a:t>
            </a:r>
          </a:p>
          <a:p>
            <a:pPr marL="0" indent="0">
              <a:buNone/>
            </a:pPr>
            <a:r>
              <a:rPr lang="en-US"/>
              <a:t>3. 2026 goal to track and report outcomes in legal matters</a:t>
            </a:r>
          </a:p>
          <a:p>
            <a:pPr marL="0" indent="0">
              <a:buNone/>
            </a:pPr>
            <a:endParaRPr lang="en-US"/>
          </a:p>
        </p:txBody>
      </p:sp>
      <p:sp>
        <p:nvSpPr>
          <p:cNvPr id="4" name="Slide Number Placeholder 3">
            <a:extLst>
              <a:ext uri="{FF2B5EF4-FFF2-40B4-BE49-F238E27FC236}">
                <a16:creationId xmlns:a16="http://schemas.microsoft.com/office/drawing/2014/main" id="{A3A2A92E-F528-42F6-BF5D-120855F2BE8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C1D828-F931-464A-8E86-F9D742DA373F}" type="slidenum">
              <a:rPr kumimoji="0" lang="en-US" sz="1600" b="0" i="0" u="none" strike="noStrike" kern="1200" cap="none" spc="0" normalizeH="0" baseline="0" noProof="0" smtClean="0">
                <a:ln>
                  <a:noFill/>
                </a:ln>
                <a:solidFill>
                  <a:srgbClr val="1F4E79"/>
                </a:solidFill>
                <a:effectLst/>
                <a:uLnTx/>
                <a:uFillTx/>
                <a:latin typeface="Calibri" panose="020F0502020204030204"/>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600" b="0" i="0" u="none" strike="noStrike" kern="1200" cap="none" spc="0" normalizeH="0" baseline="0" noProof="0">
              <a:ln>
                <a:noFill/>
              </a:ln>
              <a:solidFill>
                <a:srgbClr val="1F4E79"/>
              </a:solidFill>
              <a:effectLst/>
              <a:uLnTx/>
              <a:uFillTx/>
              <a:latin typeface="Calibri" panose="020F0502020204030204"/>
              <a:ea typeface="+mn-ea"/>
              <a:cs typeface="Times New Roman" panose="02020603050405020304" pitchFamily="18" charset="0"/>
            </a:endParaRPr>
          </a:p>
        </p:txBody>
      </p:sp>
    </p:spTree>
    <p:extLst>
      <p:ext uri="{BB962C8B-B14F-4D97-AF65-F5344CB8AC3E}">
        <p14:creationId xmlns:p14="http://schemas.microsoft.com/office/powerpoint/2010/main" val="395819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B3DB0-A7D0-76B6-9D0A-331F9A2E973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D687BA2-3B56-3690-8387-8F9717AD9B8E}"/>
              </a:ext>
            </a:extLst>
          </p:cNvPr>
          <p:cNvSpPr>
            <a:spLocks noGrp="1"/>
          </p:cNvSpPr>
          <p:nvPr>
            <p:ph type="title"/>
          </p:nvPr>
        </p:nvSpPr>
        <p:spPr/>
        <p:txBody>
          <a:bodyPr>
            <a:normAutofit fontScale="90000"/>
          </a:bodyPr>
          <a:lstStyle/>
          <a:p>
            <a:r>
              <a:rPr lang="en-US"/>
              <a:t>2025 Assembly Bill 461 </a:t>
            </a:r>
            <a:br>
              <a:rPr lang="en-US"/>
            </a:br>
            <a:r>
              <a:rPr lang="en-US"/>
              <a:t>Long Term Care Planning Program</a:t>
            </a:r>
          </a:p>
        </p:txBody>
      </p:sp>
      <p:sp>
        <p:nvSpPr>
          <p:cNvPr id="2" name="Content Placeholder 1">
            <a:extLst>
              <a:ext uri="{FF2B5EF4-FFF2-40B4-BE49-F238E27FC236}">
                <a16:creationId xmlns:a16="http://schemas.microsoft.com/office/drawing/2014/main" id="{33DD0480-4F66-9CBE-75B4-D73F0525DD51}"/>
              </a:ext>
            </a:extLst>
          </p:cNvPr>
          <p:cNvSpPr>
            <a:spLocks noGrp="1"/>
          </p:cNvSpPr>
          <p:nvPr>
            <p:ph idx="1"/>
          </p:nvPr>
        </p:nvSpPr>
        <p:spPr/>
        <p:txBody>
          <a:bodyPr>
            <a:normAutofit/>
          </a:bodyPr>
          <a:lstStyle/>
          <a:p>
            <a:r>
              <a:rPr lang="en-US" sz="2000"/>
              <a:t>Requires the development of a program to: </a:t>
            </a:r>
          </a:p>
          <a:p>
            <a:pPr lvl="1"/>
            <a:r>
              <a:rPr lang="en-US" sz="2000"/>
              <a:t>Develop and carryout a public awareness campaign about the importance of planning for long-term care</a:t>
            </a:r>
          </a:p>
          <a:p>
            <a:pPr lvl="1"/>
            <a:r>
              <a:rPr lang="en-US" sz="2000"/>
              <a:t>Maintain information on a website with resources </a:t>
            </a:r>
          </a:p>
          <a:p>
            <a:pPr lvl="1"/>
            <a:r>
              <a:rPr lang="en-US" sz="2000"/>
              <a:t>Coordinate with financial planners, health insurance, and community organizations </a:t>
            </a:r>
          </a:p>
          <a:p>
            <a:pPr lvl="1"/>
            <a:r>
              <a:rPr lang="en-US" sz="2000"/>
              <a:t>Address specific demographic segments </a:t>
            </a:r>
          </a:p>
          <a:p>
            <a:r>
              <a:rPr lang="en-US" sz="2000"/>
              <a:t>Annual report on or before February 1 </a:t>
            </a:r>
          </a:p>
          <a:p>
            <a:r>
              <a:rPr lang="en-US" sz="2000"/>
              <a:t>ADSD Implementation</a:t>
            </a:r>
          </a:p>
          <a:p>
            <a:pPr lvl="1"/>
            <a:r>
              <a:rPr lang="en-US" sz="2000"/>
              <a:t>In line with existing efforts through no wrong door – Nevada Care Connection </a:t>
            </a:r>
          </a:p>
          <a:p>
            <a:pPr lvl="1"/>
            <a:r>
              <a:rPr lang="en-US" sz="2000"/>
              <a:t>Existing federal funding to help support outreach efforts – but not guaranteed to be sustained</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a:ln>
                  <a:noFill/>
                </a:ln>
                <a:solidFill>
                  <a:prstClr val="black"/>
                </a:solidFill>
                <a:effectLst/>
                <a:uLnTx/>
                <a:uFillTx/>
                <a:latin typeface="Calibri" panose="020F0502020204030204"/>
                <a:ea typeface="+mn-ea"/>
                <a:cs typeface="Times New Roman" panose="02020603050405020304" pitchFamily="18" charset="0"/>
              </a:rPr>
              <a:t>OARA Implementation </a:t>
            </a:r>
          </a:p>
          <a:p>
            <a:pPr marL="457200" marR="0" lvl="0" indent="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a:ln>
                  <a:noFill/>
                </a:ln>
                <a:solidFill>
                  <a:prstClr val="black"/>
                </a:solidFill>
                <a:effectLst/>
                <a:uLnTx/>
                <a:uFillTx/>
                <a:latin typeface="Calibri" panose="020F0502020204030204"/>
                <a:ea typeface="+mn-ea"/>
                <a:cs typeface="Times New Roman" panose="02020603050405020304" pitchFamily="18" charset="0"/>
              </a:rPr>
              <a:t>developing a Financial Management Program</a:t>
            </a:r>
          </a:p>
          <a:p>
            <a:pPr marL="571500" marR="0" lvl="0" indent="-1143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a:ln>
                  <a:noFill/>
                </a:ln>
                <a:solidFill>
                  <a:prstClr val="black"/>
                </a:solidFill>
                <a:effectLst/>
                <a:uLnTx/>
                <a:uFillTx/>
                <a:latin typeface="Calibri" panose="020F0502020204030204"/>
                <a:ea typeface="+mn-ea"/>
                <a:cs typeface="Times New Roman" panose="02020603050405020304" pitchFamily="18" charset="0"/>
              </a:rPr>
              <a:t>Solicit law firms and legal aid to conduct pro-bono workshops for Power of Attorney, Advanced Directives and Simple  Wills- not supported by grant funding</a:t>
            </a:r>
          </a:p>
          <a:p>
            <a:pPr marL="61913" lvl="1" indent="0">
              <a:buNone/>
            </a:pPr>
            <a:endParaRPr lang="en-US" sz="2000"/>
          </a:p>
          <a:p>
            <a:pPr marL="61913" lvl="1" indent="0">
              <a:buNone/>
            </a:pPr>
            <a:endParaRPr lang="en-US" sz="2000"/>
          </a:p>
        </p:txBody>
      </p:sp>
      <p:sp>
        <p:nvSpPr>
          <p:cNvPr id="3" name="Slide Number Placeholder 2">
            <a:extLst>
              <a:ext uri="{FF2B5EF4-FFF2-40B4-BE49-F238E27FC236}">
                <a16:creationId xmlns:a16="http://schemas.microsoft.com/office/drawing/2014/main" id="{B8B99F6B-12B0-5C0B-A919-85A31DD17EB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C1D828-F931-464A-8E86-F9D742DA373F}" type="slidenum">
              <a:rPr kumimoji="0" lang="en-US" sz="1600" b="0" i="0" u="none" strike="noStrike" kern="1200" cap="none" spc="0" normalizeH="0" baseline="0" noProof="0" smtClean="0">
                <a:ln>
                  <a:noFill/>
                </a:ln>
                <a:solidFill>
                  <a:srgbClr val="1F4E79"/>
                </a:solidFill>
                <a:effectLst/>
                <a:uLnTx/>
                <a:uFillTx/>
                <a:latin typeface="Calibri" panose="020F0502020204030204"/>
                <a:ea typeface="+mn-ea"/>
                <a:cs typeface="Times New Roman" panose="02020603050405020304" pitchFamily="18"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600" b="0" i="0" u="none" strike="noStrike" kern="1200" cap="none" spc="0" normalizeH="0" baseline="0" noProof="0">
              <a:ln>
                <a:noFill/>
              </a:ln>
              <a:solidFill>
                <a:srgbClr val="1F4E79"/>
              </a:solidFill>
              <a:effectLst/>
              <a:uLnTx/>
              <a:uFillTx/>
              <a:latin typeface="Calibri" panose="020F0502020204030204"/>
              <a:ea typeface="+mn-ea"/>
              <a:cs typeface="Times New Roman" panose="02020603050405020304" pitchFamily="18" charset="0"/>
            </a:endParaRPr>
          </a:p>
        </p:txBody>
      </p:sp>
    </p:spTree>
    <p:extLst>
      <p:ext uri="{BB962C8B-B14F-4D97-AF65-F5344CB8AC3E}">
        <p14:creationId xmlns:p14="http://schemas.microsoft.com/office/powerpoint/2010/main" val="426767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5AD4F-01BD-9E21-520E-8EA91E312BD1}"/>
              </a:ext>
            </a:extLst>
          </p:cNvPr>
          <p:cNvSpPr>
            <a:spLocks noGrp="1"/>
          </p:cNvSpPr>
          <p:nvPr>
            <p:ph type="title"/>
          </p:nvPr>
        </p:nvSpPr>
        <p:spPr/>
        <p:txBody>
          <a:bodyPr/>
          <a:lstStyle/>
          <a:p>
            <a:r>
              <a:rPr kumimoji="0" lang="en-US" sz="1600" b="1" i="0" u="none" strike="noStrike" kern="100" cap="none" spc="0" normalizeH="0" baseline="0" noProof="0">
                <a:ln>
                  <a:noFill/>
                </a:ln>
                <a:solidFill>
                  <a:srgbClr val="1F4E79"/>
                </a:solidFill>
                <a:effectLst/>
                <a:uLnTx/>
                <a:uFillTx/>
                <a:latin typeface="Times New Roman" panose="02020603050405020304" pitchFamily="18" charset="0"/>
                <a:ea typeface="Aptos" panose="020B0004020202020204" pitchFamily="34" charset="0"/>
                <a:cs typeface="Times New Roman" panose="02020603050405020304" pitchFamily="18" charset="0"/>
              </a:rPr>
              <a:t> </a:t>
            </a:r>
            <a:r>
              <a:rPr kumimoji="0" lang="en-US" sz="2400" b="1" i="0" u="none" strike="noStrike" kern="100" cap="none" spc="0" normalizeH="0" baseline="0" noProof="0">
                <a:ln>
                  <a:noFill/>
                </a:ln>
                <a:solidFill>
                  <a:srgbClr val="1F4E79"/>
                </a:solidFill>
                <a:effectLst/>
                <a:uLnTx/>
                <a:uFillTx/>
                <a:latin typeface="Times New Roman" panose="02020603050405020304" pitchFamily="18" charset="0"/>
                <a:ea typeface="Aptos" panose="020B0004020202020204" pitchFamily="34" charset="0"/>
                <a:cs typeface="Times New Roman" panose="02020603050405020304" pitchFamily="18" charset="0"/>
              </a:rPr>
              <a:t>NRS 427A.1234  Duties and powers of Attorney.</a:t>
            </a:r>
            <a:endParaRPr lang="en-US"/>
          </a:p>
        </p:txBody>
      </p:sp>
      <p:pic>
        <p:nvPicPr>
          <p:cNvPr id="5" name="Content Placeholder 7" descr="Document with NRS 427A.1234. It list the duties and powers of attorney.">
            <a:extLst>
              <a:ext uri="{FF2B5EF4-FFF2-40B4-BE49-F238E27FC236}">
                <a16:creationId xmlns:a16="http://schemas.microsoft.com/office/drawing/2014/main" id="{BA3B36F0-8DC8-0D08-600F-378142F9394B}"/>
              </a:ext>
            </a:extLst>
          </p:cNvPr>
          <p:cNvPicPr>
            <a:picLocks noGrp="1" noChangeAspect="1"/>
          </p:cNvPicPr>
          <p:nvPr>
            <p:ph idx="1"/>
          </p:nvPr>
        </p:nvPicPr>
        <p:blipFill>
          <a:blip r:embed="rId2"/>
          <a:stretch>
            <a:fillRect/>
          </a:stretch>
        </p:blipFill>
        <p:spPr>
          <a:xfrm>
            <a:off x="4284678" y="1460500"/>
            <a:ext cx="3814732" cy="4895850"/>
          </a:xfrm>
        </p:spPr>
      </p:pic>
      <p:sp>
        <p:nvSpPr>
          <p:cNvPr id="4" name="Slide Number Placeholder 3">
            <a:extLst>
              <a:ext uri="{FF2B5EF4-FFF2-40B4-BE49-F238E27FC236}">
                <a16:creationId xmlns:a16="http://schemas.microsoft.com/office/drawing/2014/main" id="{86FBD8EA-C329-027A-F48D-4E545814998E}"/>
              </a:ext>
            </a:extLst>
          </p:cNvPr>
          <p:cNvSpPr>
            <a:spLocks noGrp="1"/>
          </p:cNvSpPr>
          <p:nvPr>
            <p:ph type="sldNum" sz="quarter" idx="12"/>
          </p:nvPr>
        </p:nvSpPr>
        <p:spPr/>
        <p:txBody>
          <a:bodyPr/>
          <a:lstStyle/>
          <a:p>
            <a:fld id="{A0EC8638-D38E-4C5B-8C11-DA859CF37C29}" type="slidenum">
              <a:rPr lang="en-US" smtClean="0"/>
              <a:t>9</a:t>
            </a:fld>
            <a:endParaRPr lang="en-US"/>
          </a:p>
        </p:txBody>
      </p:sp>
    </p:spTree>
    <p:extLst>
      <p:ext uri="{BB962C8B-B14F-4D97-AF65-F5344CB8AC3E}">
        <p14:creationId xmlns:p14="http://schemas.microsoft.com/office/powerpoint/2010/main" val="1491485955"/>
      </p:ext>
    </p:extLst>
  </p:cSld>
  <p:clrMapOvr>
    <a:masterClrMapping/>
  </p:clrMapOvr>
</p:sld>
</file>

<file path=ppt/theme/theme1.xml><?xml version="1.0" encoding="utf-8"?>
<a:theme xmlns:a="http://schemas.openxmlformats.org/drawingml/2006/main" name="DHHS_Master">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ctr">
        <a:normAutofit/>
      </a:bodyPr>
      <a:lstStyle>
        <a:defPPr algn="l">
          <a:defRPr dirty="0" smtClean="0"/>
        </a:defPPr>
      </a:lstStyle>
    </a:txDef>
  </a:objectDefaults>
  <a:extraClrSchemeLst/>
  <a:extLst>
    <a:ext uri="{05A4C25C-085E-4340-85A3-A5531E510DB2}">
      <thm15:themeFamily xmlns:thm15="http://schemas.microsoft.com/office/thememl/2012/main" name="DHS-presentation-template" id="{E38DFA8F-9A4A-4938-84D4-72A9C78281CE}" vid="{D9420F1F-D068-4E94-8C6E-E6CEF22E5766}"/>
    </a:ext>
  </a:extLst>
</a:theme>
</file>

<file path=ppt/theme/theme2.xml><?xml version="1.0" encoding="utf-8"?>
<a:theme xmlns:a="http://schemas.openxmlformats.org/drawingml/2006/main" name="1_DHHS_Master">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ctr">
        <a:normAutofit/>
      </a:bodyPr>
      <a:lstStyle>
        <a:defPPr algn="l">
          <a:defRPr dirty="0" smtClean="0"/>
        </a:defPPr>
      </a:lstStyle>
    </a:txDef>
  </a:objectDefaults>
  <a:extraClrSchemeLst/>
  <a:extLst>
    <a:ext uri="{05A4C25C-085E-4340-85A3-A5531E510DB2}">
      <thm15:themeFamily xmlns:thm15="http://schemas.microsoft.com/office/thememl/2012/main" name="DHHS_PPTX_Template_2023" id="{EAB0D83F-CE03-4370-9763-FCE75C77038E}" vid="{28CFF413-DECB-43C3-8F13-D1BA86DA6A3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71306959493994A867FEA81BC80CF15" ma:contentTypeVersion="11" ma:contentTypeDescription="Create a new document." ma:contentTypeScope="" ma:versionID="4ab5bd75ff0a0351f3310f299e03feb8">
  <xsd:schema xmlns:xsd="http://www.w3.org/2001/XMLSchema" xmlns:xs="http://www.w3.org/2001/XMLSchema" xmlns:p="http://schemas.microsoft.com/office/2006/metadata/properties" xmlns:ns2="bda6058b-8a27-417b-aa34-179030334a69" xmlns:ns3="93c0441b-3cae-4fc6-8fda-035eec6e424d" targetNamespace="http://schemas.microsoft.com/office/2006/metadata/properties" ma:root="true" ma:fieldsID="736bcae9877fa9ccfeb8f6c654cdbdb4" ns2:_="" ns3:_="">
    <xsd:import namespace="bda6058b-8a27-417b-aa34-179030334a69"/>
    <xsd:import namespace="93c0441b-3cae-4fc6-8fda-035eec6e424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a6058b-8a27-417b-aa34-179030334a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13bb73f-e2d2-482b-8e61-3bf6a9fa62fa"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3c0441b-3cae-4fc6-8fda-035eec6e424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73d40d4-77d0-4bd0-9abd-8f38b93b66c0}" ma:internalName="TaxCatchAll" ma:showField="CatchAllData" ma:web="93c0441b-3cae-4fc6-8fda-035eec6e424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da6058b-8a27-417b-aa34-179030334a69">
      <Terms xmlns="http://schemas.microsoft.com/office/infopath/2007/PartnerControls"/>
    </lcf76f155ced4ddcb4097134ff3c332f>
    <TaxCatchAll xmlns="93c0441b-3cae-4fc6-8fda-035eec6e424d" xsi:nil="true"/>
  </documentManagement>
</p:properties>
</file>

<file path=customXml/itemProps1.xml><?xml version="1.0" encoding="utf-8"?>
<ds:datastoreItem xmlns:ds="http://schemas.openxmlformats.org/officeDocument/2006/customXml" ds:itemID="{94BC58BC-4275-4396-8143-7C646324F750}">
  <ds:schemaRefs>
    <ds:schemaRef ds:uri="http://schemas.microsoft.com/sharepoint/v3/contenttype/forms"/>
  </ds:schemaRefs>
</ds:datastoreItem>
</file>

<file path=customXml/itemProps2.xml><?xml version="1.0" encoding="utf-8"?>
<ds:datastoreItem xmlns:ds="http://schemas.openxmlformats.org/officeDocument/2006/customXml" ds:itemID="{C06EE049-2D20-4C0A-B10F-385C8EBCEE96}">
  <ds:schemaRefs>
    <ds:schemaRef ds:uri="93c0441b-3cae-4fc6-8fda-035eec6e424d"/>
    <ds:schemaRef ds:uri="bda6058b-8a27-417b-aa34-179030334a6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32DF706-5005-4D7D-A601-65A623E6C464}">
  <ds:schemaRefs>
    <ds:schemaRef ds:uri="513468ce-a2aa-4e94-a851-1ddb0100a095"/>
    <ds:schemaRef ds:uri="8872267f-6746-44ff-b021-b495eb430484"/>
    <ds:schemaRef ds:uri="93c0441b-3cae-4fc6-8fda-035eec6e424d"/>
    <ds:schemaRef ds:uri="a2e7697d-0dc8-4bda-acc9-2e62428f36ed"/>
    <ds:schemaRef ds:uri="bda6058b-8a27-417b-aa34-179030334a6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DHS-presentation-template</Template>
  <TotalTime>0</TotalTime>
  <Words>1155</Words>
  <Application>Microsoft Office PowerPoint</Application>
  <PresentationFormat>Widescreen</PresentationFormat>
  <Paragraphs>101</Paragraphs>
  <Slides>13</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Aptos</vt:lpstr>
      <vt:lpstr>Arial</vt:lpstr>
      <vt:lpstr>Calibri</vt:lpstr>
      <vt:lpstr>Times New Roman</vt:lpstr>
      <vt:lpstr>DHHS_Master</vt:lpstr>
      <vt:lpstr>1_DHHS_Master</vt:lpstr>
      <vt:lpstr>ADSD Advocacy Rights Attorney  Services &amp; Priorities</vt:lpstr>
      <vt:lpstr>Agenda</vt:lpstr>
      <vt:lpstr>Introduction to Shauna Brennan</vt:lpstr>
      <vt:lpstr>Attorney for the Rights of Older Persons and Persons with a Physical Disability, an Intellectual Disability or a Developmental Disability NRS 427A.1234</vt:lpstr>
      <vt:lpstr>Current Issues</vt:lpstr>
      <vt:lpstr>OARA Initiatives to Support SILC  Three Year Plan</vt:lpstr>
      <vt:lpstr>ADSD Legal Service Provider Coordination </vt:lpstr>
      <vt:lpstr>2025 Assembly Bill 461  Long Term Care Planning Program</vt:lpstr>
      <vt:lpstr> NRS 427A.1234  Duties and powers of Attorney.</vt:lpstr>
      <vt:lpstr>NRS 427A.1234 Continued</vt:lpstr>
      <vt:lpstr>Questions?</vt:lpstr>
      <vt:lpstr>Contact Information</vt:lpstr>
      <vt:lpstr>Acronyms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Kevin Jacobo-Giron</dc:creator>
  <cp:lastModifiedBy>Dawn Lyons</cp:lastModifiedBy>
  <cp:revision>2</cp:revision>
  <dcterms:created xsi:type="dcterms:W3CDTF">2025-11-12T20:07:08Z</dcterms:created>
  <dcterms:modified xsi:type="dcterms:W3CDTF">2026-03-23T15:03:50Z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0x010100C71306959493994A867FEA81BC80CF15</vt:lpwstr>
  </property>
  <property fmtid="{D5CDD505-2E9C-101B-9397-08002B2CF9AE}" pid="3" name="MediaServiceImageTags">
    <vt:lpwstr/>
  </property>
</Properties>
</file>