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nva Sans Bold" panose="020B0604020202020204" charset="0"/>
      <p:regular r:id="rId23"/>
      <p:bold r:id="rId24"/>
    </p:embeddedFont>
    <p:embeddedFont>
      <p:font typeface="Futura" panose="020B0604020202020204" charset="0"/>
      <p:regular r:id="rId25"/>
    </p:embeddedFont>
    <p:embeddedFont>
      <p:font typeface="Futura Bold" panose="020B0604020202020204" charset="0"/>
      <p:regular r:id="rId26"/>
      <p:italic r:id="rId27"/>
      <p:boldItalic r:id="rId28"/>
    </p:embeddedFont>
    <p:embeddedFont>
      <p:font typeface="Futura Ultra-Bold" panose="020B0604020202020204" charset="0"/>
      <p:regular r:id="rId29"/>
    </p:embeddedFont>
    <p:embeddedFont>
      <p:font typeface="Gotham Bold" panose="020B0604020202020204" charset="0"/>
      <p:regular r:id="rId30"/>
      <p:bold r:id="rId31"/>
      <p:italic r:id="rId32"/>
      <p:boldItalic r:id="rId33"/>
    </p:embeddedFont>
    <p:embeddedFont>
      <p:font typeface="Gotham Heavy" panose="020B0604020202020204"/>
      <p:regular r:id="rId34"/>
      <p:bold r:id="rId35"/>
      <p:italic r:id="rId36"/>
      <p:boldItalic r:id="rId37"/>
    </p:embeddedFont>
    <p:embeddedFont>
      <p:font typeface="Montserrat Ultra-Bold" panose="020B060402020202020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4" autoAdjust="0"/>
    <p:restoredTop sz="94645" autoAdjust="0"/>
  </p:normalViewPr>
  <p:slideViewPr>
    <p:cSldViewPr>
      <p:cViewPr varScale="1">
        <p:scale>
          <a:sx n="47" d="100"/>
          <a:sy n="47" d="100"/>
        </p:scale>
        <p:origin x="41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58840E9E-145C-B107-2760-2FCDC3FC1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487FA842-FA05-DFBF-FEED-2FE7442EB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6156C3E2-7D14-2EAF-6504-D42A95238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37D1CD84-02B8-23B2-B362-BF466291C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BC246DBC-9E15-A384-26C2-A29C63119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6ACF3432-C58F-01F9-8E39-651F96564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9648ACBA-102B-E9B3-1B2E-2A2E40057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6EB1146F-6829-82BA-A82A-46B06E25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0F9D31D5-FAED-DBB5-B742-EB6F8425B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7CDCC1C6-9872-4584-157F-4BAB4A1CE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817FE1A9-EBA2-BFBC-9229-BE93B48AD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C5F304EC-2CD8-21FC-1FF8-3ED8C84E3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F35B397D-C492-38B0-EEF3-3B1A75251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Lisa talks about the actual website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B6F4BFD0-E69D-DB3C-B2D6-534CBC6C6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66A549AA-51F6-AA7D-F2A5-48B31B5DB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8CE6F3E2-0BB8-49F2-3EA7-7E0DB3F7E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  <p:sp>
        <p:nvSpPr>
          <p:cNvPr id="9" name="Notes Placeholder 8">
            <a:extLst>
              <a:ext uri="{FF2B5EF4-FFF2-40B4-BE49-F238E27FC236}">
                <a16:creationId xmlns:a16="http://schemas.microsoft.com/office/drawing/2014/main" id="{40C22818-A6A4-E580-3740-A02C6F3A9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krCAmgjGs0?si=eA7ISFljABg1nDg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ncil.org/what-is-in-your-ba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wBOrcY8Ry4?si=VGAm58nZqRAfQxk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ncil.org/who-are-your-peopl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ncil.org/northern-nevada-emergency-contact-information-by-county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ncil.org/emergency-information-search-for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QvVAV_AZn8?si=hmacLN3ak2Gtguc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ncil.org/what-is-your-emergency-pla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59" y="878664"/>
            <a:ext cx="16378882" cy="8529672"/>
            <a:chOff x="0" y="0"/>
            <a:chExt cx="4313780" cy="2246498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13780" cy="2246498"/>
            </a:xfrm>
            <a:custGeom>
              <a:avLst/>
              <a:gdLst/>
              <a:ahLst/>
              <a:cxnLst/>
              <a:rect l="l" t="t" r="r" b="b"/>
              <a:pathLst>
                <a:path w="4313780" h="2246498">
                  <a:moveTo>
                    <a:pt x="12290" y="0"/>
                  </a:moveTo>
                  <a:lnTo>
                    <a:pt x="4301490" y="0"/>
                  </a:lnTo>
                  <a:cubicBezTo>
                    <a:pt x="4308277" y="0"/>
                    <a:pt x="4313780" y="5502"/>
                    <a:pt x="4313780" y="12290"/>
                  </a:cubicBezTo>
                  <a:lnTo>
                    <a:pt x="4313780" y="2234208"/>
                  </a:lnTo>
                  <a:cubicBezTo>
                    <a:pt x="4313780" y="2237468"/>
                    <a:pt x="4312485" y="2240594"/>
                    <a:pt x="4310180" y="2242898"/>
                  </a:cubicBezTo>
                  <a:cubicBezTo>
                    <a:pt x="4307875" y="2245203"/>
                    <a:pt x="4304750" y="2246498"/>
                    <a:pt x="4301490" y="2246498"/>
                  </a:cubicBezTo>
                  <a:lnTo>
                    <a:pt x="12290" y="2246498"/>
                  </a:lnTo>
                  <a:cubicBezTo>
                    <a:pt x="9030" y="2246498"/>
                    <a:pt x="5904" y="2245203"/>
                    <a:pt x="3600" y="2242898"/>
                  </a:cubicBezTo>
                  <a:cubicBezTo>
                    <a:pt x="1295" y="2240594"/>
                    <a:pt x="0" y="2237468"/>
                    <a:pt x="0" y="2234208"/>
                  </a:cubicBezTo>
                  <a:lnTo>
                    <a:pt x="0" y="12290"/>
                  </a:lnTo>
                  <a:cubicBezTo>
                    <a:pt x="0" y="5502"/>
                    <a:pt x="5502" y="0"/>
                    <a:pt x="122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19075" cap="rnd">
              <a:solidFill>
                <a:srgbClr val="195D8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313780" cy="2246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 descr="Emergency icons over the words: BeReadyNV.org Let's become our own first responders...together&#10;&#10;NNCIL and SNCIL logos"/>
          <p:cNvSpPr/>
          <p:nvPr/>
        </p:nvSpPr>
        <p:spPr>
          <a:xfrm>
            <a:off x="1452785" y="1028700"/>
            <a:ext cx="15382430" cy="8229600"/>
          </a:xfrm>
          <a:custGeom>
            <a:avLst/>
            <a:gdLst/>
            <a:ahLst/>
            <a:cxnLst/>
            <a:rect l="l" t="t" r="r" b="b"/>
            <a:pathLst>
              <a:path w="15382430" h="8229600">
                <a:moveTo>
                  <a:pt x="0" y="0"/>
                </a:moveTo>
                <a:lnTo>
                  <a:pt x="15382430" y="0"/>
                </a:lnTo>
                <a:lnTo>
                  <a:pt x="153824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195D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032039"/>
            <a:ext cx="4809858" cy="554990"/>
            <a:chOff x="0" y="0"/>
            <a:chExt cx="6413144" cy="739987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189197" y="-127892"/>
              <a:ext cx="617376" cy="995770"/>
              <a:chOff x="0" y="0"/>
              <a:chExt cx="1957267" cy="31568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7267" cy="3156888"/>
              </a:xfrm>
              <a:custGeom>
                <a:avLst/>
                <a:gdLst/>
                <a:ahLst/>
                <a:cxnLst/>
                <a:rect l="l" t="t" r="r" b="b"/>
                <a:pathLst>
                  <a:path w="1957267" h="3156888">
                    <a:moveTo>
                      <a:pt x="0" y="0"/>
                    </a:moveTo>
                    <a:lnTo>
                      <a:pt x="1957267" y="0"/>
                    </a:lnTo>
                    <a:lnTo>
                      <a:pt x="1957267" y="3156888"/>
                    </a:lnTo>
                    <a:lnTo>
                      <a:pt x="0" y="3156888"/>
                    </a:lnTo>
                    <a:close/>
                  </a:path>
                </a:pathLst>
              </a:custGeom>
              <a:solidFill>
                <a:srgbClr val="F8B90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122028" y="-9525"/>
              <a:ext cx="5291116" cy="749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80"/>
                </a:lnSpc>
              </a:pPr>
              <a:r>
                <a:rPr lang="en-US" sz="2000" b="1">
                  <a:solidFill>
                    <a:srgbClr val="FFFFFF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CENTERS FOR </a:t>
              </a:r>
            </a:p>
            <a:p>
              <a:pPr algn="l">
                <a:lnSpc>
                  <a:spcPts val="2080"/>
                </a:lnSpc>
              </a:pPr>
              <a:r>
                <a:rPr lang="en-US" sz="2000" b="1">
                  <a:solidFill>
                    <a:srgbClr val="FFFFFF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INDEPENDENT LIVING</a:t>
              </a:r>
            </a:p>
          </p:txBody>
        </p:sp>
      </p:grpSp>
      <p:sp>
        <p:nvSpPr>
          <p:cNvPr id="8" name="TextBox 8" descr="What's in your bag?"/>
          <p:cNvSpPr txBox="1"/>
          <p:nvPr/>
        </p:nvSpPr>
        <p:spPr>
          <a:xfrm>
            <a:off x="1028700" y="3250265"/>
            <a:ext cx="6701159" cy="39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WHAT’S IN </a:t>
            </a:r>
          </a:p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8B908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YOUR</a:t>
            </a:r>
          </a:p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BAG?</a:t>
            </a:r>
          </a:p>
        </p:txBody>
      </p:sp>
      <p:sp>
        <p:nvSpPr>
          <p:cNvPr id="9" name="Freeform 9" descr="Where's your bag? The contents of a backpack are laid out on a couch, including food, water, first aid kit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778" r="-362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3933094" y="387771"/>
            <a:ext cx="3964405" cy="1143760"/>
            <a:chOff x="0" y="0"/>
            <a:chExt cx="5285873" cy="1525014"/>
          </a:xfrm>
        </p:grpSpPr>
        <p:grpSp>
          <p:nvGrpSpPr>
            <p:cNvPr id="11" name="Group 11"/>
            <p:cNvGrpSpPr/>
            <p:nvPr/>
          </p:nvGrpSpPr>
          <p:grpSpPr>
            <a:xfrm rot="-5400000">
              <a:off x="1880430" y="-1880430"/>
              <a:ext cx="1525014" cy="5285873"/>
              <a:chOff x="0" y="0"/>
              <a:chExt cx="6376953" cy="22103259"/>
            </a:xfrm>
          </p:grpSpPr>
          <p:sp>
            <p:nvSpPr>
              <p:cNvPr id="12" name="Freeform 12" descr="Plan for your specific needs"/>
              <p:cNvSpPr/>
              <p:nvPr/>
            </p:nvSpPr>
            <p:spPr>
              <a:xfrm>
                <a:off x="0" y="0"/>
                <a:ext cx="6376953" cy="22103259"/>
              </a:xfrm>
              <a:custGeom>
                <a:avLst/>
                <a:gdLst/>
                <a:ahLst/>
                <a:cxnLst/>
                <a:rect l="l" t="t" r="r" b="b"/>
                <a:pathLst>
                  <a:path w="6376953" h="22103259">
                    <a:moveTo>
                      <a:pt x="0" y="0"/>
                    </a:moveTo>
                    <a:lnTo>
                      <a:pt x="6376953" y="0"/>
                    </a:lnTo>
                    <a:lnTo>
                      <a:pt x="6376953" y="22103259"/>
                    </a:lnTo>
                    <a:lnTo>
                      <a:pt x="0" y="22103259"/>
                    </a:lnTo>
                    <a:close/>
                  </a:path>
                </a:pathLst>
              </a:custGeom>
              <a:solidFill>
                <a:srgbClr val="F8B90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 descr="Plan for your specific needs"/>
            <p:cNvSpPr txBox="1"/>
            <p:nvPr/>
          </p:nvSpPr>
          <p:spPr>
            <a:xfrm>
              <a:off x="233676" y="272008"/>
              <a:ext cx="4818522" cy="1038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8"/>
                </a:lnSpc>
              </a:pPr>
              <a:r>
                <a:rPr lang="en-US" sz="3160" b="1">
                  <a:solidFill>
                    <a:srgbClr val="03417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PLAN FOR YOUR SPECIFIC NEEDS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Video of a man in a wheelchair, with the words in bubbles next to him: 3 Day Supply of Food &amp; Water, Ways to Communicate, Your Medications, Important Documents, Be Your Own First Responder ">
            <a:hlinkClick r:id="rId3" tooltip="https://youtu.be/9krCAmgjGs0?si=eA7ISFljABg1nDgO"/>
          </p:cNvPr>
          <p:cNvSpPr/>
          <p:nvPr/>
        </p:nvSpPr>
        <p:spPr>
          <a:xfrm>
            <a:off x="0" y="110775"/>
            <a:ext cx="18288000" cy="10305255"/>
          </a:xfrm>
          <a:custGeom>
            <a:avLst/>
            <a:gdLst/>
            <a:ahLst/>
            <a:cxnLst/>
            <a:rect l="l" t="t" r="r" b="b"/>
            <a:pathLst>
              <a:path w="18288000" h="10305255">
                <a:moveTo>
                  <a:pt x="0" y="0"/>
                </a:moveTo>
                <a:lnTo>
                  <a:pt x="18288000" y="0"/>
                </a:lnTo>
                <a:lnTo>
                  <a:pt x="18288000" y="10305255"/>
                </a:lnTo>
                <a:lnTo>
                  <a:pt x="0" y="10305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163" t="-33657" r="-19764" b="-602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Website copy from this page: https://nncil.org/what-is-in-your-bag/">
            <a:hlinkClick r:id="rId3" tooltip="https://nncil.org/what-is-in-your-bag/"/>
          </p:cNvPr>
          <p:cNvSpPr/>
          <p:nvPr/>
        </p:nvSpPr>
        <p:spPr>
          <a:xfrm>
            <a:off x="1919361" y="384881"/>
            <a:ext cx="14449279" cy="9735360"/>
          </a:xfrm>
          <a:custGeom>
            <a:avLst/>
            <a:gdLst/>
            <a:ahLst/>
            <a:cxnLst/>
            <a:rect l="l" t="t" r="r" b="b"/>
            <a:pathLst>
              <a:path w="14449279" h="9735360">
                <a:moveTo>
                  <a:pt x="0" y="0"/>
                </a:moveTo>
                <a:lnTo>
                  <a:pt x="14449278" y="0"/>
                </a:lnTo>
                <a:lnTo>
                  <a:pt x="14449278" y="9735360"/>
                </a:lnTo>
                <a:lnTo>
                  <a:pt x="0" y="9735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086" t="-14161" r="-1865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195D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032039"/>
            <a:ext cx="4809858" cy="554990"/>
            <a:chOff x="0" y="0"/>
            <a:chExt cx="6413144" cy="739987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189197" y="-127892"/>
              <a:ext cx="617376" cy="995770"/>
              <a:chOff x="0" y="0"/>
              <a:chExt cx="1957267" cy="31568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7267" cy="3156888"/>
              </a:xfrm>
              <a:custGeom>
                <a:avLst/>
                <a:gdLst/>
                <a:ahLst/>
                <a:cxnLst/>
                <a:rect l="l" t="t" r="r" b="b"/>
                <a:pathLst>
                  <a:path w="1957267" h="3156888">
                    <a:moveTo>
                      <a:pt x="0" y="0"/>
                    </a:moveTo>
                    <a:lnTo>
                      <a:pt x="1957267" y="0"/>
                    </a:lnTo>
                    <a:lnTo>
                      <a:pt x="1957267" y="3156888"/>
                    </a:lnTo>
                    <a:lnTo>
                      <a:pt x="0" y="3156888"/>
                    </a:lnTo>
                    <a:close/>
                  </a:path>
                </a:pathLst>
              </a:custGeom>
              <a:solidFill>
                <a:srgbClr val="F8B90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122028" y="-9525"/>
              <a:ext cx="5291116" cy="749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80"/>
                </a:lnSpc>
              </a:pPr>
              <a:r>
                <a:rPr lang="en-US" sz="2000" b="1">
                  <a:solidFill>
                    <a:srgbClr val="FFFFFF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CENTERS FOR </a:t>
              </a:r>
            </a:p>
            <a:p>
              <a:pPr algn="l">
                <a:lnSpc>
                  <a:spcPts val="2080"/>
                </a:lnSpc>
              </a:pPr>
              <a:r>
                <a:rPr lang="en-US" sz="2000" b="1">
                  <a:solidFill>
                    <a:srgbClr val="FFFFFF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INDEPENDENT LIVING</a:t>
              </a:r>
            </a:p>
          </p:txBody>
        </p:sp>
      </p:grpSp>
      <p:sp>
        <p:nvSpPr>
          <p:cNvPr id="8" name="TextBox 8" descr="Who are your people?"/>
          <p:cNvSpPr txBox="1"/>
          <p:nvPr/>
        </p:nvSpPr>
        <p:spPr>
          <a:xfrm>
            <a:off x="1593155" y="3105150"/>
            <a:ext cx="5929214" cy="39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WHO ARE </a:t>
            </a:r>
          </a:p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8B908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YOUR</a:t>
            </a:r>
          </a:p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PEOPLE?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10" name="Picture 10" descr="Who are your people?  Older woman with a walker next to a younger woman in a garden."/>
            <p:cNvPicPr>
              <a:picLocks noChangeAspect="1"/>
            </p:cNvPicPr>
            <p:nvPr/>
          </p:nvPicPr>
          <p:blipFill>
            <a:blip r:embed="rId3"/>
            <a:srcRect l="15678" t="3715" r="27367"/>
            <a:stretch>
              <a:fillRect/>
            </a:stretch>
          </p:blipFill>
          <p:spPr>
            <a:xfrm flipH="1"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Video of a woman with the words in bubbles next to her: Identify your people, share your plan">
            <a:hlinkClick r:id="rId3" tooltip="https://youtu.be/8wBOrcY8Ry4?si=VGAm58nZqRAfQxk7"/>
          </p:cNvPr>
          <p:cNvSpPr/>
          <p:nvPr/>
        </p:nvSpPr>
        <p:spPr>
          <a:xfrm>
            <a:off x="0" y="0"/>
            <a:ext cx="18458583" cy="10369078"/>
          </a:xfrm>
          <a:custGeom>
            <a:avLst/>
            <a:gdLst/>
            <a:ahLst/>
            <a:cxnLst/>
            <a:rect l="l" t="t" r="r" b="b"/>
            <a:pathLst>
              <a:path w="18458583" h="10369078">
                <a:moveTo>
                  <a:pt x="0" y="0"/>
                </a:moveTo>
                <a:lnTo>
                  <a:pt x="18458583" y="0"/>
                </a:lnTo>
                <a:lnTo>
                  <a:pt x="18458583" y="10369078"/>
                </a:lnTo>
                <a:lnTo>
                  <a:pt x="0" y="10369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244" t="-28901" r="-20244" b="-1177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Website copy from this page: https://nncil.org/who-are-your-people/">
            <a:hlinkClick r:id="rId3" tooltip="https://nncil.org/who-are-your-people/"/>
          </p:cNvPr>
          <p:cNvSpPr/>
          <p:nvPr/>
        </p:nvSpPr>
        <p:spPr>
          <a:xfrm>
            <a:off x="1503425" y="304262"/>
            <a:ext cx="15281150" cy="9878044"/>
          </a:xfrm>
          <a:custGeom>
            <a:avLst/>
            <a:gdLst/>
            <a:ahLst/>
            <a:cxnLst/>
            <a:rect l="l" t="t" r="r" b="b"/>
            <a:pathLst>
              <a:path w="15281150" h="9878044">
                <a:moveTo>
                  <a:pt x="0" y="0"/>
                </a:moveTo>
                <a:lnTo>
                  <a:pt x="15281150" y="0"/>
                </a:lnTo>
                <a:lnTo>
                  <a:pt x="15281150" y="9878044"/>
                </a:lnTo>
                <a:lnTo>
                  <a:pt x="0" y="9878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94" t="-13322" r="-18594" b="-605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195D8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The words &quot;Where do you live?&quot; next to icons for each county in Nevada.">
            <a:hlinkClick r:id="rId3" tooltip="https://nncil.org/northern-nevada-emergency-contact-information-by-county/"/>
          </p:cNvPr>
          <p:cNvSpPr/>
          <p:nvPr/>
        </p:nvSpPr>
        <p:spPr>
          <a:xfrm>
            <a:off x="8500408" y="148481"/>
            <a:ext cx="9467682" cy="9990037"/>
          </a:xfrm>
          <a:custGeom>
            <a:avLst/>
            <a:gdLst/>
            <a:ahLst/>
            <a:cxnLst/>
            <a:rect l="l" t="t" r="r" b="b"/>
            <a:pathLst>
              <a:path w="9467682" h="9990037">
                <a:moveTo>
                  <a:pt x="0" y="0"/>
                </a:moveTo>
                <a:lnTo>
                  <a:pt x="9467682" y="0"/>
                </a:lnTo>
                <a:lnTo>
                  <a:pt x="9467682" y="9990038"/>
                </a:lnTo>
                <a:lnTo>
                  <a:pt x="0" y="999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 descr="Where do you live?"/>
          <p:cNvSpPr txBox="1"/>
          <p:nvPr/>
        </p:nvSpPr>
        <p:spPr>
          <a:xfrm>
            <a:off x="1593155" y="3105150"/>
            <a:ext cx="5929214" cy="39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WHERE </a:t>
            </a:r>
          </a:p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8B908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DO YOU</a:t>
            </a:r>
          </a:p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LIVE?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43483803" cy="77304538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483802" cy="77304540"/>
            </a:xfrm>
            <a:custGeom>
              <a:avLst/>
              <a:gdLst/>
              <a:ahLst/>
              <a:cxnLst/>
              <a:rect l="l" t="t" r="r" b="b"/>
              <a:pathLst>
                <a:path w="43483802" h="77304540">
                  <a:moveTo>
                    <a:pt x="0" y="0"/>
                  </a:moveTo>
                  <a:lnTo>
                    <a:pt x="43483802" y="0"/>
                  </a:lnTo>
                  <a:lnTo>
                    <a:pt x="43483802" y="77304540"/>
                  </a:lnTo>
                  <a:lnTo>
                    <a:pt x="0" y="77304540"/>
                  </a:lnTo>
                  <a:close/>
                </a:path>
              </a:pathLst>
            </a:custGeom>
            <a:solidFill>
              <a:srgbClr val="195D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 descr="Hands holding blocks - one has the words Emergency Plan on it, while the others are emergency icons"/>
          <p:cNvGrpSpPr/>
          <p:nvPr/>
        </p:nvGrpSpPr>
        <p:grpSpPr>
          <a:xfrm>
            <a:off x="8576637" y="1596330"/>
            <a:ext cx="9711363" cy="7094340"/>
            <a:chOff x="0" y="0"/>
            <a:chExt cx="12948484" cy="9459120"/>
          </a:xfrm>
        </p:grpSpPr>
        <p:pic>
          <p:nvPicPr>
            <p:cNvPr id="5" name="Picture 5" descr="Interactive workshops: -Beginning in September -Throughout the state -Sign up online  A person holding wooden cubes with emergency plan icon stock photo"/>
            <p:cNvPicPr>
              <a:picLocks noChangeAspect="1"/>
            </p:cNvPicPr>
            <p:nvPr/>
          </p:nvPicPr>
          <p:blipFill>
            <a:blip r:embed="rId3"/>
            <a:srcRect l="4370" r="4370"/>
            <a:stretch>
              <a:fillRect/>
            </a:stretch>
          </p:blipFill>
          <p:spPr>
            <a:xfrm>
              <a:off x="0" y="0"/>
              <a:ext cx="12948484" cy="945912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054583" y="1605133"/>
            <a:ext cx="20397163" cy="7076734"/>
            <a:chOff x="0" y="0"/>
            <a:chExt cx="5372092" cy="1863831"/>
          </a:xfrm>
        </p:grpSpPr>
        <p:sp>
          <p:nvSpPr>
            <p:cNvPr id="7" name="Freeform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5372092" cy="1863831"/>
            </a:xfrm>
            <a:custGeom>
              <a:avLst/>
              <a:gdLst/>
              <a:ahLst/>
              <a:cxnLst/>
              <a:rect l="l" t="t" r="r" b="b"/>
              <a:pathLst>
                <a:path w="5372092" h="1863831">
                  <a:moveTo>
                    <a:pt x="9869" y="0"/>
                  </a:moveTo>
                  <a:lnTo>
                    <a:pt x="5362224" y="0"/>
                  </a:lnTo>
                  <a:cubicBezTo>
                    <a:pt x="5364841" y="0"/>
                    <a:pt x="5367351" y="1040"/>
                    <a:pt x="5369202" y="2890"/>
                  </a:cubicBezTo>
                  <a:cubicBezTo>
                    <a:pt x="5371052" y="4741"/>
                    <a:pt x="5372092" y="7251"/>
                    <a:pt x="5372092" y="9869"/>
                  </a:cubicBezTo>
                  <a:lnTo>
                    <a:pt x="5372092" y="1853963"/>
                  </a:lnTo>
                  <a:cubicBezTo>
                    <a:pt x="5372092" y="1856580"/>
                    <a:pt x="5371052" y="1859090"/>
                    <a:pt x="5369202" y="1860941"/>
                  </a:cubicBezTo>
                  <a:cubicBezTo>
                    <a:pt x="5367351" y="1862792"/>
                    <a:pt x="5364841" y="1863831"/>
                    <a:pt x="5362224" y="1863831"/>
                  </a:cubicBezTo>
                  <a:lnTo>
                    <a:pt x="9869" y="1863831"/>
                  </a:lnTo>
                  <a:cubicBezTo>
                    <a:pt x="7251" y="1863831"/>
                    <a:pt x="4741" y="1862792"/>
                    <a:pt x="2890" y="1860941"/>
                  </a:cubicBezTo>
                  <a:cubicBezTo>
                    <a:pt x="1040" y="1859090"/>
                    <a:pt x="0" y="1856580"/>
                    <a:pt x="0" y="1853963"/>
                  </a:cubicBezTo>
                  <a:lnTo>
                    <a:pt x="0" y="9869"/>
                  </a:lnTo>
                  <a:cubicBezTo>
                    <a:pt x="0" y="7251"/>
                    <a:pt x="1040" y="4741"/>
                    <a:pt x="2890" y="2890"/>
                  </a:cubicBezTo>
                  <a:cubicBezTo>
                    <a:pt x="4741" y="1040"/>
                    <a:pt x="7251" y="0"/>
                    <a:pt x="98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33375" cap="rnd">
              <a:solidFill>
                <a:srgbClr val="F8B908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5372092" cy="1863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9" descr="Beginning in September Throughout the state SIgn up online"/>
          <p:cNvSpPr txBox="1"/>
          <p:nvPr/>
        </p:nvSpPr>
        <p:spPr>
          <a:xfrm>
            <a:off x="1787093" y="5193381"/>
            <a:ext cx="5808134" cy="116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Partner Agencies</a:t>
            </a:r>
          </a:p>
          <a:p>
            <a:pPr marL="690876" lvl="1" indent="-345438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Throughout the state</a:t>
            </a:r>
          </a:p>
        </p:txBody>
      </p:sp>
      <p:sp>
        <p:nvSpPr>
          <p:cNvPr id="10" name="TextBox 10" descr="Interactive"/>
          <p:cNvSpPr txBox="1"/>
          <p:nvPr/>
        </p:nvSpPr>
        <p:spPr>
          <a:xfrm>
            <a:off x="1684654" y="3298628"/>
            <a:ext cx="5357714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5800" b="1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INTERACTIVE</a:t>
            </a:r>
          </a:p>
        </p:txBody>
      </p:sp>
      <p:sp>
        <p:nvSpPr>
          <p:cNvPr id="11" name="TextBox 11" descr="Workshops"/>
          <p:cNvSpPr txBox="1"/>
          <p:nvPr/>
        </p:nvSpPr>
        <p:spPr>
          <a:xfrm>
            <a:off x="1131794" y="4203065"/>
            <a:ext cx="6463433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5800" b="1">
                <a:solidFill>
                  <a:srgbClr val="F8B908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WORKSHOPS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43483803" cy="77304538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483802" cy="77304540"/>
            </a:xfrm>
            <a:custGeom>
              <a:avLst/>
              <a:gdLst/>
              <a:ahLst/>
              <a:cxnLst/>
              <a:rect l="l" t="t" r="r" b="b"/>
              <a:pathLst>
                <a:path w="43483802" h="77304540">
                  <a:moveTo>
                    <a:pt x="0" y="0"/>
                  </a:moveTo>
                  <a:lnTo>
                    <a:pt x="43483802" y="0"/>
                  </a:lnTo>
                  <a:lnTo>
                    <a:pt x="43483802" y="77304540"/>
                  </a:lnTo>
                  <a:lnTo>
                    <a:pt x="0" y="77304540"/>
                  </a:lnTo>
                  <a:close/>
                </a:path>
              </a:pathLst>
            </a:custGeom>
            <a:solidFill>
              <a:srgbClr val="195D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 descr="Older woman looking at her smartphone"/>
          <p:cNvGrpSpPr/>
          <p:nvPr/>
        </p:nvGrpSpPr>
        <p:grpSpPr>
          <a:xfrm>
            <a:off x="8576637" y="1605133"/>
            <a:ext cx="9711363" cy="7076734"/>
            <a:chOff x="0" y="0"/>
            <a:chExt cx="12948484" cy="9435646"/>
          </a:xfrm>
        </p:grpSpPr>
        <p:pic>
          <p:nvPicPr>
            <p:cNvPr id="5" name="Picture 5" descr="Older woman looking at a website on her smartphone."/>
            <p:cNvPicPr>
              <a:picLocks noChangeAspect="1"/>
            </p:cNvPicPr>
            <p:nvPr/>
          </p:nvPicPr>
          <p:blipFill>
            <a:blip r:embed="rId3"/>
            <a:srcRect l="11575" r="11575"/>
            <a:stretch>
              <a:fillRect/>
            </a:stretch>
          </p:blipFill>
          <p:spPr>
            <a:xfrm>
              <a:off x="0" y="0"/>
              <a:ext cx="12948484" cy="943564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054583" y="1790700"/>
            <a:ext cx="20397163" cy="7076734"/>
            <a:chOff x="0" y="0"/>
            <a:chExt cx="5372092" cy="1863831"/>
          </a:xfrm>
        </p:grpSpPr>
        <p:sp>
          <p:nvSpPr>
            <p:cNvPr id="7" name="Freeform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5372092" cy="1863831"/>
            </a:xfrm>
            <a:custGeom>
              <a:avLst/>
              <a:gdLst/>
              <a:ahLst/>
              <a:cxnLst/>
              <a:rect l="l" t="t" r="r" b="b"/>
              <a:pathLst>
                <a:path w="5372092" h="1863831">
                  <a:moveTo>
                    <a:pt x="9869" y="0"/>
                  </a:moveTo>
                  <a:lnTo>
                    <a:pt x="5362224" y="0"/>
                  </a:lnTo>
                  <a:cubicBezTo>
                    <a:pt x="5364841" y="0"/>
                    <a:pt x="5367351" y="1040"/>
                    <a:pt x="5369202" y="2890"/>
                  </a:cubicBezTo>
                  <a:cubicBezTo>
                    <a:pt x="5371052" y="4741"/>
                    <a:pt x="5372092" y="7251"/>
                    <a:pt x="5372092" y="9869"/>
                  </a:cubicBezTo>
                  <a:lnTo>
                    <a:pt x="5372092" y="1853963"/>
                  </a:lnTo>
                  <a:cubicBezTo>
                    <a:pt x="5372092" y="1856580"/>
                    <a:pt x="5371052" y="1859090"/>
                    <a:pt x="5369202" y="1860941"/>
                  </a:cubicBezTo>
                  <a:cubicBezTo>
                    <a:pt x="5367351" y="1862792"/>
                    <a:pt x="5364841" y="1863831"/>
                    <a:pt x="5362224" y="1863831"/>
                  </a:cubicBezTo>
                  <a:lnTo>
                    <a:pt x="9869" y="1863831"/>
                  </a:lnTo>
                  <a:cubicBezTo>
                    <a:pt x="7251" y="1863831"/>
                    <a:pt x="4741" y="1862792"/>
                    <a:pt x="2890" y="1860941"/>
                  </a:cubicBezTo>
                  <a:cubicBezTo>
                    <a:pt x="1040" y="1859090"/>
                    <a:pt x="0" y="1856580"/>
                    <a:pt x="0" y="1853963"/>
                  </a:cubicBezTo>
                  <a:lnTo>
                    <a:pt x="0" y="9869"/>
                  </a:lnTo>
                  <a:cubicBezTo>
                    <a:pt x="0" y="7251"/>
                    <a:pt x="1040" y="4741"/>
                    <a:pt x="2890" y="2890"/>
                  </a:cubicBezTo>
                  <a:cubicBezTo>
                    <a:pt x="4741" y="1040"/>
                    <a:pt x="7251" y="0"/>
                    <a:pt x="98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33375" cap="rnd">
              <a:solidFill>
                <a:srgbClr val="F8B90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5372092" cy="1863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9" descr="Questions"/>
          <p:cNvSpPr txBox="1"/>
          <p:nvPr/>
        </p:nvSpPr>
        <p:spPr>
          <a:xfrm>
            <a:off x="0" y="4245770"/>
            <a:ext cx="857663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QUESTIONS?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48822" y="1172794"/>
            <a:ext cx="292836" cy="292836"/>
          </a:xfrm>
          <a:custGeom>
            <a:avLst/>
            <a:gdLst/>
            <a:ahLst/>
            <a:cxnLst/>
            <a:rect l="l" t="t" r="r" b="b"/>
            <a:pathLst>
              <a:path w="292836" h="292836">
                <a:moveTo>
                  <a:pt x="0" y="0"/>
                </a:moveTo>
                <a:lnTo>
                  <a:pt x="292836" y="0"/>
                </a:lnTo>
                <a:lnTo>
                  <a:pt x="292836" y="292837"/>
                </a:lnTo>
                <a:lnTo>
                  <a:pt x="0" y="29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54559" y="878664"/>
            <a:ext cx="16378882" cy="8529672"/>
            <a:chOff x="0" y="0"/>
            <a:chExt cx="4313780" cy="2246498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13780" cy="2246498"/>
            </a:xfrm>
            <a:custGeom>
              <a:avLst/>
              <a:gdLst/>
              <a:ahLst/>
              <a:cxnLst/>
              <a:rect l="l" t="t" r="r" b="b"/>
              <a:pathLst>
                <a:path w="4313780" h="2246498">
                  <a:moveTo>
                    <a:pt x="12290" y="0"/>
                  </a:moveTo>
                  <a:lnTo>
                    <a:pt x="4301490" y="0"/>
                  </a:lnTo>
                  <a:cubicBezTo>
                    <a:pt x="4308277" y="0"/>
                    <a:pt x="4313780" y="5502"/>
                    <a:pt x="4313780" y="12290"/>
                  </a:cubicBezTo>
                  <a:lnTo>
                    <a:pt x="4313780" y="2234208"/>
                  </a:lnTo>
                  <a:cubicBezTo>
                    <a:pt x="4313780" y="2237468"/>
                    <a:pt x="4312485" y="2240594"/>
                    <a:pt x="4310180" y="2242898"/>
                  </a:cubicBezTo>
                  <a:cubicBezTo>
                    <a:pt x="4307875" y="2245203"/>
                    <a:pt x="4304750" y="2246498"/>
                    <a:pt x="4301490" y="2246498"/>
                  </a:cubicBezTo>
                  <a:lnTo>
                    <a:pt x="12290" y="2246498"/>
                  </a:lnTo>
                  <a:cubicBezTo>
                    <a:pt x="9030" y="2246498"/>
                    <a:pt x="5904" y="2245203"/>
                    <a:pt x="3600" y="2242898"/>
                  </a:cubicBezTo>
                  <a:cubicBezTo>
                    <a:pt x="1295" y="2240594"/>
                    <a:pt x="0" y="2237468"/>
                    <a:pt x="0" y="2234208"/>
                  </a:cubicBezTo>
                  <a:lnTo>
                    <a:pt x="0" y="12290"/>
                  </a:lnTo>
                  <a:cubicBezTo>
                    <a:pt x="0" y="5502"/>
                    <a:pt x="5502" y="0"/>
                    <a:pt x="122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19075" cap="rnd">
              <a:solidFill>
                <a:srgbClr val="F8B90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313780" cy="2246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6" name="Freeform 6" descr="NNCIL logo"/>
          <p:cNvSpPr/>
          <p:nvPr/>
        </p:nvSpPr>
        <p:spPr>
          <a:xfrm>
            <a:off x="9228322" y="7196939"/>
            <a:ext cx="1628511" cy="1706051"/>
          </a:xfrm>
          <a:custGeom>
            <a:avLst/>
            <a:gdLst/>
            <a:ahLst/>
            <a:cxnLst/>
            <a:rect l="l" t="t" r="r" b="b"/>
            <a:pathLst>
              <a:path w="1628511" h="1706051">
                <a:moveTo>
                  <a:pt x="0" y="0"/>
                </a:moveTo>
                <a:lnTo>
                  <a:pt x="1628511" y="0"/>
                </a:lnTo>
                <a:lnTo>
                  <a:pt x="1628511" y="1706051"/>
                </a:lnTo>
                <a:lnTo>
                  <a:pt x="0" y="1706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391" r="-318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 descr="Please share your thoughts: Info@NNCIL.org SNCIL@SNCIL.org   SNCIL &amp; NNCIL logos"/>
          <p:cNvSpPr txBox="1"/>
          <p:nvPr/>
        </p:nvSpPr>
        <p:spPr>
          <a:xfrm>
            <a:off x="1181100" y="1758944"/>
            <a:ext cx="15949458" cy="364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0"/>
              </a:lnSpc>
            </a:pPr>
            <a:r>
              <a:rPr lang="en-US" sz="121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Please share</a:t>
            </a:r>
          </a:p>
          <a:p>
            <a:pPr algn="ctr">
              <a:lnSpc>
                <a:spcPts val="13310"/>
              </a:lnSpc>
            </a:pPr>
            <a:r>
              <a:rPr lang="en-US" sz="12100" b="1" dirty="0">
                <a:solidFill>
                  <a:srgbClr val="F8B908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YOUR THOUGHTS</a:t>
            </a:r>
          </a:p>
        </p:txBody>
      </p:sp>
      <p:sp>
        <p:nvSpPr>
          <p:cNvPr id="8" name="TextBox 8" descr="Ino@NNCIL.org SNCIL@SNCIL.org"/>
          <p:cNvSpPr txBox="1"/>
          <p:nvPr/>
        </p:nvSpPr>
        <p:spPr>
          <a:xfrm>
            <a:off x="1181100" y="5284472"/>
            <a:ext cx="15860558" cy="175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5800" b="1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INFO@NNCIL.ORG </a:t>
            </a:r>
          </a:p>
          <a:p>
            <a:pPr algn="ctr">
              <a:lnSpc>
                <a:spcPts val="6380"/>
              </a:lnSpc>
            </a:pPr>
            <a:r>
              <a:rPr lang="en-US" sz="5800" b="1">
                <a:solidFill>
                  <a:srgbClr val="F8B908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SNCIL@SNCIL.ORG</a:t>
            </a:r>
          </a:p>
        </p:txBody>
      </p:sp>
      <p:grpSp>
        <p:nvGrpSpPr>
          <p:cNvPr id="9" name="Group 9" descr="SNCIL Logo"/>
          <p:cNvGrpSpPr/>
          <p:nvPr/>
        </p:nvGrpSpPr>
        <p:grpSpPr>
          <a:xfrm>
            <a:off x="7365925" y="7196939"/>
            <a:ext cx="1759000" cy="1663625"/>
            <a:chOff x="0" y="0"/>
            <a:chExt cx="2345333" cy="2218167"/>
          </a:xfrm>
        </p:grpSpPr>
        <p:sp>
          <p:nvSpPr>
            <p:cNvPr id="10" name="Freeform 10"/>
            <p:cNvSpPr/>
            <p:nvPr/>
          </p:nvSpPr>
          <p:spPr>
            <a:xfrm>
              <a:off x="154150" y="0"/>
              <a:ext cx="2037032" cy="1785679"/>
            </a:xfrm>
            <a:custGeom>
              <a:avLst/>
              <a:gdLst/>
              <a:ahLst/>
              <a:cxnLst/>
              <a:rect l="l" t="t" r="r" b="b"/>
              <a:pathLst>
                <a:path w="2037032" h="1785679">
                  <a:moveTo>
                    <a:pt x="0" y="0"/>
                  </a:moveTo>
                  <a:lnTo>
                    <a:pt x="2037032" y="0"/>
                  </a:lnTo>
                  <a:lnTo>
                    <a:pt x="2037032" y="1785679"/>
                  </a:lnTo>
                  <a:lnTo>
                    <a:pt x="0" y="178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76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23197"/>
              <a:ext cx="2345333" cy="394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60"/>
                </a:lnSpc>
              </a:pPr>
              <a:r>
                <a:rPr lang="en-US" sz="900" b="1">
                  <a:solidFill>
                    <a:srgbClr val="FFFFFF"/>
                  </a:solidFill>
                  <a:latin typeface="Gotham Heavy"/>
                  <a:ea typeface="Gotham Heavy"/>
                  <a:cs typeface="Gotham Heavy"/>
                  <a:sym typeface="Gotham Heavy"/>
                </a:rPr>
                <a:t>Southern Nevada</a:t>
              </a:r>
            </a:p>
            <a:p>
              <a:pPr algn="ctr">
                <a:lnSpc>
                  <a:spcPts val="1260"/>
                </a:lnSpc>
              </a:pPr>
              <a:r>
                <a:rPr lang="en-US" sz="9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Center for Independent Living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Graphic showing the words: Emergency Plan, surrounded by different emergency icons"/>
          <p:cNvGrpSpPr/>
          <p:nvPr/>
        </p:nvGrpSpPr>
        <p:grpSpPr>
          <a:xfrm>
            <a:off x="8276414" y="0"/>
            <a:ext cx="10011586" cy="10287000"/>
            <a:chOff x="0" y="0"/>
            <a:chExt cx="13348781" cy="13716000"/>
          </a:xfrm>
        </p:grpSpPr>
        <p:pic>
          <p:nvPicPr>
            <p:cNvPr id="3" name="Picture 3" descr="Our Goal: Provide information to help people with disabilities and older adults protect themselves during public emergencies. Photo of a person working on laptop with emergency plan icons"/>
            <p:cNvPicPr>
              <a:picLocks noChangeAspect="1"/>
            </p:cNvPicPr>
            <p:nvPr/>
          </p:nvPicPr>
          <p:blipFill>
            <a:blip r:embed="rId3"/>
            <a:srcRect l="17579" r="17579"/>
            <a:stretch>
              <a:fillRect/>
            </a:stretch>
          </p:blipFill>
          <p:spPr>
            <a:xfrm>
              <a:off x="0" y="0"/>
              <a:ext cx="13348781" cy="13716000"/>
            </a:xfrm>
            <a:prstGeom prst="rect">
              <a:avLst/>
            </a:prstGeom>
          </p:spPr>
        </p:pic>
      </p:grpSp>
      <p:sp>
        <p:nvSpPr>
          <p:cNvPr id="4" name="TextBox 4" descr="Provide information to help people with disabilities and older adults protect themselves during public emergencies."/>
          <p:cNvSpPr txBox="1"/>
          <p:nvPr/>
        </p:nvSpPr>
        <p:spPr>
          <a:xfrm>
            <a:off x="1028700" y="4336222"/>
            <a:ext cx="6676575" cy="47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4"/>
              </a:lnSpc>
            </a:pPr>
            <a:r>
              <a:rPr lang="en-US" sz="4901" b="1" spc="147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Provide information to help people with disabilities and older adults protect themselves during public emergencies.</a:t>
            </a:r>
          </a:p>
        </p:txBody>
      </p:sp>
      <p:sp>
        <p:nvSpPr>
          <p:cNvPr id="5" name="TextBox 5" descr="Our Goal:"/>
          <p:cNvSpPr txBox="1"/>
          <p:nvPr/>
        </p:nvSpPr>
        <p:spPr>
          <a:xfrm>
            <a:off x="1028700" y="779843"/>
            <a:ext cx="5533140" cy="334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41"/>
              </a:lnSpc>
            </a:pPr>
            <a:r>
              <a:rPr lang="en-US" sz="11563" b="1" spc="312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Our</a:t>
            </a:r>
          </a:p>
          <a:p>
            <a:pPr algn="l">
              <a:lnSpc>
                <a:spcPts val="12141"/>
              </a:lnSpc>
            </a:pPr>
            <a:r>
              <a:rPr lang="en-US" sz="11563" b="1" spc="312" dirty="0">
                <a:solidFill>
                  <a:srgbClr val="F8B908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GOAL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59" y="878664"/>
            <a:ext cx="16378882" cy="8529672"/>
            <a:chOff x="0" y="0"/>
            <a:chExt cx="4313780" cy="2246498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13780" cy="2246498"/>
            </a:xfrm>
            <a:custGeom>
              <a:avLst/>
              <a:gdLst/>
              <a:ahLst/>
              <a:cxnLst/>
              <a:rect l="l" t="t" r="r" b="b"/>
              <a:pathLst>
                <a:path w="4313780" h="2246498">
                  <a:moveTo>
                    <a:pt x="12290" y="0"/>
                  </a:moveTo>
                  <a:lnTo>
                    <a:pt x="4301490" y="0"/>
                  </a:lnTo>
                  <a:cubicBezTo>
                    <a:pt x="4308277" y="0"/>
                    <a:pt x="4313780" y="5502"/>
                    <a:pt x="4313780" y="12290"/>
                  </a:cubicBezTo>
                  <a:lnTo>
                    <a:pt x="4313780" y="2234208"/>
                  </a:lnTo>
                  <a:cubicBezTo>
                    <a:pt x="4313780" y="2237468"/>
                    <a:pt x="4312485" y="2240594"/>
                    <a:pt x="4310180" y="2242898"/>
                  </a:cubicBezTo>
                  <a:cubicBezTo>
                    <a:pt x="4307875" y="2245203"/>
                    <a:pt x="4304750" y="2246498"/>
                    <a:pt x="4301490" y="2246498"/>
                  </a:cubicBezTo>
                  <a:lnTo>
                    <a:pt x="12290" y="2246498"/>
                  </a:lnTo>
                  <a:cubicBezTo>
                    <a:pt x="9030" y="2246498"/>
                    <a:pt x="5904" y="2245203"/>
                    <a:pt x="3600" y="2242898"/>
                  </a:cubicBezTo>
                  <a:cubicBezTo>
                    <a:pt x="1295" y="2240594"/>
                    <a:pt x="0" y="2237468"/>
                    <a:pt x="0" y="2234208"/>
                  </a:cubicBezTo>
                  <a:lnTo>
                    <a:pt x="0" y="12290"/>
                  </a:lnTo>
                  <a:cubicBezTo>
                    <a:pt x="0" y="5502"/>
                    <a:pt x="5502" y="0"/>
                    <a:pt x="122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19075" cap="rnd">
              <a:solidFill>
                <a:srgbClr val="F8B90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313780" cy="2246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TextBox 5" descr="Emergency Preparedness Information:  Grant funded by the American Rescue Plan Act and the Administration for Community Living"/>
          <p:cNvSpPr txBox="1"/>
          <p:nvPr/>
        </p:nvSpPr>
        <p:spPr>
          <a:xfrm>
            <a:off x="1938104" y="2643899"/>
            <a:ext cx="14052385" cy="274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10"/>
              </a:lnSpc>
            </a:pPr>
            <a:r>
              <a:rPr lang="en-US" sz="9100" b="1" dirty="0">
                <a:solidFill>
                  <a:srgbClr val="F8B908"/>
                </a:solidFill>
                <a:latin typeface="Futura Bold"/>
                <a:ea typeface="Futura Bold"/>
                <a:cs typeface="Futura Bold"/>
                <a:sym typeface="Futura Bold"/>
              </a:rPr>
              <a:t>Emergency Preparedness</a:t>
            </a:r>
            <a:r>
              <a:rPr lang="en-US" sz="91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 Information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8104" y="6385574"/>
            <a:ext cx="14103826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Grant funded by the American Rescue Plan Act and the Administration for Community Living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4581" y="1605133"/>
            <a:ext cx="20397163" cy="7076734"/>
            <a:chOff x="0" y="0"/>
            <a:chExt cx="5372092" cy="1863831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5372092" cy="1863831"/>
            </a:xfrm>
            <a:custGeom>
              <a:avLst/>
              <a:gdLst/>
              <a:ahLst/>
              <a:cxnLst/>
              <a:rect l="l" t="t" r="r" b="b"/>
              <a:pathLst>
                <a:path w="5372092" h="1863831">
                  <a:moveTo>
                    <a:pt x="9869" y="0"/>
                  </a:moveTo>
                  <a:lnTo>
                    <a:pt x="5362224" y="0"/>
                  </a:lnTo>
                  <a:cubicBezTo>
                    <a:pt x="5364841" y="0"/>
                    <a:pt x="5367351" y="1040"/>
                    <a:pt x="5369202" y="2890"/>
                  </a:cubicBezTo>
                  <a:cubicBezTo>
                    <a:pt x="5371052" y="4741"/>
                    <a:pt x="5372092" y="7251"/>
                    <a:pt x="5372092" y="9869"/>
                  </a:cubicBezTo>
                  <a:lnTo>
                    <a:pt x="5372092" y="1853963"/>
                  </a:lnTo>
                  <a:cubicBezTo>
                    <a:pt x="5372092" y="1856580"/>
                    <a:pt x="5371052" y="1859090"/>
                    <a:pt x="5369202" y="1860941"/>
                  </a:cubicBezTo>
                  <a:cubicBezTo>
                    <a:pt x="5367351" y="1862792"/>
                    <a:pt x="5364841" y="1863831"/>
                    <a:pt x="5362224" y="1863831"/>
                  </a:cubicBezTo>
                  <a:lnTo>
                    <a:pt x="9869" y="1863831"/>
                  </a:lnTo>
                  <a:cubicBezTo>
                    <a:pt x="7251" y="1863831"/>
                    <a:pt x="4741" y="1862792"/>
                    <a:pt x="2890" y="1860941"/>
                  </a:cubicBezTo>
                  <a:cubicBezTo>
                    <a:pt x="1040" y="1859090"/>
                    <a:pt x="0" y="1856580"/>
                    <a:pt x="0" y="1853963"/>
                  </a:cubicBezTo>
                  <a:lnTo>
                    <a:pt x="0" y="9869"/>
                  </a:lnTo>
                  <a:cubicBezTo>
                    <a:pt x="0" y="7251"/>
                    <a:pt x="1040" y="4741"/>
                    <a:pt x="2890" y="2890"/>
                  </a:cubicBezTo>
                  <a:cubicBezTo>
                    <a:pt x="4741" y="1040"/>
                    <a:pt x="7251" y="0"/>
                    <a:pt x="98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33375" cap="rnd">
              <a:solidFill>
                <a:srgbClr val="F8B90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72092" cy="1911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TextBox 5" descr="Let's become our own first responders...together"/>
          <p:cNvSpPr txBox="1"/>
          <p:nvPr/>
        </p:nvSpPr>
        <p:spPr>
          <a:xfrm>
            <a:off x="1093347" y="2456222"/>
            <a:ext cx="16101305" cy="519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50"/>
              </a:lnSpc>
            </a:pPr>
            <a:r>
              <a:rPr lang="en-US" sz="100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Let’s Become Our Own </a:t>
            </a:r>
            <a:r>
              <a:rPr lang="en-US" sz="10000" b="1" dirty="0">
                <a:solidFill>
                  <a:srgbClr val="F8B908"/>
                </a:solidFill>
                <a:latin typeface="Futura Bold"/>
                <a:ea typeface="Futura Bold"/>
                <a:cs typeface="Futura Bold"/>
                <a:sym typeface="Futura Bold"/>
              </a:rPr>
              <a:t>First Responders</a:t>
            </a:r>
            <a:r>
              <a:rPr lang="en-US" sz="10000" b="1" dirty="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 . . . Together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59" y="878664"/>
            <a:ext cx="16378882" cy="8529672"/>
            <a:chOff x="0" y="0"/>
            <a:chExt cx="4313780" cy="2246498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13780" cy="2246498"/>
            </a:xfrm>
            <a:custGeom>
              <a:avLst/>
              <a:gdLst/>
              <a:ahLst/>
              <a:cxnLst/>
              <a:rect l="l" t="t" r="r" b="b"/>
              <a:pathLst>
                <a:path w="4313780" h="2246498">
                  <a:moveTo>
                    <a:pt x="12290" y="0"/>
                  </a:moveTo>
                  <a:lnTo>
                    <a:pt x="4301490" y="0"/>
                  </a:lnTo>
                  <a:cubicBezTo>
                    <a:pt x="4308277" y="0"/>
                    <a:pt x="4313780" y="5502"/>
                    <a:pt x="4313780" y="12290"/>
                  </a:cubicBezTo>
                  <a:lnTo>
                    <a:pt x="4313780" y="2234208"/>
                  </a:lnTo>
                  <a:cubicBezTo>
                    <a:pt x="4313780" y="2237468"/>
                    <a:pt x="4312485" y="2240594"/>
                    <a:pt x="4310180" y="2242898"/>
                  </a:cubicBezTo>
                  <a:cubicBezTo>
                    <a:pt x="4307875" y="2245203"/>
                    <a:pt x="4304750" y="2246498"/>
                    <a:pt x="4301490" y="2246498"/>
                  </a:cubicBezTo>
                  <a:lnTo>
                    <a:pt x="12290" y="2246498"/>
                  </a:lnTo>
                  <a:cubicBezTo>
                    <a:pt x="9030" y="2246498"/>
                    <a:pt x="5904" y="2245203"/>
                    <a:pt x="3600" y="2242898"/>
                  </a:cubicBezTo>
                  <a:cubicBezTo>
                    <a:pt x="1295" y="2240594"/>
                    <a:pt x="0" y="2237468"/>
                    <a:pt x="0" y="2234208"/>
                  </a:cubicBezTo>
                  <a:lnTo>
                    <a:pt x="0" y="12290"/>
                  </a:lnTo>
                  <a:cubicBezTo>
                    <a:pt x="0" y="5502"/>
                    <a:pt x="5502" y="0"/>
                    <a:pt x="122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19075" cap="rnd">
              <a:solidFill>
                <a:srgbClr val="F8B90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313780" cy="2246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TextBox 5" descr="www.BeReadyNV.org  Earthquakes | Rain/Flooding Heatwaves | Blizzards Wildfires Terrorism | Shootings Pandemics"/>
          <p:cNvSpPr txBox="1"/>
          <p:nvPr/>
        </p:nvSpPr>
        <p:spPr>
          <a:xfrm>
            <a:off x="1457139" y="1432098"/>
            <a:ext cx="1552977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6"/>
              </a:lnSpc>
            </a:pPr>
            <a:r>
              <a:rPr lang="en-US" sz="9700" b="1" spc="287" dirty="0" err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www.</a:t>
            </a:r>
            <a:r>
              <a:rPr lang="en-US" sz="9700" b="1" spc="287" dirty="0" err="1">
                <a:solidFill>
                  <a:srgbClr val="F8B908"/>
                </a:solidFill>
                <a:latin typeface="Futura Bold"/>
                <a:ea typeface="Futura Bold"/>
                <a:cs typeface="Futura Bold"/>
                <a:sym typeface="Futura Bold"/>
              </a:rPr>
              <a:t>BeReadyNV</a:t>
            </a:r>
            <a:r>
              <a:rPr lang="en-US" sz="9700" b="1" spc="287" dirty="0" err="1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rPr>
              <a:t>.org</a:t>
            </a:r>
            <a:endParaRPr lang="en-US" sz="9700" b="1" spc="287" dirty="0">
              <a:solidFill>
                <a:srgbClr val="FFFFFF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6" name="TextBox 6" descr="Earthquakes | Rain/Flooding Heatwaves | Blizzards Fires Terrorism/Shootings Pandemics"/>
          <p:cNvSpPr txBox="1"/>
          <p:nvPr/>
        </p:nvSpPr>
        <p:spPr>
          <a:xfrm>
            <a:off x="3124200" y="3238500"/>
            <a:ext cx="11716419" cy="5298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5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Earthquakes | Rain/Flooding</a:t>
            </a:r>
          </a:p>
          <a:p>
            <a:pPr algn="ctr">
              <a:lnSpc>
                <a:spcPts val="8399"/>
              </a:lnSpc>
            </a:pPr>
            <a:r>
              <a:rPr lang="en-US" sz="5500" b="1" dirty="0">
                <a:solidFill>
                  <a:srgbClr val="F8B90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Heatwaves | Blizzards</a:t>
            </a:r>
          </a:p>
          <a:p>
            <a:pPr algn="ctr">
              <a:lnSpc>
                <a:spcPts val="8399"/>
              </a:lnSpc>
            </a:pPr>
            <a:r>
              <a:rPr lang="en-US" sz="55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Fires</a:t>
            </a:r>
          </a:p>
          <a:p>
            <a:pPr algn="ctr">
              <a:lnSpc>
                <a:spcPts val="8399"/>
              </a:lnSpc>
            </a:pPr>
            <a:r>
              <a:rPr lang="en-US" sz="5500" b="1" dirty="0">
                <a:solidFill>
                  <a:srgbClr val="F8B90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Terrorism | Shootings</a:t>
            </a:r>
          </a:p>
          <a:p>
            <a:pPr algn="ctr">
              <a:lnSpc>
                <a:spcPts val="8399"/>
              </a:lnSpc>
            </a:pPr>
            <a:r>
              <a:rPr lang="en-US" sz="55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Pandemics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The words, &quot;Be Prepared&quot; surrounded by different emergency icons."/>
          <p:cNvSpPr/>
          <p:nvPr/>
        </p:nvSpPr>
        <p:spPr>
          <a:xfrm>
            <a:off x="0" y="0"/>
            <a:ext cx="18288000" cy="10927080"/>
          </a:xfrm>
          <a:custGeom>
            <a:avLst/>
            <a:gdLst/>
            <a:ahLst/>
            <a:cxnLst/>
            <a:rect l="l" t="t" r="r" b="b"/>
            <a:pathLst>
              <a:path w="18288000" h="10927080">
                <a:moveTo>
                  <a:pt x="0" y="0"/>
                </a:moveTo>
                <a:lnTo>
                  <a:pt x="18288000" y="0"/>
                </a:lnTo>
                <a:lnTo>
                  <a:pt x="18288000" y="10927080"/>
                </a:lnTo>
                <a:lnTo>
                  <a:pt x="0" y="10927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Emergency Search Form showing filters for specific emergencies and disabilities.">
            <a:hlinkClick r:id="rId3" tooltip="https://nncil.org/emergency-information-search-form/"/>
          </p:cNvPr>
          <p:cNvSpPr/>
          <p:nvPr/>
        </p:nvSpPr>
        <p:spPr>
          <a:xfrm>
            <a:off x="1279531" y="159393"/>
            <a:ext cx="15728939" cy="9968215"/>
          </a:xfrm>
          <a:custGeom>
            <a:avLst/>
            <a:gdLst/>
            <a:ahLst/>
            <a:cxnLst/>
            <a:rect l="l" t="t" r="r" b="b"/>
            <a:pathLst>
              <a:path w="15728939" h="9968215">
                <a:moveTo>
                  <a:pt x="0" y="0"/>
                </a:moveTo>
                <a:lnTo>
                  <a:pt x="15728938" y="0"/>
                </a:lnTo>
                <a:lnTo>
                  <a:pt x="15728938" y="9968214"/>
                </a:lnTo>
                <a:lnTo>
                  <a:pt x="0" y="9968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195D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032039"/>
            <a:ext cx="4809858" cy="554990"/>
            <a:chOff x="0" y="0"/>
            <a:chExt cx="6413144" cy="739987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189197" y="-127892"/>
              <a:ext cx="617376" cy="995770"/>
              <a:chOff x="0" y="0"/>
              <a:chExt cx="1957267" cy="315688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7267" cy="3156888"/>
              </a:xfrm>
              <a:custGeom>
                <a:avLst/>
                <a:gdLst/>
                <a:ahLst/>
                <a:cxnLst/>
                <a:rect l="l" t="t" r="r" b="b"/>
                <a:pathLst>
                  <a:path w="1957267" h="3156888">
                    <a:moveTo>
                      <a:pt x="0" y="0"/>
                    </a:moveTo>
                    <a:lnTo>
                      <a:pt x="1957267" y="0"/>
                    </a:lnTo>
                    <a:lnTo>
                      <a:pt x="1957267" y="3156888"/>
                    </a:lnTo>
                    <a:lnTo>
                      <a:pt x="0" y="3156888"/>
                    </a:lnTo>
                    <a:close/>
                  </a:path>
                </a:pathLst>
              </a:custGeom>
              <a:solidFill>
                <a:srgbClr val="F8B90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122028" y="-9525"/>
              <a:ext cx="5291116" cy="749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80"/>
                </a:lnSpc>
              </a:pPr>
              <a:r>
                <a:rPr lang="en-US" sz="2000" b="1">
                  <a:solidFill>
                    <a:srgbClr val="FFFFFF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CENTERS FOR </a:t>
              </a:r>
            </a:p>
            <a:p>
              <a:pPr algn="l">
                <a:lnSpc>
                  <a:spcPts val="2080"/>
                </a:lnSpc>
              </a:pPr>
              <a:r>
                <a:rPr lang="en-US" sz="2000" b="1">
                  <a:solidFill>
                    <a:srgbClr val="FFFFFF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INDEPENDENT LIVING</a:t>
              </a:r>
            </a:p>
          </p:txBody>
        </p:sp>
      </p:grpSp>
      <p:sp>
        <p:nvSpPr>
          <p:cNvPr id="8" name="Freeform 8" descr="What's your plan?  A person in a blue shirt is writing on a clipboard while sitting on a wooden table in the living room of their home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335" r="-28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 descr="What's your plan?"/>
          <p:cNvSpPr txBox="1"/>
          <p:nvPr/>
        </p:nvSpPr>
        <p:spPr>
          <a:xfrm>
            <a:off x="1886525" y="3105150"/>
            <a:ext cx="5357714" cy="39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WHAT’S </a:t>
            </a:r>
          </a:p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8B908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YOUR</a:t>
            </a:r>
          </a:p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FFFFFF"/>
                </a:solidFill>
                <a:latin typeface="Futura Ultra-Bold"/>
                <a:ea typeface="Futura Ultra-Bold"/>
                <a:cs typeface="Futura Ultra-Bold"/>
                <a:sym typeface="Futura Ultra-Bold"/>
              </a:rPr>
              <a:t>PLAN?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Video of a woman sitting to next to her husband, who is in a power chair. The words are in a bubble: Where would you meet in an emergency?">
            <a:hlinkClick r:id="rId3" tooltip="https://youtu.be/mQvVAV_AZn8?si=hmacLN3ak2Gtgucd"/>
          </p:cNvPr>
          <p:cNvSpPr/>
          <p:nvPr/>
        </p:nvSpPr>
        <p:spPr>
          <a:xfrm>
            <a:off x="-61369" y="0"/>
            <a:ext cx="18410738" cy="10287000"/>
          </a:xfrm>
          <a:custGeom>
            <a:avLst/>
            <a:gdLst/>
            <a:ahLst/>
            <a:cxnLst/>
            <a:rect l="l" t="t" r="r" b="b"/>
            <a:pathLst>
              <a:path w="18410738" h="10287000">
                <a:moveTo>
                  <a:pt x="0" y="0"/>
                </a:moveTo>
                <a:lnTo>
                  <a:pt x="18410738" y="0"/>
                </a:lnTo>
                <a:lnTo>
                  <a:pt x="184107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nformation from this webpage: https://nncil.org/what-is-your-emergency-plan/">
            <a:hlinkClick r:id="rId3" tooltip="https://nncil.org/what-is-your-emergency-plan/"/>
          </p:cNvPr>
          <p:cNvSpPr/>
          <p:nvPr/>
        </p:nvSpPr>
        <p:spPr>
          <a:xfrm>
            <a:off x="1577589" y="253707"/>
            <a:ext cx="15132821" cy="9779586"/>
          </a:xfrm>
          <a:custGeom>
            <a:avLst/>
            <a:gdLst/>
            <a:ahLst/>
            <a:cxnLst/>
            <a:rect l="l" t="t" r="r" b="b"/>
            <a:pathLst>
              <a:path w="15132821" h="9779586">
                <a:moveTo>
                  <a:pt x="0" y="0"/>
                </a:moveTo>
                <a:lnTo>
                  <a:pt x="15132822" y="0"/>
                </a:lnTo>
                <a:lnTo>
                  <a:pt x="15132822" y="9779586"/>
                </a:lnTo>
                <a:lnTo>
                  <a:pt x="0" y="97795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174</Words>
  <Application>Microsoft Office PowerPoint</Application>
  <PresentationFormat>Custom</PresentationFormat>
  <Paragraphs>83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Futura Ultra-Bold</vt:lpstr>
      <vt:lpstr>Canva Sans Bold</vt:lpstr>
      <vt:lpstr>Montserrat Ultra-Bold</vt:lpstr>
      <vt:lpstr>Gotham Bold</vt:lpstr>
      <vt:lpstr>Arial</vt:lpstr>
      <vt:lpstr>Gotham Heavy</vt:lpstr>
      <vt:lpstr>Futura</vt:lpstr>
      <vt:lpstr>Calibri</vt:lpstr>
      <vt:lpstr>Futura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CIL_SILC_Presentation</dc:title>
  <dc:creator>Dawn Lyons</dc:creator>
  <cp:lastModifiedBy>Dawn Lyons</cp:lastModifiedBy>
  <cp:revision>2</cp:revision>
  <dcterms:created xsi:type="dcterms:W3CDTF">2006-08-16T00:00:00Z</dcterms:created>
  <dcterms:modified xsi:type="dcterms:W3CDTF">2025-04-02T19:51:17Z</dcterms:modified>
  <dc:identifier>DAGhclh_xew</dc:identifier>
</cp:coreProperties>
</file>