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6" r:id="rId1"/>
  </p:sldMasterIdLst>
  <p:notesMasterIdLst>
    <p:notesMasterId r:id="rId18"/>
  </p:notesMasterIdLst>
  <p:handoutMasterIdLst>
    <p:handoutMasterId r:id="rId19"/>
  </p:handoutMasterIdLst>
  <p:sldIdLst>
    <p:sldId id="256" r:id="rId2"/>
    <p:sldId id="309" r:id="rId3"/>
    <p:sldId id="301" r:id="rId4"/>
    <p:sldId id="323" r:id="rId5"/>
    <p:sldId id="324" r:id="rId6"/>
    <p:sldId id="325" r:id="rId7"/>
    <p:sldId id="326" r:id="rId8"/>
    <p:sldId id="327" r:id="rId9"/>
    <p:sldId id="328" r:id="rId10"/>
    <p:sldId id="329" r:id="rId11"/>
    <p:sldId id="330" r:id="rId12"/>
    <p:sldId id="331" r:id="rId13"/>
    <p:sldId id="332" r:id="rId14"/>
    <p:sldId id="334" r:id="rId15"/>
    <p:sldId id="335" r:id="rId16"/>
    <p:sldId id="33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459A3-EE17-4E8D-A25A-9B33A05363D5}" v="1" dt="2024-11-13T02:55:49.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4225" autoAdjust="0"/>
  </p:normalViewPr>
  <p:slideViewPr>
    <p:cSldViewPr snapToGrid="0">
      <p:cViewPr varScale="1">
        <p:scale>
          <a:sx n="47" d="100"/>
          <a:sy n="47" d="100"/>
        </p:scale>
        <p:origin x="1416" y="52"/>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EE95FC5-CD6B-4A50-9262-DC414E16C3EA}">
      <dgm:prSet custT="1"/>
      <dgm:spPr/>
      <dgm:t>
        <a:bodyPr lIns="288000"/>
        <a:lstStyle/>
        <a:p>
          <a:pPr algn="ctr"/>
          <a:r>
            <a:rPr lang="en-US" sz="2000" dirty="0">
              <a:solidFill>
                <a:schemeClr val="accent1"/>
              </a:solidFill>
            </a:rPr>
            <a:t>What is the Open Meeting Law?</a:t>
          </a:r>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r>
            <a:rPr lang="en-US"/>
            <a:t>1</a:t>
          </a:r>
          <a:endParaRPr lang="en-US" dirty="0"/>
        </a:p>
      </dgm:t>
    </dgm:pt>
    <dgm:pt modelId="{F05611F0-8256-4954-B6CB-ED6B4F2DD397}">
      <dgm:prSet custT="1"/>
      <dgm:spPr/>
      <dgm:t>
        <a:bodyPr lIns="288000"/>
        <a:lstStyle/>
        <a:p>
          <a:pPr algn="ctr"/>
          <a:r>
            <a:rPr lang="en-US" sz="2000" dirty="0">
              <a:solidFill>
                <a:schemeClr val="accent1">
                  <a:lumMod val="75000"/>
                </a:schemeClr>
              </a:solidFill>
            </a:rPr>
            <a:t>When does the OML apply?</a:t>
          </a:r>
          <a:endParaRPr lang="en-US" sz="1500" dirty="0"/>
        </a:p>
      </dgm:t>
    </dgm:pt>
    <dgm:pt modelId="{CD7328D6-9FAE-4506-9BDB-E06A571EC1D4}" type="parTrans" cxnId="{914FACD2-336A-4471-9E99-312B3F8EAB04}">
      <dgm:prSet/>
      <dgm:spPr/>
      <dgm:t>
        <a:bodyPr/>
        <a:lstStyle/>
        <a:p>
          <a:endParaRPr lang="en-US"/>
        </a:p>
      </dgm:t>
    </dgm:pt>
    <dgm:pt modelId="{6BD5265A-8333-420D-BDB2-65F10B3EBD76}" type="sibTrans" cxnId="{914FACD2-336A-4471-9E99-312B3F8EAB04}">
      <dgm:prSet phldrT="2" phldr="0"/>
      <dgm:spPr/>
      <dgm:t>
        <a:bodyPr/>
        <a:lstStyle/>
        <a:p>
          <a:r>
            <a:rPr lang="en-US"/>
            <a:t>2</a:t>
          </a:r>
          <a:endParaRPr lang="en-US" dirty="0"/>
        </a:p>
      </dgm:t>
    </dgm:pt>
    <dgm:pt modelId="{22625139-F93A-4F3F-A7AA-4923A01AEDF3}">
      <dgm:prSet custT="1"/>
      <dgm:spPr/>
      <dgm:t>
        <a:bodyPr lIns="288000"/>
        <a:lstStyle/>
        <a:p>
          <a:pPr algn="ctr"/>
          <a:r>
            <a:rPr lang="en-US" sz="2000" dirty="0">
              <a:solidFill>
                <a:schemeClr val="accent1"/>
              </a:solidFill>
            </a:rPr>
            <a:t>How do I comply with the OML</a:t>
          </a:r>
          <a:r>
            <a:rPr lang="en-US" sz="1500" dirty="0"/>
            <a:t>?</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pPr algn="ctr"/>
          <a:r>
            <a:rPr lang="en-US" sz="2000" dirty="0">
              <a:solidFill>
                <a:schemeClr val="accent1"/>
              </a:solidFill>
            </a:rPr>
            <a:t>What happens when the OML is violated?</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C2F8C7F7-44C4-414A-BCCD-56E91DD0A777}">
      <dgm:prSet custT="1"/>
      <dgm:spPr/>
      <dgm:t>
        <a:bodyPr lIns="288000"/>
        <a:lstStyle/>
        <a:p>
          <a:pPr algn="ctr"/>
          <a:r>
            <a:rPr lang="en-US" sz="2000" dirty="0">
              <a:solidFill>
                <a:schemeClr val="accent1">
                  <a:lumMod val="75000"/>
                </a:schemeClr>
              </a:solidFill>
            </a:rPr>
            <a:t>When do I need to disclose or abstain?</a:t>
          </a:r>
          <a:endParaRPr lang="en-US" sz="1500" dirty="0"/>
        </a:p>
      </dgm:t>
    </dgm:pt>
    <dgm:pt modelId="{E6C6DF88-9436-40D7-BA84-18FE896A6151}" type="parTrans" cxnId="{14D43B81-F92D-4CD8-9D1E-78CBF092C750}">
      <dgm:prSet/>
      <dgm:spPr/>
      <dgm:t>
        <a:bodyPr/>
        <a:lstStyle/>
        <a:p>
          <a:endParaRPr lang="en-US"/>
        </a:p>
      </dgm:t>
    </dgm:pt>
    <dgm:pt modelId="{4E39967D-43EF-4F15-814A-2F491D900D43}" type="sibTrans" cxnId="{14D43B81-F92D-4CD8-9D1E-78CBF092C750}">
      <dgm:prSet phldrT="5" phldr="0"/>
      <dgm:spPr/>
      <dgm:t>
        <a:bodyPr/>
        <a:lstStyle/>
        <a:p>
          <a:r>
            <a:rPr lang="en-US"/>
            <a:t>5</a:t>
          </a:r>
          <a:endParaRPr lang="en-US" dirty="0"/>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5"/>
      <dgm:spPr/>
    </dgm:pt>
    <dgm:pt modelId="{94E9EF1A-1D07-4210-9402-6C559E90358A}" type="pres">
      <dgm:prSet presAssocID="{C99EBBB1-E916-471C-83C9-ABE85B42AC26}" presName="sibTransNodeCircle" presStyleLbl="alignNode1" presStyleIdx="0" presStyleCnt="10">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10">
        <dgm:presLayoutVars/>
      </dgm:prSet>
      <dgm:spPr/>
    </dgm:pt>
    <dgm:pt modelId="{815671D8-22AE-4967-8461-EBC1C9F97F94}" type="pres">
      <dgm:prSet presAssocID="{2EE95FC5-CD6B-4A50-9262-DC414E16C3EA}" presName="nodeText" presStyleLbl="bgAccFollowNode1" presStyleIdx="0" presStyleCnt="5">
        <dgm:presLayoutVars>
          <dgm:bulletEnabled val="1"/>
        </dgm:presLayoutVars>
      </dgm:prSet>
      <dgm:spPr/>
    </dgm:pt>
    <dgm:pt modelId="{4345A606-3100-40DC-847D-F26F8DFFB0A4}" type="pres">
      <dgm:prSet presAssocID="{C99EBBB1-E916-471C-83C9-ABE85B42AC26}" presName="sibTrans" presStyleCnt="0"/>
      <dgm:spPr/>
    </dgm:pt>
    <dgm:pt modelId="{9D438F26-CD1B-4D67-AF02-B4D0BD99464E}" type="pres">
      <dgm:prSet presAssocID="{F05611F0-8256-4954-B6CB-ED6B4F2DD397}" presName="compositeNode" presStyleCnt="0">
        <dgm:presLayoutVars>
          <dgm:bulletEnabled val="1"/>
        </dgm:presLayoutVars>
      </dgm:prSet>
      <dgm:spPr/>
    </dgm:pt>
    <dgm:pt modelId="{5C8F9B26-840A-4F96-8D27-2D7E00511C9A}" type="pres">
      <dgm:prSet presAssocID="{F05611F0-8256-4954-B6CB-ED6B4F2DD397}" presName="bgRect" presStyleLbl="bgAccFollowNode1" presStyleIdx="1" presStyleCnt="5"/>
      <dgm:spPr/>
    </dgm:pt>
    <dgm:pt modelId="{DAC041B6-6570-477A-B4C1-5CB7E0EFE0DC}" type="pres">
      <dgm:prSet presAssocID="{6BD5265A-8333-420D-BDB2-65F10B3EBD76}" presName="sibTransNodeCircle" presStyleLbl="alignNode1" presStyleIdx="2" presStyleCnt="10">
        <dgm:presLayoutVars>
          <dgm:chMax val="0"/>
          <dgm:bulletEnabled/>
        </dgm:presLayoutVars>
      </dgm:prSet>
      <dgm:spPr>
        <a:prstGeom prst="rect">
          <a:avLst/>
        </a:prstGeom>
      </dgm:spPr>
    </dgm:pt>
    <dgm:pt modelId="{F8ADDB2A-2689-4ACF-8222-B372EB5C8D35}" type="pres">
      <dgm:prSet presAssocID="{F05611F0-8256-4954-B6CB-ED6B4F2DD397}" presName="bottomLine" presStyleLbl="alignNode1" presStyleIdx="3" presStyleCnt="10">
        <dgm:presLayoutVars/>
      </dgm:prSet>
      <dgm:spPr/>
    </dgm:pt>
    <dgm:pt modelId="{36EB2DDF-B510-4B3C-AF9A-757E14A78E4D}" type="pres">
      <dgm:prSet presAssocID="{F05611F0-8256-4954-B6CB-ED6B4F2DD397}" presName="nodeText" presStyleLbl="bgAccFollowNode1" presStyleIdx="1" presStyleCnt="5">
        <dgm:presLayoutVars>
          <dgm:bulletEnabled val="1"/>
        </dgm:presLayoutVars>
      </dgm:prSet>
      <dgm:spPr/>
    </dgm:pt>
    <dgm:pt modelId="{8BDDBF6E-ECE6-4E6A-B0D3-17197BA824D3}" type="pres">
      <dgm:prSet presAssocID="{6BD5265A-8333-420D-BDB2-65F10B3EBD76}"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5"/>
      <dgm:spPr/>
    </dgm:pt>
    <dgm:pt modelId="{82EE2C17-F664-4616-8F76-97637F08E124}" type="pres">
      <dgm:prSet presAssocID="{A8E2FA08-4DD4-4654-A85D-9A99162D6201}" presName="sibTransNodeCircle" presStyleLbl="alignNode1" presStyleIdx="4" presStyleCnt="10">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10">
        <dgm:presLayoutVars/>
      </dgm:prSet>
      <dgm:spPr/>
    </dgm:pt>
    <dgm:pt modelId="{BBF86657-8EAE-46E6-B25A-D2056AE50973}" type="pres">
      <dgm:prSet presAssocID="{22625139-F93A-4F3F-A7AA-4923A01AEDF3}" presName="nodeText" presStyleLbl="bgAccFollowNode1" presStyleIdx="2" presStyleCnt="5">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5"/>
      <dgm:spPr/>
    </dgm:pt>
    <dgm:pt modelId="{3CBA3CC0-D70A-4B98-9329-64604EDF25F0}" type="pres">
      <dgm:prSet presAssocID="{2804F27C-9BA9-4D07-AB02-74BE7DFA2C0E}" presName="sibTransNodeCircle" presStyleLbl="alignNode1" presStyleIdx="6" presStyleCnt="10">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10">
        <dgm:presLayoutVars/>
      </dgm:prSet>
      <dgm:spPr/>
    </dgm:pt>
    <dgm:pt modelId="{64EF213D-B16C-4AC2-8183-B62F7FC17277}" type="pres">
      <dgm:prSet presAssocID="{140952D0-0E1D-4F48-9F16-53581487CFA0}" presName="nodeText" presStyleLbl="bgAccFollowNode1" presStyleIdx="3" presStyleCnt="5">
        <dgm:presLayoutVars>
          <dgm:bulletEnabled val="1"/>
        </dgm:presLayoutVars>
      </dgm:prSet>
      <dgm:spPr/>
    </dgm:pt>
    <dgm:pt modelId="{5104EC6E-10DA-48BE-A121-0D66CB60A3C3}" type="pres">
      <dgm:prSet presAssocID="{2804F27C-9BA9-4D07-AB02-74BE7DFA2C0E}" presName="sibTrans" presStyleCnt="0"/>
      <dgm:spPr/>
    </dgm:pt>
    <dgm:pt modelId="{A0A34020-1B08-49AD-AD60-D2002D7C7E0A}" type="pres">
      <dgm:prSet presAssocID="{C2F8C7F7-44C4-414A-BCCD-56E91DD0A777}" presName="compositeNode" presStyleCnt="0">
        <dgm:presLayoutVars>
          <dgm:bulletEnabled val="1"/>
        </dgm:presLayoutVars>
      </dgm:prSet>
      <dgm:spPr/>
    </dgm:pt>
    <dgm:pt modelId="{5F8AA2D1-7ADE-4FAB-AB73-E999EB93EDA0}" type="pres">
      <dgm:prSet presAssocID="{C2F8C7F7-44C4-414A-BCCD-56E91DD0A777}" presName="bgRect" presStyleLbl="bgAccFollowNode1" presStyleIdx="4" presStyleCnt="5"/>
      <dgm:spPr/>
    </dgm:pt>
    <dgm:pt modelId="{FEC87D35-FF68-4830-9865-7026502B7734}" type="pres">
      <dgm:prSet presAssocID="{4E39967D-43EF-4F15-814A-2F491D900D43}" presName="sibTransNodeCircle" presStyleLbl="alignNode1" presStyleIdx="8" presStyleCnt="10">
        <dgm:presLayoutVars>
          <dgm:chMax val="0"/>
          <dgm:bulletEnabled/>
        </dgm:presLayoutVars>
      </dgm:prSet>
      <dgm:spPr>
        <a:prstGeom prst="rect">
          <a:avLst/>
        </a:prstGeom>
      </dgm:spPr>
    </dgm:pt>
    <dgm:pt modelId="{F57AF353-CCB4-4030-9EEE-1DC7B4B0CC7D}" type="pres">
      <dgm:prSet presAssocID="{C2F8C7F7-44C4-414A-BCCD-56E91DD0A777}" presName="bottomLine" presStyleLbl="alignNode1" presStyleIdx="9" presStyleCnt="10">
        <dgm:presLayoutVars/>
      </dgm:prSet>
      <dgm:spPr/>
    </dgm:pt>
    <dgm:pt modelId="{9CC4D03B-B44B-4A64-A041-4758701F1C59}" type="pres">
      <dgm:prSet presAssocID="{C2F8C7F7-44C4-414A-BCCD-56E91DD0A777}" presName="nodeText" presStyleLbl="bgAccFollowNode1" presStyleIdx="4" presStyleCnt="5">
        <dgm:presLayoutVars>
          <dgm:bulletEnabled val="1"/>
        </dgm:presLayoutVars>
      </dgm:prSet>
      <dgm:spPr/>
    </dgm:pt>
  </dgm:ptLst>
  <dgm:cxnLst>
    <dgm:cxn modelId="{A4B80D2D-7E35-421F-8BF9-55B39C33B9BE}" type="presOf" srcId="{A8E2FA08-4DD4-4654-A85D-9A99162D6201}" destId="{82EE2C17-F664-4616-8F76-97637F08E124}" srcOrd="0" destOrd="0" presId="urn:microsoft.com/office/officeart/2016/7/layout/BasicLinearProcessNumbered#1"/>
    <dgm:cxn modelId="{C0185933-A2E8-4CA8-BE2D-4651F528D2DE}" type="presOf" srcId="{2EE95FC5-CD6B-4A50-9262-DC414E16C3EA}" destId="{815671D8-22AE-4967-8461-EBC1C9F97F94}" srcOrd="1" destOrd="0" presId="urn:microsoft.com/office/officeart/2016/7/layout/BasicLinearProcessNumbered#1"/>
    <dgm:cxn modelId="{2218E939-6CA8-4442-A4E7-EF92FEA01DDF}" type="presOf" srcId="{140952D0-0E1D-4F48-9F16-53581487CFA0}" destId="{7ACBA089-E576-4FF4-865F-C3BBF7659A23}" srcOrd="0" destOrd="0" presId="urn:microsoft.com/office/officeart/2016/7/layout/BasicLinearProcessNumbered#1"/>
    <dgm:cxn modelId="{23907F3B-DE45-45CF-9707-5E4F6F6973DA}" type="presOf" srcId="{D0F07F19-1F50-4B42-A7A0-278DF9D25BB1}" destId="{C09B749D-9CF7-492C-B341-D9553818451B}" srcOrd="0" destOrd="0" presId="urn:microsoft.com/office/officeart/2016/7/layout/BasicLinearProcessNumbered#1"/>
    <dgm:cxn modelId="{AFE8A667-BFCC-42CE-A7FE-3066C60B154E}" type="presOf" srcId="{F05611F0-8256-4954-B6CB-ED6B4F2DD397}" destId="{5C8F9B26-840A-4F96-8D27-2D7E00511C9A}" srcOrd="0" destOrd="0" presId="urn:microsoft.com/office/officeart/2016/7/layout/BasicLinearProcessNumbered#1"/>
    <dgm:cxn modelId="{6C312549-8F7E-4A80-AB71-9D3156BFBF4C}" type="presOf" srcId="{C2F8C7F7-44C4-414A-BCCD-56E91DD0A777}" destId="{5F8AA2D1-7ADE-4FAB-AB73-E999EB93EDA0}" srcOrd="0" destOrd="0" presId="urn:microsoft.com/office/officeart/2016/7/layout/BasicLinearProcessNumbered#1"/>
    <dgm:cxn modelId="{7043076B-C1A0-4D82-B9C2-7389C21548EF}" type="presOf" srcId="{22625139-F93A-4F3F-A7AA-4923A01AEDF3}" destId="{BBF86657-8EAE-46E6-B25A-D2056AE50973}" srcOrd="1" destOrd="0" presId="urn:microsoft.com/office/officeart/2016/7/layout/BasicLinearProcessNumbered#1"/>
    <dgm:cxn modelId="{40CAD671-AB1B-4EF2-BD4C-E4C43639C27E}" type="presOf" srcId="{2EE95FC5-CD6B-4A50-9262-DC414E16C3EA}" destId="{5947A689-FC4A-4FDF-BDDD-890A8474DEF9}" srcOrd="0" destOrd="0" presId="urn:microsoft.com/office/officeart/2016/7/layout/BasicLinearProcessNumbered#1"/>
    <dgm:cxn modelId="{14D43B81-F92D-4CD8-9D1E-78CBF092C750}" srcId="{D0F07F19-1F50-4B42-A7A0-278DF9D25BB1}" destId="{C2F8C7F7-44C4-414A-BCCD-56E91DD0A777}" srcOrd="4" destOrd="0" parTransId="{E6C6DF88-9436-40D7-BA84-18FE896A6151}" sibTransId="{4E39967D-43EF-4F15-814A-2F491D900D43}"/>
    <dgm:cxn modelId="{9CDE7D88-716E-4C97-9A52-FF7131643C5F}" type="presOf" srcId="{F05611F0-8256-4954-B6CB-ED6B4F2DD397}" destId="{36EB2DDF-B510-4B3C-AF9A-757E14A78E4D}" srcOrd="1" destOrd="0" presId="urn:microsoft.com/office/officeart/2016/7/layout/BasicLinearProcessNumbered#1"/>
    <dgm:cxn modelId="{DD5C168A-90C7-41E2-9576-A79BBC6325CE}" type="presOf" srcId="{C99EBBB1-E916-471C-83C9-ABE85B42AC26}" destId="{94E9EF1A-1D07-4210-9402-6C559E90358A}" srcOrd="0" destOrd="0" presId="urn:microsoft.com/office/officeart/2016/7/layout/BasicLinearProcessNumbered#1"/>
    <dgm:cxn modelId="{CBD31B8E-CB23-4FA8-93FE-5BB4814BBB0B}" type="presOf" srcId="{2804F27C-9BA9-4D07-AB02-74BE7DFA2C0E}" destId="{3CBA3CC0-D70A-4B98-9329-64604EDF25F0}" srcOrd="0"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40F5D2CB-DECC-41AF-8388-AD6EA6907126}" type="presOf" srcId="{6BD5265A-8333-420D-BDB2-65F10B3EBD76}" destId="{DAC041B6-6570-477A-B4C1-5CB7E0EFE0DC}" srcOrd="0" destOrd="0" presId="urn:microsoft.com/office/officeart/2016/7/layout/BasicLinearProcessNumbered#1"/>
    <dgm:cxn modelId="{914FACD2-336A-4471-9E99-312B3F8EAB04}" srcId="{D0F07F19-1F50-4B42-A7A0-278DF9D25BB1}" destId="{F05611F0-8256-4954-B6CB-ED6B4F2DD397}" srcOrd="1" destOrd="0" parTransId="{CD7328D6-9FAE-4506-9BDB-E06A571EC1D4}" sibTransId="{6BD5265A-8333-420D-BDB2-65F10B3EBD76}"/>
    <dgm:cxn modelId="{40CCC9E3-44E6-462B-900C-44AC8FC352F3}" type="presOf" srcId="{4E39967D-43EF-4F15-814A-2F491D900D43}" destId="{FEC87D35-FF68-4830-9865-7026502B7734}"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D0999FEB-3F13-4B99-8767-7340A2A83933}" type="presOf" srcId="{22625139-F93A-4F3F-A7AA-4923A01AEDF3}" destId="{83253AE2-89B5-4ADC-817A-FEF4E0BC4B49}" srcOrd="0" destOrd="0" presId="urn:microsoft.com/office/officeart/2016/7/layout/BasicLinearProcessNumbered#1"/>
    <dgm:cxn modelId="{E061BDEB-384B-4165-AF47-0D2CE9C70384}" type="presOf" srcId="{C2F8C7F7-44C4-414A-BCCD-56E91DD0A777}" destId="{9CC4D03B-B44B-4A64-A041-4758701F1C59}" srcOrd="1" destOrd="0" presId="urn:microsoft.com/office/officeart/2016/7/layout/BasicLinearProcessNumbered#1"/>
    <dgm:cxn modelId="{FC7721F0-429B-4CE7-BE98-C2F3C41FE9C7}" srcId="{D0F07F19-1F50-4B42-A7A0-278DF9D25BB1}" destId="{22625139-F93A-4F3F-A7AA-4923A01AEDF3}" srcOrd="2" destOrd="0" parTransId="{F549A0EB-6BE9-4749-8336-B02A279AE302}" sibTransId="{A8E2FA08-4DD4-4654-A85D-9A99162D6201}"/>
    <dgm:cxn modelId="{27E5EDFC-7359-48F6-8E3F-270CF15B8D2C}" type="presOf" srcId="{140952D0-0E1D-4F48-9F16-53581487CFA0}" destId="{64EF213D-B16C-4AC2-8183-B62F7FC17277}" srcOrd="1" destOrd="0" presId="urn:microsoft.com/office/officeart/2016/7/layout/BasicLinearProcessNumbered#1"/>
    <dgm:cxn modelId="{B5FABEA6-FE83-4DC3-A3AB-25B621203785}" type="presParOf" srcId="{C09B749D-9CF7-492C-B341-D9553818451B}" destId="{8EEF3829-836D-4E60-A9BC-8F0AD18883EE}" srcOrd="0" destOrd="0" presId="urn:microsoft.com/office/officeart/2016/7/layout/BasicLinearProcessNumbered#1"/>
    <dgm:cxn modelId="{E8C71572-9F0A-4ED2-BA52-A961EB56A76C}" type="presParOf" srcId="{8EEF3829-836D-4E60-A9BC-8F0AD18883EE}" destId="{5947A689-FC4A-4FDF-BDDD-890A8474DEF9}" srcOrd="0" destOrd="0" presId="urn:microsoft.com/office/officeart/2016/7/layout/BasicLinearProcessNumbered#1"/>
    <dgm:cxn modelId="{67C04E6E-4316-4DC8-9615-DBC47E4DDF35}" type="presParOf" srcId="{8EEF3829-836D-4E60-A9BC-8F0AD18883EE}" destId="{94E9EF1A-1D07-4210-9402-6C559E90358A}" srcOrd="1" destOrd="0" presId="urn:microsoft.com/office/officeart/2016/7/layout/BasicLinearProcessNumbered#1"/>
    <dgm:cxn modelId="{003FA2D7-FBDD-45A5-BDB1-BBCD5557649A}" type="presParOf" srcId="{8EEF3829-836D-4E60-A9BC-8F0AD18883EE}" destId="{B9E74D06-8974-46A7-BDE8-CAC0846523DB}" srcOrd="2" destOrd="0" presId="urn:microsoft.com/office/officeart/2016/7/layout/BasicLinearProcessNumbered#1"/>
    <dgm:cxn modelId="{3E9A9986-48DD-4CC7-91FE-1707EBC7E65A}" type="presParOf" srcId="{8EEF3829-836D-4E60-A9BC-8F0AD18883EE}" destId="{815671D8-22AE-4967-8461-EBC1C9F97F94}" srcOrd="3" destOrd="0" presId="urn:microsoft.com/office/officeart/2016/7/layout/BasicLinearProcessNumbered#1"/>
    <dgm:cxn modelId="{2711AD4E-AE27-4FCF-8A6A-77C0EB08E796}" type="presParOf" srcId="{C09B749D-9CF7-492C-B341-D9553818451B}" destId="{4345A606-3100-40DC-847D-F26F8DFFB0A4}" srcOrd="1" destOrd="0" presId="urn:microsoft.com/office/officeart/2016/7/layout/BasicLinearProcessNumbered#1"/>
    <dgm:cxn modelId="{71DE8450-1714-444C-A82B-015776242CCF}" type="presParOf" srcId="{C09B749D-9CF7-492C-B341-D9553818451B}" destId="{9D438F26-CD1B-4D67-AF02-B4D0BD99464E}" srcOrd="2" destOrd="0" presId="urn:microsoft.com/office/officeart/2016/7/layout/BasicLinearProcessNumbered#1"/>
    <dgm:cxn modelId="{5C537732-B693-4D12-B5ED-85D7EFE25956}" type="presParOf" srcId="{9D438F26-CD1B-4D67-AF02-B4D0BD99464E}" destId="{5C8F9B26-840A-4F96-8D27-2D7E00511C9A}" srcOrd="0" destOrd="0" presId="urn:microsoft.com/office/officeart/2016/7/layout/BasicLinearProcessNumbered#1"/>
    <dgm:cxn modelId="{A7EE3BFC-F03A-45E6-B212-83404EE12240}" type="presParOf" srcId="{9D438F26-CD1B-4D67-AF02-B4D0BD99464E}" destId="{DAC041B6-6570-477A-B4C1-5CB7E0EFE0DC}" srcOrd="1" destOrd="0" presId="urn:microsoft.com/office/officeart/2016/7/layout/BasicLinearProcessNumbered#1"/>
    <dgm:cxn modelId="{5F897C40-4F74-425D-8ECE-E06A106892E5}" type="presParOf" srcId="{9D438F26-CD1B-4D67-AF02-B4D0BD99464E}" destId="{F8ADDB2A-2689-4ACF-8222-B372EB5C8D35}" srcOrd="2" destOrd="0" presId="urn:microsoft.com/office/officeart/2016/7/layout/BasicLinearProcessNumbered#1"/>
    <dgm:cxn modelId="{B161A182-985E-47E7-B65C-F6AD87BFA0F7}" type="presParOf" srcId="{9D438F26-CD1B-4D67-AF02-B4D0BD99464E}" destId="{36EB2DDF-B510-4B3C-AF9A-757E14A78E4D}" srcOrd="3" destOrd="0" presId="urn:microsoft.com/office/officeart/2016/7/layout/BasicLinearProcessNumbered#1"/>
    <dgm:cxn modelId="{FDEB4A67-6531-4467-87D6-1AE9F901F051}" type="presParOf" srcId="{C09B749D-9CF7-492C-B341-D9553818451B}" destId="{8BDDBF6E-ECE6-4E6A-B0D3-17197BA824D3}" srcOrd="3" destOrd="0" presId="urn:microsoft.com/office/officeart/2016/7/layout/BasicLinearProcessNumbered#1"/>
    <dgm:cxn modelId="{5792E72B-E132-444A-BAAD-0F2F78F0396C}" type="presParOf" srcId="{C09B749D-9CF7-492C-B341-D9553818451B}" destId="{5419C900-3474-4480-82CB-923AF8027A48}" srcOrd="4" destOrd="0" presId="urn:microsoft.com/office/officeart/2016/7/layout/BasicLinearProcessNumbered#1"/>
    <dgm:cxn modelId="{9985658F-827E-4C3E-901A-BB8B62931A97}" type="presParOf" srcId="{5419C900-3474-4480-82CB-923AF8027A48}" destId="{83253AE2-89B5-4ADC-817A-FEF4E0BC4B49}" srcOrd="0" destOrd="0" presId="urn:microsoft.com/office/officeart/2016/7/layout/BasicLinearProcessNumbered#1"/>
    <dgm:cxn modelId="{48A7D195-BEC4-4325-8BFF-25B8CA13DC53}" type="presParOf" srcId="{5419C900-3474-4480-82CB-923AF8027A48}" destId="{82EE2C17-F664-4616-8F76-97637F08E124}" srcOrd="1" destOrd="0" presId="urn:microsoft.com/office/officeart/2016/7/layout/BasicLinearProcessNumbered#1"/>
    <dgm:cxn modelId="{DFA21DE9-D23E-4AEC-984F-38954304B882}" type="presParOf" srcId="{5419C900-3474-4480-82CB-923AF8027A48}" destId="{96383FDE-483E-4E6D-B151-4FC41C065094}" srcOrd="2" destOrd="0" presId="urn:microsoft.com/office/officeart/2016/7/layout/BasicLinearProcessNumbered#1"/>
    <dgm:cxn modelId="{110189D1-9E6B-4E0C-8667-C0A3012E8A84}" type="presParOf" srcId="{5419C900-3474-4480-82CB-923AF8027A48}" destId="{BBF86657-8EAE-46E6-B25A-D2056AE50973}" srcOrd="3" destOrd="0" presId="urn:microsoft.com/office/officeart/2016/7/layout/BasicLinearProcessNumbered#1"/>
    <dgm:cxn modelId="{6F4652E6-670E-47E1-8BB6-F10FC0002FE5}" type="presParOf" srcId="{C09B749D-9CF7-492C-B341-D9553818451B}" destId="{8DC76FCE-F8A0-43BB-94B0-26867DA9F629}" srcOrd="5" destOrd="0" presId="urn:microsoft.com/office/officeart/2016/7/layout/BasicLinearProcessNumbered#1"/>
    <dgm:cxn modelId="{952C4F1E-455C-44B2-8633-E11FFDA1CF16}" type="presParOf" srcId="{C09B749D-9CF7-492C-B341-D9553818451B}" destId="{46746BF8-8C13-403D-B74A-6BA79A7FA811}" srcOrd="6" destOrd="0" presId="urn:microsoft.com/office/officeart/2016/7/layout/BasicLinearProcessNumbered#1"/>
    <dgm:cxn modelId="{199291F3-CB47-4BB7-8551-CC7D94A62A3D}" type="presParOf" srcId="{46746BF8-8C13-403D-B74A-6BA79A7FA811}" destId="{7ACBA089-E576-4FF4-865F-C3BBF7659A23}" srcOrd="0" destOrd="0" presId="urn:microsoft.com/office/officeart/2016/7/layout/BasicLinearProcessNumbered#1"/>
    <dgm:cxn modelId="{14456339-3232-4F27-8745-6AE7ED279122}" type="presParOf" srcId="{46746BF8-8C13-403D-B74A-6BA79A7FA811}" destId="{3CBA3CC0-D70A-4B98-9329-64604EDF25F0}" srcOrd="1" destOrd="0" presId="urn:microsoft.com/office/officeart/2016/7/layout/BasicLinearProcessNumbered#1"/>
    <dgm:cxn modelId="{A8938D10-3458-4190-A261-C341522970A2}" type="presParOf" srcId="{46746BF8-8C13-403D-B74A-6BA79A7FA811}" destId="{5BE72261-3EB3-4585-8739-2FFBAED12B80}" srcOrd="2" destOrd="0" presId="urn:microsoft.com/office/officeart/2016/7/layout/BasicLinearProcessNumbered#1"/>
    <dgm:cxn modelId="{C1F113A0-9F7B-4396-8E1F-EC384DF862FF}" type="presParOf" srcId="{46746BF8-8C13-403D-B74A-6BA79A7FA811}" destId="{64EF213D-B16C-4AC2-8183-B62F7FC17277}" srcOrd="3" destOrd="0" presId="urn:microsoft.com/office/officeart/2016/7/layout/BasicLinearProcessNumbered#1"/>
    <dgm:cxn modelId="{4131D598-AA25-4B7C-AFA7-9029885EA773}" type="presParOf" srcId="{C09B749D-9CF7-492C-B341-D9553818451B}" destId="{5104EC6E-10DA-48BE-A121-0D66CB60A3C3}" srcOrd="7" destOrd="0" presId="urn:microsoft.com/office/officeart/2016/7/layout/BasicLinearProcessNumbered#1"/>
    <dgm:cxn modelId="{BE67DCDF-2356-4D88-99B3-83434EDCF878}" type="presParOf" srcId="{C09B749D-9CF7-492C-B341-D9553818451B}" destId="{A0A34020-1B08-49AD-AD60-D2002D7C7E0A}" srcOrd="8" destOrd="0" presId="urn:microsoft.com/office/officeart/2016/7/layout/BasicLinearProcessNumbered#1"/>
    <dgm:cxn modelId="{7647E02E-AFDE-4458-BBF1-C11FE2DBD1C6}" type="presParOf" srcId="{A0A34020-1B08-49AD-AD60-D2002D7C7E0A}" destId="{5F8AA2D1-7ADE-4FAB-AB73-E999EB93EDA0}" srcOrd="0" destOrd="0" presId="urn:microsoft.com/office/officeart/2016/7/layout/BasicLinearProcessNumbered#1"/>
    <dgm:cxn modelId="{948C3455-F5CB-4096-AEED-6BBC191AA5B8}" type="presParOf" srcId="{A0A34020-1B08-49AD-AD60-D2002D7C7E0A}" destId="{FEC87D35-FF68-4830-9865-7026502B7734}" srcOrd="1" destOrd="0" presId="urn:microsoft.com/office/officeart/2016/7/layout/BasicLinearProcessNumbered#1"/>
    <dgm:cxn modelId="{012855BB-F5B9-4D56-90E8-9EFFB3D195DD}" type="presParOf" srcId="{A0A34020-1B08-49AD-AD60-D2002D7C7E0A}" destId="{F57AF353-CCB4-4030-9EEE-1DC7B4B0CC7D}" srcOrd="2" destOrd="0" presId="urn:microsoft.com/office/officeart/2016/7/layout/BasicLinearProcessNumbered#1"/>
    <dgm:cxn modelId="{4E5AA3F4-3105-458B-AFF9-4DE384A7EEAB}" type="presParOf" srcId="{A0A34020-1B08-49AD-AD60-D2002D7C7E0A}" destId="{9CC4D03B-B44B-4A64-A041-4758701F1C59}"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3858"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What is the Open Meeting Law?</a:t>
          </a:r>
        </a:p>
      </dsp:txBody>
      <dsp:txXfrm>
        <a:off x="3858" y="1629652"/>
        <a:ext cx="2088986" cy="1754748"/>
      </dsp:txXfrm>
    </dsp:sp>
    <dsp:sp modelId="{94E9EF1A-1D07-4210-9402-6C559E90358A}">
      <dsp:nvSpPr>
        <dsp:cNvPr id="0" name=""/>
        <dsp:cNvSpPr/>
      </dsp:nvSpPr>
      <dsp:spPr>
        <a:xfrm>
          <a:off x="609664"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609664" y="810770"/>
        <a:ext cx="877374" cy="877374"/>
      </dsp:txXfrm>
    </dsp:sp>
    <dsp:sp modelId="{B9E74D06-8974-46A7-BDE8-CAC0846523DB}">
      <dsp:nvSpPr>
        <dsp:cNvPr id="0" name=""/>
        <dsp:cNvSpPr/>
      </dsp:nvSpPr>
      <dsp:spPr>
        <a:xfrm>
          <a:off x="3858"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F9B26-840A-4F96-8D27-2D7E00511C9A}">
      <dsp:nvSpPr>
        <dsp:cNvPr id="0" name=""/>
        <dsp:cNvSpPr/>
      </dsp:nvSpPr>
      <dsp:spPr>
        <a:xfrm>
          <a:off x="2301743"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lumMod val="75000"/>
                </a:schemeClr>
              </a:solidFill>
            </a:rPr>
            <a:t>When does the OML apply?</a:t>
          </a:r>
          <a:endParaRPr lang="en-US" sz="1500" kern="1200" dirty="0"/>
        </a:p>
      </dsp:txBody>
      <dsp:txXfrm>
        <a:off x="2301743" y="1629652"/>
        <a:ext cx="2088986" cy="1754748"/>
      </dsp:txXfrm>
    </dsp:sp>
    <dsp:sp modelId="{DAC041B6-6570-477A-B4C1-5CB7E0EFE0DC}">
      <dsp:nvSpPr>
        <dsp:cNvPr id="0" name=""/>
        <dsp:cNvSpPr/>
      </dsp:nvSpPr>
      <dsp:spPr>
        <a:xfrm>
          <a:off x="2907549"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2907549" y="810770"/>
        <a:ext cx="877374" cy="877374"/>
      </dsp:txXfrm>
    </dsp:sp>
    <dsp:sp modelId="{F8ADDB2A-2689-4ACF-8222-B372EB5C8D35}">
      <dsp:nvSpPr>
        <dsp:cNvPr id="0" name=""/>
        <dsp:cNvSpPr/>
      </dsp:nvSpPr>
      <dsp:spPr>
        <a:xfrm>
          <a:off x="2301743"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4599628"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How do I comply with the OML</a:t>
          </a:r>
          <a:r>
            <a:rPr lang="en-US" sz="1500" kern="1200" dirty="0"/>
            <a:t>?</a:t>
          </a:r>
        </a:p>
      </dsp:txBody>
      <dsp:txXfrm>
        <a:off x="4599628" y="1629652"/>
        <a:ext cx="2088986" cy="1754748"/>
      </dsp:txXfrm>
    </dsp:sp>
    <dsp:sp modelId="{82EE2C17-F664-4616-8F76-97637F08E124}">
      <dsp:nvSpPr>
        <dsp:cNvPr id="0" name=""/>
        <dsp:cNvSpPr/>
      </dsp:nvSpPr>
      <dsp:spPr>
        <a:xfrm>
          <a:off x="5205434"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5205434" y="810770"/>
        <a:ext cx="877374" cy="877374"/>
      </dsp:txXfrm>
    </dsp:sp>
    <dsp:sp modelId="{96383FDE-483E-4E6D-B151-4FC41C065094}">
      <dsp:nvSpPr>
        <dsp:cNvPr id="0" name=""/>
        <dsp:cNvSpPr/>
      </dsp:nvSpPr>
      <dsp:spPr>
        <a:xfrm>
          <a:off x="4599628"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6897513"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What happens when the OML is violated?</a:t>
          </a:r>
        </a:p>
      </dsp:txBody>
      <dsp:txXfrm>
        <a:off x="6897513" y="1629652"/>
        <a:ext cx="2088986" cy="1754748"/>
      </dsp:txXfrm>
    </dsp:sp>
    <dsp:sp modelId="{3CBA3CC0-D70A-4B98-9329-64604EDF25F0}">
      <dsp:nvSpPr>
        <dsp:cNvPr id="0" name=""/>
        <dsp:cNvSpPr/>
      </dsp:nvSpPr>
      <dsp:spPr>
        <a:xfrm>
          <a:off x="7503319"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7503319" y="810770"/>
        <a:ext cx="877374" cy="877374"/>
      </dsp:txXfrm>
    </dsp:sp>
    <dsp:sp modelId="{5BE72261-3EB3-4585-8739-2FFBAED12B80}">
      <dsp:nvSpPr>
        <dsp:cNvPr id="0" name=""/>
        <dsp:cNvSpPr/>
      </dsp:nvSpPr>
      <dsp:spPr>
        <a:xfrm>
          <a:off x="6897513"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AA2D1-7ADE-4FAB-AB73-E999EB93EDA0}">
      <dsp:nvSpPr>
        <dsp:cNvPr id="0" name=""/>
        <dsp:cNvSpPr/>
      </dsp:nvSpPr>
      <dsp:spPr>
        <a:xfrm>
          <a:off x="9195398"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lumMod val="75000"/>
                </a:schemeClr>
              </a:solidFill>
            </a:rPr>
            <a:t>When do I need to disclose or abstain?</a:t>
          </a:r>
          <a:endParaRPr lang="en-US" sz="1500" kern="1200" dirty="0"/>
        </a:p>
      </dsp:txBody>
      <dsp:txXfrm>
        <a:off x="9195398" y="1629652"/>
        <a:ext cx="2088986" cy="1754748"/>
      </dsp:txXfrm>
    </dsp:sp>
    <dsp:sp modelId="{FEC87D35-FF68-4830-9865-7026502B7734}">
      <dsp:nvSpPr>
        <dsp:cNvPr id="0" name=""/>
        <dsp:cNvSpPr/>
      </dsp:nvSpPr>
      <dsp:spPr>
        <a:xfrm>
          <a:off x="9801204"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5</a:t>
          </a:r>
          <a:endParaRPr lang="en-US" sz="4800" kern="1200" dirty="0"/>
        </a:p>
      </dsp:txBody>
      <dsp:txXfrm>
        <a:off x="9801204" y="810770"/>
        <a:ext cx="877374" cy="877374"/>
      </dsp:txXfrm>
    </dsp:sp>
    <dsp:sp modelId="{F57AF353-CCB4-4030-9EEE-1DC7B4B0CC7D}">
      <dsp:nvSpPr>
        <dsp:cNvPr id="0" name=""/>
        <dsp:cNvSpPr/>
      </dsp:nvSpPr>
      <dsp:spPr>
        <a:xfrm>
          <a:off x="9195398"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1/9/2025</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1/9/2025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and then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a:t>
            </a:r>
            <a:r>
              <a:rPr lang="en-US" baseline="0" dirty="0"/>
              <a:t> to emphasize that the public must be able to hear and observe to the same level as the members whether or not there is a physical location available to the public.  That means if the members can see each other on camera, then the public needs to be able to see what the members see.  The same is true for any other types of communication, such as chat functions.</a:t>
            </a: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62896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agenda says, “for possible corrective action.”</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119627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If you are ever unsure whether you need to make</a:t>
            </a:r>
            <a:r>
              <a:rPr lang="en-US" baseline="0" dirty="0"/>
              <a:t> a disclosure or to abstain from voting, ask your body’s legal counsel.</a:t>
            </a:r>
          </a:p>
          <a:p>
            <a:pPr marL="174708" indent="-174708">
              <a:buFont typeface="Arial" panose="020B0604020202020204" pitchFamily="34" charset="0"/>
              <a:buChar char="•"/>
            </a:pPr>
            <a:r>
              <a:rPr lang="en-US" baseline="0" dirty="0"/>
              <a:t>Example where it is ok – City counsel voting to approve a sales tax that applies to all residents or Board approving a licensing requirement that will apply to all licensees, even if Board members are also licensees.</a:t>
            </a:r>
          </a:p>
          <a:p>
            <a:pPr marL="174708" indent="-174708">
              <a:buFont typeface="Arial" panose="020B0604020202020204" pitchFamily="34" charset="0"/>
              <a:buChar char="•"/>
            </a:pPr>
            <a:r>
              <a:rPr lang="en-US" baseline="0" dirty="0"/>
              <a:t>Quorum reduction – If you are abstaining from voting because of the ethics law, the quorum requirement is reduced as if you are not a member of the body.  This is the same for the number required for a vote.</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3973849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Updates from the 2023 session can </a:t>
            </a:r>
            <a:r>
              <a:rPr lang="en-US"/>
              <a:t>be found in AB52 and AB219</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368440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51159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241155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a:t>
            </a:fld>
            <a:endParaRPr lang="en-US" dirty="0"/>
          </a:p>
        </p:txBody>
      </p:sp>
    </p:spTree>
    <p:extLst>
      <p:ext uri="{BB962C8B-B14F-4D97-AF65-F5344CB8AC3E}">
        <p14:creationId xmlns:p14="http://schemas.microsoft.com/office/powerpoint/2010/main" val="307824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a:t>
            </a:r>
            <a:r>
              <a:rPr lang="en-US" sz="1600" baseline="0" dirty="0"/>
              <a:t> OML requires that public bodies take their actions openly and that their deliberations be conducted openly.  This is the stated intent by the Legislature and guides interpretation of the law by both the AG’s office and the courts.</a:t>
            </a:r>
            <a:endParaRPr lang="en-US" sz="1600" dirty="0"/>
          </a:p>
        </p:txBody>
      </p:sp>
      <p:sp>
        <p:nvSpPr>
          <p:cNvPr id="4" name="Slide Number Placeholder 3"/>
          <p:cNvSpPr>
            <a:spLocks noGrp="1"/>
          </p:cNvSpPr>
          <p:nvPr>
            <p:ph type="sldNum" sz="quarter" idx="5"/>
          </p:nvPr>
        </p:nvSpPr>
        <p:spPr/>
        <p:txBody>
          <a:bodyPr/>
          <a:lstStyle/>
          <a:p>
            <a:fld id="{69D2F9AB-3C90-481E-8C34-4F549BF455D7}" type="slidenum">
              <a:rPr lang="en-US" smtClean="0"/>
              <a:t>3</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bodies – There is a detailed definition of the term “public body” contained in the OML, but generally, public bodies are bodies created by statute, executive order or by action of another public body.  This includes subcommittees and can even include the governing boards of some corporations if they meet the creation requirements contained in the OML.</a:t>
            </a:r>
          </a:p>
          <a:p>
            <a:pPr marL="171450" indent="-171450">
              <a:buFont typeface="Arial" panose="020B0604020202020204" pitchFamily="34" charset="0"/>
              <a:buChar char="•"/>
            </a:pPr>
            <a:r>
              <a:rPr lang="en-US" dirty="0"/>
              <a:t>If you are ever unsure if a group you are participating in is a public body, consult with your legal counsel. Aka me…</a:t>
            </a:r>
          </a:p>
          <a:p>
            <a:pPr marL="171450" indent="-171450">
              <a:buFont typeface="Arial" panose="020B0604020202020204" pitchFamily="34" charset="0"/>
              <a:buChar char="•"/>
            </a:pPr>
            <a:r>
              <a:rPr lang="en-US" dirty="0"/>
              <a:t>There</a:t>
            </a:r>
            <a:r>
              <a:rPr lang="en-US" baseline="0" dirty="0"/>
              <a:t> are exceptions to this general mandate, a few of which I will discuss, but the Nevada Supreme Court has stated that the spirit and policy behind the OML favors open meetings and any exceptions thereto should be strictly construed.</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Note to Library Foundations – Must meet definition in NRS 241.015, including creation prong. (NRS 379.1495)</a:t>
            </a:r>
          </a:p>
          <a:p>
            <a:pPr marL="171450" indent="-171450">
              <a:buFont typeface="Arial" panose="020B0604020202020204" pitchFamily="34" charset="0"/>
              <a:buChar char="•"/>
            </a:pPr>
            <a:r>
              <a:rPr lang="en-US" baseline="0" dirty="0"/>
              <a:t>AB52 from 2023 session codified </a:t>
            </a:r>
            <a:r>
              <a:rPr lang="en-US" i="1" baseline="0" dirty="0" err="1"/>
              <a:t>Frudden</a:t>
            </a:r>
            <a:r>
              <a:rPr lang="en-US" i="1" baseline="0" dirty="0"/>
              <a:t> v. Pilling</a:t>
            </a:r>
            <a:r>
              <a:rPr lang="en-US" i="0" baseline="0" dirty="0"/>
              <a:t>, unpublished NSC case.</a:t>
            </a:r>
            <a:endParaRPr lang="en-US" baseline="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Nevada</a:t>
            </a:r>
            <a:r>
              <a:rPr lang="en-US" baseline="0" dirty="0"/>
              <a:t> is a strict quorum state, which means a quorum of members must be present in order for the body to take action.</a:t>
            </a:r>
          </a:p>
          <a:p>
            <a:pPr marL="171450" indent="-171450">
              <a:buFont typeface="Arial" panose="020B0604020202020204" pitchFamily="34" charset="0"/>
              <a:buChar char="•"/>
            </a:pPr>
            <a:r>
              <a:rPr lang="en-US" dirty="0"/>
              <a:t>For elected bodies, action requires a majority of all members and not just those present for action.</a:t>
            </a:r>
          </a:p>
          <a:p>
            <a:pPr marL="171450" indent="-171450">
              <a:buFont typeface="Arial" panose="020B0604020202020204" pitchFamily="34" charset="0"/>
              <a:buChar char="•"/>
            </a:pPr>
            <a:r>
              <a:rPr lang="en-US" dirty="0"/>
              <a:t>The exception here is with abstentions under the Ethics Law, which I will discuss later.</a:t>
            </a:r>
          </a:p>
          <a:p>
            <a:pPr marL="171450" indent="-171450">
              <a:buFont typeface="Arial" panose="020B0604020202020204" pitchFamily="34" charset="0"/>
              <a:buChar char="•"/>
            </a:pPr>
            <a:r>
              <a:rPr lang="en-US" dirty="0"/>
              <a:t>Update from the 2023 legislative session – vacancies do not count when calculating a quorum for appointed bodies.  They still count with elected bodies.</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67292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exception here are exceptions to the definition of a meeting, meaning they do not need to be </a:t>
            </a:r>
            <a:r>
              <a:rPr lang="en-US" baseline="0" dirty="0" err="1"/>
              <a:t>agendized</a:t>
            </a:r>
            <a:r>
              <a:rPr lang="en-US" baseline="0" dirty="0"/>
              <a:t>, open to the public or recorded.  This differs from a closed session, which I will discuss later.</a:t>
            </a:r>
          </a:p>
          <a:p>
            <a:pPr marL="174708" indent="-174708">
              <a:buFont typeface="Arial" panose="020B0604020202020204" pitchFamily="34" charset="0"/>
              <a:buChar char="•"/>
            </a:pPr>
            <a:r>
              <a:rPr lang="en-US" baseline="0" dirty="0"/>
              <a:t>While public bodies are permitted to deliberate during an attorney-client session, any action must still occur during a public meeting.</a:t>
            </a:r>
          </a:p>
          <a:p>
            <a:pPr marL="174708" indent="-174708">
              <a:buFont typeface="Arial" panose="020B0604020202020204" pitchFamily="34" charset="0"/>
              <a:buChar char="•"/>
            </a:pPr>
            <a:r>
              <a:rPr lang="en-US" baseline="0" dirty="0"/>
              <a:t>A point to the attorney-client conference—in response to a Nevada Supreme Court decision in 2018, the 2019 legislature added a provision allowing public bodies to delegate litigation decisions to their chair or executive director, or equivalent position.  The delegation, however, is a decision that must occur during a public meeting.</a:t>
            </a:r>
            <a:endParaRPr lang="en-US" dirty="0"/>
          </a:p>
          <a:p>
            <a:endParaRPr lang="en-US" dirty="0"/>
          </a:p>
          <a:p>
            <a:pPr marL="174708" indent="-174708">
              <a:buFont typeface="Arial" panose="020B0604020202020204" pitchFamily="34" charset="0"/>
              <a:buChar char="•"/>
            </a:pPr>
            <a:r>
              <a:rPr lang="en-US" dirty="0"/>
              <a:t>We generally</a:t>
            </a:r>
            <a:r>
              <a:rPr lang="en-US" baseline="0" dirty="0"/>
              <a:t> recommend that staff of public bodies email members individually, so that members cannot click “reply all” and accidentally violate the OML.</a:t>
            </a:r>
          </a:p>
          <a:p>
            <a:pPr marL="174708" indent="-174708">
              <a:buFont typeface="Arial" panose="020B0604020202020204" pitchFamily="34" charset="0"/>
              <a:buChar char="•"/>
            </a:pPr>
            <a:r>
              <a:rPr lang="en-US" baseline="0" dirty="0"/>
              <a:t>Example of a constructive quorum: </a:t>
            </a:r>
          </a:p>
          <a:p>
            <a:pPr marL="640594" lvl="1" indent="-174708">
              <a:buFont typeface="Arial" panose="020B0604020202020204" pitchFamily="34" charset="0"/>
              <a:buChar char="•"/>
            </a:pPr>
            <a:r>
              <a:rPr lang="en-US" baseline="0" dirty="0"/>
              <a:t>7 member body; 3 members discuss an issue after a meeting</a:t>
            </a:r>
          </a:p>
          <a:p>
            <a:pPr marL="640594" lvl="1" indent="-174708">
              <a:buFont typeface="Arial" panose="020B0604020202020204" pitchFamily="34" charset="0"/>
              <a:buChar char="•"/>
            </a:pPr>
            <a:r>
              <a:rPr lang="en-US" baseline="0" dirty="0"/>
              <a:t>1 member of the 3 speaks with another member a week later and conveys the opinions of the others</a:t>
            </a:r>
          </a:p>
          <a:p>
            <a:pPr marL="640594" lvl="1" indent="-174708">
              <a:buFont typeface="Arial" panose="020B0604020202020204" pitchFamily="34" charset="0"/>
              <a:buChar char="•"/>
            </a:pPr>
            <a:r>
              <a:rPr lang="en-US" baseline="0" dirty="0"/>
              <a:t>4 members have now collectively deliberated on an issue outside of a meeting</a:t>
            </a: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29313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423610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Read the Slide and then below:</a:t>
            </a:r>
          </a:p>
          <a:p>
            <a:pPr marL="174708" indent="-174708">
              <a:buFont typeface="Arial" panose="020B0604020202020204" pitchFamily="34" charset="0"/>
              <a:buChar char="•"/>
            </a:pPr>
            <a:r>
              <a:rPr lang="en-US" dirty="0"/>
              <a:t>There are some additional</a:t>
            </a:r>
            <a:r>
              <a:rPr lang="en-US" baseline="0" dirty="0"/>
              <a:t> requirements regarding the combining of agenda items and the inclusion of names of persons who may be discussed or acted upon that can be found in 241.020.</a:t>
            </a:r>
          </a:p>
          <a:p>
            <a:pPr marL="174708" indent="-174708">
              <a:buFont typeface="Arial" panose="020B0604020202020204" pitchFamily="34" charset="0"/>
              <a:buChar char="•"/>
            </a:pPr>
            <a:r>
              <a:rPr lang="en-US" baseline="0" dirty="0"/>
              <a:t>A higher degree of specificity is required for agenda items of substantial public interest in order to meet the clear and complete standard.</a:t>
            </a:r>
          </a:p>
          <a:p>
            <a:pPr marL="640594" lvl="1" indent="-174708">
              <a:buFont typeface="Arial" panose="020B0604020202020204" pitchFamily="34" charset="0"/>
              <a:buChar char="•"/>
            </a:pPr>
            <a:r>
              <a:rPr lang="en-US" baseline="0" dirty="0"/>
              <a:t>Ask – Does this generate press, lots of public comment/attendance?</a:t>
            </a:r>
          </a:p>
          <a:p>
            <a:pPr marL="174708" indent="-174708">
              <a:buFont typeface="Arial" panose="020B0604020202020204" pitchFamily="34" charset="0"/>
              <a:buChar char="•"/>
            </a:pPr>
            <a:r>
              <a:rPr lang="en-US" baseline="0" dirty="0"/>
              <a:t>Caution against agenda items such as “member comments” and “reports”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The division staff will typically handle the notice requirements.</a:t>
            </a:r>
          </a:p>
          <a:p>
            <a:pPr marL="174708" indent="-174708">
              <a:buFont typeface="Arial" panose="020B0604020202020204" pitchFamily="34" charset="0"/>
              <a:buChar char="•"/>
            </a:pPr>
            <a:r>
              <a:rPr lang="en-US" baseline="0" dirty="0"/>
              <a:t>Public comments cannot be discussed at the meeting they are raised, but can be discussed at a future meeting as an agenda item and/or with division staff.</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111785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Read the Slide and then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sngStrike" dirty="0"/>
              <a:t>The additional</a:t>
            </a:r>
            <a:r>
              <a:rPr lang="en-US" strike="sngStrike" baseline="0" dirty="0"/>
              <a:t> notice requirement can be as long as two weeks, depending on the type of notice chosen, so it is important to plan ahead when considering a person’s character or taking discipline.  However, this notice is waivable, so if the person is in agreement the matter can be heard without the additional notice.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sngStrike" baseline="0" dirty="0"/>
              <a:t>Note that the notice periods changed in 2023, effective 7/1/23 (AB52).  The new notice requirements are shorter, so complying with the old ones will not result in a violation.</a:t>
            </a:r>
            <a:endParaRPr lang="en-US" strike="sngStrike" dirty="0"/>
          </a:p>
          <a:p>
            <a:pPr marL="174708" indent="-174708">
              <a:buFont typeface="Arial" panose="020B0604020202020204" pitchFamily="34" charset="0"/>
              <a:buChar char="•"/>
            </a:pPr>
            <a:r>
              <a:rPr lang="en-US" dirty="0"/>
              <a:t>We</a:t>
            </a:r>
            <a:r>
              <a:rPr lang="en-US" baseline="0" dirty="0"/>
              <a:t> get a lot of complaints and questions regarding supporting material, especially in today’s environment of virtual meetings.  Supporting material means materials that has been provided to a quorum of the public body and that the members would reasonably rely on to deliberate or take action on a matter contained in a published agenda.</a:t>
            </a:r>
          </a:p>
          <a:p>
            <a:pPr marL="640594" lvl="1" indent="-174708">
              <a:buFont typeface="Arial" panose="020B0604020202020204" pitchFamily="34" charset="0"/>
              <a:buChar char="•"/>
            </a:pPr>
            <a:r>
              <a:rPr lang="en-US" baseline="0" dirty="0"/>
              <a:t>This means that a document does not become supporting material until it has been both provided to members and the matter it relates to has been included on an agenda.  </a:t>
            </a:r>
          </a:p>
          <a:p>
            <a:pPr marL="640594" lvl="1" indent="-174708">
              <a:buFont typeface="Arial" panose="020B0604020202020204" pitchFamily="34" charset="0"/>
              <a:buChar char="•"/>
            </a:pPr>
            <a:r>
              <a:rPr lang="en-US" baseline="0" dirty="0"/>
              <a:t>However, just because an item may not yet be supporting material, does not mean that it is not a public record that could be requested through the public records process.</a:t>
            </a:r>
          </a:p>
          <a:p>
            <a:pPr marL="174708" indent="-174708">
              <a:buFont typeface="Arial" panose="020B0604020202020204" pitchFamily="34" charset="0"/>
              <a:buChar char="•"/>
            </a:pPr>
            <a:r>
              <a:rPr lang="en-US" baseline="0" dirty="0"/>
              <a:t>The recording requirement extends to closed sessions, although the recording of those sessions may be subject to confidentiality requirements.</a:t>
            </a:r>
          </a:p>
          <a:p>
            <a:pPr marL="174708" indent="-174708">
              <a:buFont typeface="Arial" panose="020B0604020202020204" pitchFamily="34" charset="0"/>
              <a:buChar char="•"/>
            </a:pPr>
            <a:r>
              <a:rPr lang="en-US" baseline="0" dirty="0"/>
              <a:t>A note to minutes—I am frequently asked whether a member who was not present at a prior meeting can vote to approve the minutes from that meeting.  The answer is yes, just because a member was not present, does not mean that member cannot vote to make draft minutes the official minutes of the meeting.</a:t>
            </a: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291416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a:t>
            </a:r>
            <a:r>
              <a:rPr lang="en-US" baseline="0" dirty="0"/>
              <a:t> most common public comment format is a public comment period at the beginning of the meeting that is either general or limited to items on the agenda and then another general public comment period at the end of the meeting before adjournment.  However, some public bodies choose to take public comment on each action item prior to the vote, instead of a first public comment period.  Both options are permissible.</a:t>
            </a:r>
          </a:p>
          <a:p>
            <a:pPr marL="174708" indent="-174708">
              <a:buFont typeface="Arial" panose="020B0604020202020204" pitchFamily="34" charset="0"/>
              <a:buChar char="•"/>
            </a:pPr>
            <a:r>
              <a:rPr lang="en-US" baseline="0" dirty="0"/>
              <a:t>So long as a public body meets the minimum public comment requirement, there is no rule against taking additional public comment during the meeting, even if the additional public comment is not </a:t>
            </a:r>
            <a:r>
              <a:rPr lang="en-US" baseline="0" dirty="0" err="1"/>
              <a:t>agendized</a:t>
            </a:r>
            <a:r>
              <a:rPr lang="en-US" baseline="0" dirty="0"/>
              <a:t>.</a:t>
            </a:r>
          </a:p>
          <a:p>
            <a:pPr marL="640594" lvl="1" indent="-174708">
              <a:buFont typeface="Arial" panose="020B0604020202020204" pitchFamily="34" charset="0"/>
              <a:buChar char="•"/>
            </a:pPr>
            <a:r>
              <a:rPr lang="en-US" baseline="0" dirty="0"/>
              <a:t>My recommendation to bodies I represent is usually to use the two period option that is most common as it is easy comply with and meets the minimum requirements.  Then, if the chair desires, additional public comment may be called during the meeting if it helps to facilitate the meeting.</a:t>
            </a:r>
          </a:p>
          <a:p>
            <a:pPr marL="174708" indent="-174708">
              <a:buFont typeface="Arial" panose="020B0604020202020204" pitchFamily="34" charset="0"/>
              <a:buChar char="•"/>
            </a:pPr>
            <a:r>
              <a:rPr lang="en-US" baseline="0" dirty="0"/>
              <a:t>Public comment periods have free speech protections, meaning any restrictions to public comment </a:t>
            </a:r>
            <a:r>
              <a:rPr lang="en-US" b="1" baseline="0" dirty="0"/>
              <a:t>must be viewpoint neutral</a:t>
            </a:r>
            <a:r>
              <a:rPr lang="en-US" b="0" i="0" baseline="0" dirty="0"/>
              <a:t>.  This is the public’s opportunity to air their grievances and for the most part, that must be allowed.</a:t>
            </a:r>
          </a:p>
          <a:p>
            <a:pPr marL="174708" indent="-174708">
              <a:buFont typeface="Arial" panose="020B0604020202020204" pitchFamily="34" charset="0"/>
              <a:buChar char="•"/>
            </a:pPr>
            <a:r>
              <a:rPr lang="en-US" b="0" i="0" baseline="0" dirty="0"/>
              <a:t>I ask that chairs look closely at the language regarding removal as it is an important standard but does give some flexibility to a chair when running a meeting.</a:t>
            </a:r>
          </a:p>
          <a:p>
            <a:pPr marL="174708" indent="-174708">
              <a:buFont typeface="Arial" panose="020B0604020202020204" pitchFamily="34" charset="0"/>
              <a:buChar char="•"/>
            </a:pPr>
            <a:r>
              <a:rPr lang="en-US" b="0" i="0" strike="sngStrike" baseline="0" dirty="0"/>
              <a:t>New in 2023:</a:t>
            </a:r>
          </a:p>
          <a:p>
            <a:pPr marL="631908" lvl="1" indent="-174708">
              <a:buFont typeface="Arial" panose="020B0604020202020204" pitchFamily="34" charset="0"/>
              <a:buChar char="•"/>
            </a:pPr>
            <a:r>
              <a:rPr lang="en-US" b="0" i="0" strike="sngStrike" baseline="0" dirty="0"/>
              <a:t>Requirements can be found in AB219</a:t>
            </a:r>
          </a:p>
          <a:p>
            <a:pPr marL="631908" lvl="1" indent="-174708">
              <a:buFont typeface="Arial" panose="020B0604020202020204" pitchFamily="34" charset="0"/>
              <a:buChar char="•"/>
            </a:pPr>
            <a:r>
              <a:rPr lang="en-US" b="0" i="0" strike="sngStrike" baseline="0" dirty="0"/>
              <a:t>Requirement for telephonic public exists even if there is a physical location for public to attend and participate</a:t>
            </a:r>
            <a:endParaRPr lang="en-US" strike="sngStrike" baseline="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55997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3816531-CCD3-4909-A41B-EAB1049BDA8C}" type="datetime1">
              <a:rPr lang="en-US" smtClean="0"/>
              <a:t>1/9/2025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algn="l"/>
            <a:r>
              <a:rPr lang="en-US"/>
              <a:t>Teach a Course</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361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F1CA9-BED2-4756-8AEF-E0F68B0488B6}" type="datetime1">
              <a:rPr lang="en-US" smtClean="0"/>
              <a:pPr/>
              <a:t>1/9/2025</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497919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0A7F1CA9-BED2-4756-8AEF-E0F68B0488B6}" type="datetime1">
              <a:rPr lang="en-US" smtClean="0"/>
              <a:pPr/>
              <a:t>1/9/2025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Teach a Course</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5539816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6423914"/>
            <a:ext cx="2844799" cy="365125"/>
          </a:xfrm>
        </p:spPr>
        <p:txBody>
          <a:bodyPr/>
          <a:lstStyle/>
          <a:p>
            <a:fld id="{BC34B1AC-9A7E-4B2F-BE59-65E2DDF1D6F6}" type="datetime1">
              <a:rPr lang="en-US" smtClean="0"/>
              <a:t>1/9/2025</a:t>
            </a:fld>
            <a:endParaRPr lang="en-US" dirty="0"/>
          </a:p>
        </p:txBody>
      </p:sp>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49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1/9/2025</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1/9/2025</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1/9/2025</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1/9/2025</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1/9/2025</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34B1AC-9A7E-4B2F-BE59-65E2DDF1D6F6}" type="datetime1">
              <a:rPr lang="en-US" smtClean="0"/>
              <a:t>1/9/2025</a:t>
            </a:fld>
            <a:endParaRPr lang="en-US" dirty="0"/>
          </a:p>
        </p:txBody>
      </p:sp>
      <p:sp>
        <p:nvSpPr>
          <p:cNvPr id="5" name="Footer Placeholder 4"/>
          <p:cNvSpPr>
            <a:spLocks noGrp="1"/>
          </p:cNvSpPr>
          <p:nvPr>
            <p:ph type="ftr" sz="quarter" idx="11"/>
          </p:nvPr>
        </p:nvSpPr>
        <p:spPr/>
        <p:txBody>
          <a:bodyPr/>
          <a:lstStyle/>
          <a:p>
            <a:pPr algn="l"/>
            <a:r>
              <a:rPr lang="en-US"/>
              <a:t>Teach a Course</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3A98EE3D-8CD1-4C3F-BD1C-C98C9596463C}" type="slidenum">
              <a:rPr lang="en-US" smtClean="0"/>
              <a:t>‹#›</a:t>
            </a:fld>
            <a:endParaRPr lang="en-US" dirty="0"/>
          </a:p>
        </p:txBody>
      </p:sp>
      <p:sp>
        <p:nvSpPr>
          <p:cNvPr id="8" name="Rectangle 7">
            <a:extLst>
              <a:ext uri="{FF2B5EF4-FFF2-40B4-BE49-F238E27FC236}">
                <a16:creationId xmlns:a16="http://schemas.microsoft.com/office/drawing/2014/main" id="{02B9D8A0-1946-552E-42BF-586A3EAB27FB}"/>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0466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CE9E340-46EE-4A5F-9C9B-315AD29A92C5}" type="datetimeFigureOut">
              <a:rPr lang="en-US" noProof="0" smtClean="0"/>
              <a:t>1/9/2025</a:t>
            </a:fld>
            <a:endParaRPr lang="en-U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11367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95AE94-03D1-4FC2-903C-8511BF4E0409}" type="datetime1">
              <a:rPr lang="en-US" smtClean="0"/>
              <a:t>1/9/2025</a:t>
            </a:fld>
            <a:endParaRPr lang="en-US" dirty="0"/>
          </a:p>
        </p:txBody>
      </p:sp>
      <p:sp>
        <p:nvSpPr>
          <p:cNvPr id="6" name="Footer Placeholder 5"/>
          <p:cNvSpPr>
            <a:spLocks noGrp="1"/>
          </p:cNvSpPr>
          <p:nvPr>
            <p:ph type="ftr" sz="quarter" idx="11"/>
          </p:nvPr>
        </p:nvSpPr>
        <p:spPr/>
        <p:txBody>
          <a:bodyPr/>
          <a:lstStyle/>
          <a:p>
            <a:pPr algn="l"/>
            <a:r>
              <a:rPr lang="en-US"/>
              <a:t>Teach a Course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9" name="Rectangle 8">
            <a:extLst>
              <a:ext uri="{FF2B5EF4-FFF2-40B4-BE49-F238E27FC236}">
                <a16:creationId xmlns:a16="http://schemas.microsoft.com/office/drawing/2014/main" id="{9FA9D726-9E3C-6836-5C72-149F01905B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733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D4B7E-D172-41E4-BE36-64B5A7E393CD}" type="datetimeFigureOut">
              <a:rPr lang="en-US" noProof="0" smtClean="0"/>
              <a:t>1/9/2025</a:t>
            </a:fld>
            <a:endParaRPr lang="en-US" noProof="0" dirty="0"/>
          </a:p>
        </p:txBody>
      </p:sp>
      <p:sp>
        <p:nvSpPr>
          <p:cNvPr id="8" name="Footer Placeholder 7"/>
          <p:cNvSpPr>
            <a:spLocks noGrp="1"/>
          </p:cNvSpPr>
          <p:nvPr>
            <p:ph type="ftr" sz="quarter" idx="11"/>
          </p:nvPr>
        </p:nvSpPr>
        <p:spPr/>
        <p:txBody>
          <a:bodyPr/>
          <a:lstStyle/>
          <a:p>
            <a:pPr algn="l"/>
            <a:r>
              <a:rPr lang="en-US" noProof="0"/>
              <a:t>Teach a Course</a:t>
            </a:r>
            <a:endParaRPr lang="en-US" noProof="0" dirty="0"/>
          </a:p>
        </p:txBody>
      </p:sp>
      <p:sp>
        <p:nvSpPr>
          <p:cNvPr id="9" name="Slide Number Placeholder 8"/>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2" name="Rectangle 1">
            <a:extLst>
              <a:ext uri="{FF2B5EF4-FFF2-40B4-BE49-F238E27FC236}">
                <a16:creationId xmlns:a16="http://schemas.microsoft.com/office/drawing/2014/main" id="{3BB6C69B-E34A-8C52-016A-6196B94669D2}"/>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432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CD4B7E-D172-41E4-BE36-64B5A7E393CD}" type="datetimeFigureOut">
              <a:rPr lang="en-US" noProof="0" smtClean="0"/>
              <a:t>1/9/2025</a:t>
            </a:fld>
            <a:endParaRPr lang="en-US" noProof="0" dirty="0"/>
          </a:p>
        </p:txBody>
      </p:sp>
      <p:sp>
        <p:nvSpPr>
          <p:cNvPr id="4" name="Footer Placeholder 3"/>
          <p:cNvSpPr>
            <a:spLocks noGrp="1"/>
          </p:cNvSpPr>
          <p:nvPr>
            <p:ph type="ftr" sz="quarter" idx="11"/>
          </p:nvPr>
        </p:nvSpPr>
        <p:spPr/>
        <p:txBody>
          <a:bodyPr/>
          <a:lstStyle/>
          <a:p>
            <a:pPr algn="l"/>
            <a:r>
              <a:rPr lang="en-US" noProof="0"/>
              <a:t>Teach a Course</a:t>
            </a:r>
            <a:endParaRPr lang="en-US" noProof="0" dirty="0"/>
          </a:p>
        </p:txBody>
      </p:sp>
      <p:sp>
        <p:nvSpPr>
          <p:cNvPr id="5" name="Slide Number Placeholder 4"/>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55D768A9-6419-29BE-576C-AC5B4F0697F1}"/>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589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D4B7E-D172-41E4-BE36-64B5A7E393CD}" type="datetimeFigureOut">
              <a:rPr lang="en-US" noProof="0" smtClean="0"/>
              <a:t>1/9/2025</a:t>
            </a:fld>
            <a:endParaRPr lang="en-US" noProof="0" dirty="0"/>
          </a:p>
        </p:txBody>
      </p:sp>
      <p:sp>
        <p:nvSpPr>
          <p:cNvPr id="3" name="Footer Placeholder 2"/>
          <p:cNvSpPr>
            <a:spLocks noGrp="1"/>
          </p:cNvSpPr>
          <p:nvPr>
            <p:ph type="ftr" sz="quarter" idx="11"/>
          </p:nvPr>
        </p:nvSpPr>
        <p:spPr/>
        <p:txBody>
          <a:bodyPr/>
          <a:lstStyle/>
          <a:p>
            <a:pPr algn="l"/>
            <a:r>
              <a:rPr lang="en-US" noProof="0"/>
              <a:t>Teach a Course</a:t>
            </a:r>
            <a:endParaRPr lang="en-US" noProof="0" dirty="0"/>
          </a:p>
        </p:txBody>
      </p:sp>
      <p:sp>
        <p:nvSpPr>
          <p:cNvPr id="4" name="Slide Number Placeholder 3"/>
          <p:cNvSpPr>
            <a:spLocks noGrp="1"/>
          </p:cNvSpPr>
          <p:nvPr>
            <p:ph type="sldNum" sz="quarter" idx="12"/>
          </p:nvPr>
        </p:nvSpPr>
        <p:spPr/>
        <p:txBody>
          <a:bodyPr/>
          <a:lstStyle/>
          <a:p>
            <a:fld id="{F603CDE5-C1D8-4EDD-870F-A498BAFA520F}" type="slidenum">
              <a:rPr lang="en-US" noProof="0" smtClean="0"/>
              <a:t>‹#›</a:t>
            </a:fld>
            <a:endParaRPr lang="en-US" noProof="0" dirty="0"/>
          </a:p>
        </p:txBody>
      </p:sp>
    </p:spTree>
    <p:extLst>
      <p:ext uri="{BB962C8B-B14F-4D97-AF65-F5344CB8AC3E}">
        <p14:creationId xmlns:p14="http://schemas.microsoft.com/office/powerpoint/2010/main" val="3350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1CD4B7E-D172-41E4-BE36-64B5A7E393CD}" type="datetimeFigureOut">
              <a:rPr lang="en-US" noProof="0" smtClean="0"/>
              <a:t>1/9/2025</a:t>
            </a:fld>
            <a:endParaRPr lang="en-US" noProof="0"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lgn="l"/>
            <a:r>
              <a:rPr lang="en-US" noProof="0"/>
              <a:t>Teach a Course</a:t>
            </a:r>
            <a:endParaRPr lang="en-US" noProof="0"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603CDE5-C1D8-4EDD-870F-A498BAFA520F}" type="slidenum">
              <a:rPr lang="en-US" noProof="0" smtClean="0"/>
              <a:t>‹#›</a:t>
            </a:fld>
            <a:endParaRPr lang="en-US" noProof="0" dirty="0"/>
          </a:p>
        </p:txBody>
      </p:sp>
      <p:sp>
        <p:nvSpPr>
          <p:cNvPr id="8" name="Rectangle 7">
            <a:extLst>
              <a:ext uri="{FF2B5EF4-FFF2-40B4-BE49-F238E27FC236}">
                <a16:creationId xmlns:a16="http://schemas.microsoft.com/office/drawing/2014/main" id="{10FAB51E-A7D1-12E2-5060-D5DC9A2D8156}"/>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74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D4B7E-D172-41E4-BE36-64B5A7E393CD}" type="datetimeFigureOut">
              <a:rPr lang="en-US" noProof="0" smtClean="0"/>
              <a:t>1/9/2025</a:t>
            </a:fld>
            <a:endParaRPr lang="en-US" noProof="0" dirty="0"/>
          </a:p>
        </p:txBody>
      </p:sp>
      <p:sp>
        <p:nvSpPr>
          <p:cNvPr id="6" name="Footer Placeholder 5"/>
          <p:cNvSpPr>
            <a:spLocks noGrp="1"/>
          </p:cNvSpPr>
          <p:nvPr>
            <p:ph type="ftr" sz="quarter" idx="11"/>
          </p:nvPr>
        </p:nvSpPr>
        <p:spPr/>
        <p:txBody>
          <a:bodyPr/>
          <a:lstStyle/>
          <a:p>
            <a:pPr algn="l"/>
            <a:r>
              <a:rPr lang="en-US" noProof="0"/>
              <a:t>Teach a Course</a:t>
            </a:r>
            <a:endParaRPr lang="en-US" noProof="0" dirty="0"/>
          </a:p>
        </p:txBody>
      </p:sp>
      <p:sp>
        <p:nvSpPr>
          <p:cNvPr id="7" name="Slide Number Placeholder 6"/>
          <p:cNvSpPr>
            <a:spLocks noGrp="1"/>
          </p:cNvSpPr>
          <p:nvPr>
            <p:ph type="sldNum" sz="quarter" idx="12"/>
          </p:nvPr>
        </p:nvSpPr>
        <p:spPr/>
        <p:txBody>
          <a:bodyPr/>
          <a:lstStyle/>
          <a:p>
            <a:fld id="{F603CDE5-C1D8-4EDD-870F-A498BAFA520F}" type="slidenum">
              <a:rPr lang="en-US" noProof="0" smtClean="0"/>
              <a:t>‹#›</a:t>
            </a:fld>
            <a:endParaRPr lang="en-US" noProof="0" dirty="0"/>
          </a:p>
        </p:txBody>
      </p:sp>
    </p:spTree>
    <p:extLst>
      <p:ext uri="{BB962C8B-B14F-4D97-AF65-F5344CB8AC3E}">
        <p14:creationId xmlns:p14="http://schemas.microsoft.com/office/powerpoint/2010/main" val="420680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A7F1CA9-BED2-4756-8AEF-E0F68B0488B6}" type="datetime1">
              <a:rPr lang="en-US" smtClean="0"/>
              <a:pPr/>
              <a:t>1/9/2025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Teach a Course</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A98EE3D-8CD1-4C3F-BD1C-C98C9596463C}"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0245920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728" r:id="rId12"/>
    <p:sldLayoutId id="2147483726" r:id="rId13"/>
    <p:sldLayoutId id="2147483734" r:id="rId14"/>
    <p:sldLayoutId id="2147483735" r:id="rId15"/>
    <p:sldLayoutId id="2147483737" r:id="rId16"/>
    <p:sldLayoutId id="2147483738" r:id="rId17"/>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5628442" y="772356"/>
            <a:ext cx="5804254" cy="2396971"/>
          </a:xfrm>
        </p:spPr>
        <p:txBody>
          <a:bodyPr anchor="ctr">
            <a:normAutofit/>
          </a:bodyPr>
          <a:lstStyle/>
          <a:p>
            <a:pPr algn="ctr"/>
            <a:r>
              <a:rPr lang="en-US" sz="4800" dirty="0">
                <a:solidFill>
                  <a:schemeClr val="tx1"/>
                </a:solidFill>
              </a:rPr>
              <a:t>Nevada’s Open Meeting Law</a:t>
            </a: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7474998" y="5131293"/>
            <a:ext cx="4099741" cy="1063260"/>
          </a:xfrm>
          <a:noFill/>
        </p:spPr>
        <p:txBody>
          <a:bodyPr anchor="ctr">
            <a:normAutofit fontScale="92500" lnSpcReduction="10000"/>
          </a:bodyPr>
          <a:lstStyle/>
          <a:p>
            <a:pPr algn="r"/>
            <a:r>
              <a:rPr lang="en-US" sz="1800" cap="none" dirty="0">
                <a:solidFill>
                  <a:schemeClr val="tx2">
                    <a:lumMod val="25000"/>
                    <a:lumOff val="75000"/>
                    <a:alpha val="75000"/>
                  </a:schemeClr>
                </a:solidFill>
              </a:rPr>
              <a:t>Rosalie Bordelove</a:t>
            </a:r>
          </a:p>
          <a:p>
            <a:pPr algn="r"/>
            <a:r>
              <a:rPr lang="en-US" sz="1800" cap="none" dirty="0">
                <a:solidFill>
                  <a:schemeClr val="tx2">
                    <a:lumMod val="25000"/>
                    <a:lumOff val="75000"/>
                    <a:alpha val="75000"/>
                  </a:schemeClr>
                </a:solidFill>
              </a:rPr>
              <a:t>Chief Deputy Attorney General</a:t>
            </a:r>
          </a:p>
          <a:p>
            <a:pPr algn="r"/>
            <a:r>
              <a:rPr lang="en-US" sz="1800" cap="none" dirty="0">
                <a:solidFill>
                  <a:schemeClr val="tx2">
                    <a:lumMod val="25000"/>
                    <a:lumOff val="75000"/>
                    <a:alpha val="75000"/>
                  </a:schemeClr>
                </a:solidFill>
              </a:rPr>
              <a:t>Nevada Attorney General’s Office</a:t>
            </a:r>
          </a:p>
        </p:txBody>
      </p:sp>
      <p:pic>
        <p:nvPicPr>
          <p:cNvPr id="1026" name="Picture 2" descr="State of Nevada">
            <a:extLst>
              <a:ext uri="{FF2B5EF4-FFF2-40B4-BE49-F238E27FC236}">
                <a16:creationId xmlns:a16="http://schemas.microsoft.com/office/drawing/2014/main" id="{F0D1628D-1FF7-49DB-5EDB-887204A20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77" y="942974"/>
            <a:ext cx="4286497" cy="428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C866-DC96-116D-5FD8-9BBD0933D05D}"/>
              </a:ext>
            </a:extLst>
          </p:cNvPr>
          <p:cNvSpPr>
            <a:spLocks noGrp="1"/>
          </p:cNvSpPr>
          <p:nvPr>
            <p:ph type="title"/>
          </p:nvPr>
        </p:nvSpPr>
        <p:spPr/>
        <p:txBody>
          <a:bodyPr anchor="ctr">
            <a:normAutofit/>
          </a:bodyPr>
          <a:lstStyle/>
          <a:p>
            <a:pPr algn="ctr"/>
            <a:r>
              <a:rPr lang="en-US" sz="3600" cap="none" dirty="0"/>
              <a:t>How do I comply with the OML?</a:t>
            </a:r>
          </a:p>
        </p:txBody>
      </p:sp>
      <p:sp>
        <p:nvSpPr>
          <p:cNvPr id="3" name="Content Placeholder 2">
            <a:extLst>
              <a:ext uri="{FF2B5EF4-FFF2-40B4-BE49-F238E27FC236}">
                <a16:creationId xmlns:a16="http://schemas.microsoft.com/office/drawing/2014/main" id="{8528BC83-2E1B-68CD-4E8B-B80AA27CBDAC}"/>
              </a:ext>
            </a:extLst>
          </p:cNvPr>
          <p:cNvSpPr>
            <a:spLocks noGrp="1"/>
          </p:cNvSpPr>
          <p:nvPr>
            <p:ph sz="half" idx="1"/>
          </p:nvPr>
        </p:nvSpPr>
        <p:spPr/>
        <p:txBody>
          <a:bodyPr anchor="t">
            <a:normAutofit fontScale="92500" lnSpcReduction="10000"/>
          </a:bodyPr>
          <a:lstStyle/>
          <a:p>
            <a:pPr marL="0" indent="0" algn="ctr">
              <a:buNone/>
            </a:pPr>
            <a:r>
              <a:rPr lang="en-US" sz="2200" dirty="0"/>
              <a:t>CLOSED SESSIONS</a:t>
            </a:r>
          </a:p>
          <a:p>
            <a:r>
              <a:rPr lang="en-US" sz="2000" dirty="0"/>
              <a:t>Closed sessions may be held by a public body to consider the character, alleged misconduct, professional competence or physical or mental health of a person.  NRS 241.030</a:t>
            </a:r>
          </a:p>
          <a:p>
            <a:pPr lvl="1"/>
            <a:r>
              <a:rPr lang="en-US" sz="1800" dirty="0">
                <a:solidFill>
                  <a:schemeClr val="tx1"/>
                </a:solidFill>
              </a:rPr>
              <a:t>May also be held to grade examinations.</a:t>
            </a:r>
          </a:p>
          <a:p>
            <a:r>
              <a:rPr lang="en-US" sz="2000" dirty="0"/>
              <a:t>Exceptions:</a:t>
            </a:r>
          </a:p>
          <a:p>
            <a:pPr lvl="1"/>
            <a:r>
              <a:rPr lang="en-US" sz="1800" dirty="0">
                <a:solidFill>
                  <a:schemeClr val="tx1"/>
                </a:solidFill>
              </a:rPr>
              <a:t>Appointment of a member to the public body</a:t>
            </a:r>
          </a:p>
          <a:p>
            <a:pPr lvl="1"/>
            <a:r>
              <a:rPr lang="en-US" sz="1800" dirty="0">
                <a:solidFill>
                  <a:schemeClr val="tx1"/>
                </a:solidFill>
              </a:rPr>
              <a:t>Consider the chief officer of the body/agency</a:t>
            </a:r>
          </a:p>
          <a:p>
            <a:r>
              <a:rPr lang="en-US" sz="2000" dirty="0"/>
              <a:t>Action must still occur during a public meeting.</a:t>
            </a:r>
            <a:endParaRPr lang="en-US" sz="2000" dirty="0">
              <a:solidFill>
                <a:schemeClr val="tx1"/>
              </a:solidFill>
            </a:endParaRPr>
          </a:p>
          <a:p>
            <a:endParaRPr lang="en-US" dirty="0"/>
          </a:p>
        </p:txBody>
      </p:sp>
      <p:sp>
        <p:nvSpPr>
          <p:cNvPr id="4" name="Content Placeholder 3">
            <a:extLst>
              <a:ext uri="{FF2B5EF4-FFF2-40B4-BE49-F238E27FC236}">
                <a16:creationId xmlns:a16="http://schemas.microsoft.com/office/drawing/2014/main" id="{154FD991-82AE-2405-B2A7-EDF4F3F43F2B}"/>
              </a:ext>
            </a:extLst>
          </p:cNvPr>
          <p:cNvSpPr>
            <a:spLocks noGrp="1"/>
          </p:cNvSpPr>
          <p:nvPr>
            <p:ph sz="half" idx="2"/>
          </p:nvPr>
        </p:nvSpPr>
        <p:spPr/>
        <p:txBody>
          <a:bodyPr anchor="t">
            <a:normAutofit fontScale="92500" lnSpcReduction="10000"/>
          </a:bodyPr>
          <a:lstStyle/>
          <a:p>
            <a:pPr marL="0" indent="0" algn="ctr">
              <a:buNone/>
            </a:pPr>
            <a:r>
              <a:rPr lang="en-US" sz="2200" dirty="0"/>
              <a:t>VIRTUAL ATTENDANCE</a:t>
            </a:r>
          </a:p>
          <a:p>
            <a:r>
              <a:rPr lang="en-US" sz="2200" dirty="0"/>
              <a:t>Members of public bodies may attend virtually so long as a physical location for public to attend and provide public comment is provided.</a:t>
            </a:r>
          </a:p>
          <a:p>
            <a:r>
              <a:rPr lang="en-US" sz="2200" dirty="0"/>
              <a:t>Public must be able to hear and observe to the same level as members.</a:t>
            </a:r>
          </a:p>
          <a:p>
            <a:pPr lvl="1"/>
            <a:r>
              <a:rPr lang="en-US" sz="1900" dirty="0"/>
              <a:t>Pit-fall: chat function in remote technology system.</a:t>
            </a:r>
          </a:p>
        </p:txBody>
      </p:sp>
      <p:sp>
        <p:nvSpPr>
          <p:cNvPr id="5" name="Footer Placeholder 4">
            <a:extLst>
              <a:ext uri="{FF2B5EF4-FFF2-40B4-BE49-F238E27FC236}">
                <a16:creationId xmlns:a16="http://schemas.microsoft.com/office/drawing/2014/main" id="{81C22675-3556-975C-83C9-513CDFFB12B6}"/>
              </a:ext>
            </a:extLst>
          </p:cNvPr>
          <p:cNvSpPr>
            <a:spLocks noGrp="1"/>
          </p:cNvSpPr>
          <p:nvPr>
            <p:ph type="ftr" sz="quarter" idx="11"/>
          </p:nvPr>
        </p:nvSpPr>
        <p:spPr/>
        <p:txBody>
          <a:bodyPr/>
          <a:lstStyle/>
          <a:p>
            <a:pPr algn="l"/>
            <a:r>
              <a:rPr lang="en-US"/>
              <a:t>Teach a Course</a:t>
            </a:r>
            <a:endParaRPr lang="en-US" dirty="0"/>
          </a:p>
        </p:txBody>
      </p:sp>
      <p:sp>
        <p:nvSpPr>
          <p:cNvPr id="6" name="Slide Number Placeholder 5">
            <a:extLst>
              <a:ext uri="{FF2B5EF4-FFF2-40B4-BE49-F238E27FC236}">
                <a16:creationId xmlns:a16="http://schemas.microsoft.com/office/drawing/2014/main" id="{1F9F34AC-110B-6428-E21C-AC7D31FCE10A}"/>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229309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AAF5-DB6A-E47F-1A03-87DC98EEB75D}"/>
              </a:ext>
            </a:extLst>
          </p:cNvPr>
          <p:cNvSpPr>
            <a:spLocks noGrp="1"/>
          </p:cNvSpPr>
          <p:nvPr>
            <p:ph type="title"/>
          </p:nvPr>
        </p:nvSpPr>
        <p:spPr/>
        <p:txBody>
          <a:bodyPr anchor="ctr">
            <a:normAutofit/>
          </a:bodyPr>
          <a:lstStyle/>
          <a:p>
            <a:pPr algn="ctr"/>
            <a:r>
              <a:rPr lang="en-US" sz="3600" cap="none" dirty="0"/>
              <a:t>What happens when the OML is violated?</a:t>
            </a:r>
          </a:p>
        </p:txBody>
      </p:sp>
      <p:pic>
        <p:nvPicPr>
          <p:cNvPr id="8" name="Content Placeholder 7" descr="Red alert button">
            <a:extLst>
              <a:ext uri="{FF2B5EF4-FFF2-40B4-BE49-F238E27FC236}">
                <a16:creationId xmlns:a16="http://schemas.microsoft.com/office/drawing/2014/main" id="{82841FEA-C10D-BEA0-4E44-39FB3011B858}"/>
              </a:ext>
            </a:extLst>
          </p:cNvPr>
          <p:cNvPicPr>
            <a:picLocks noGrp="1" noChangeAspect="1"/>
          </p:cNvPicPr>
          <p:nvPr>
            <p:ph sz="half" idx="1"/>
          </p:nvPr>
        </p:nvPicPr>
        <p:blipFill>
          <a:blip r:embed="rId3"/>
          <a:stretch>
            <a:fillRect/>
          </a:stretch>
        </p:blipFill>
        <p:spPr>
          <a:xfrm>
            <a:off x="161365" y="2228003"/>
            <a:ext cx="4309656" cy="3232242"/>
          </a:xfrm>
        </p:spPr>
      </p:pic>
      <p:sp>
        <p:nvSpPr>
          <p:cNvPr id="4" name="Content Placeholder 3">
            <a:extLst>
              <a:ext uri="{FF2B5EF4-FFF2-40B4-BE49-F238E27FC236}">
                <a16:creationId xmlns:a16="http://schemas.microsoft.com/office/drawing/2014/main" id="{C3A76FE6-92E6-52EA-DF0C-9185EF9C0003}"/>
              </a:ext>
            </a:extLst>
          </p:cNvPr>
          <p:cNvSpPr>
            <a:spLocks noGrp="1"/>
          </p:cNvSpPr>
          <p:nvPr>
            <p:ph sz="half" idx="2"/>
          </p:nvPr>
        </p:nvSpPr>
        <p:spPr>
          <a:xfrm>
            <a:off x="4141694" y="2228003"/>
            <a:ext cx="7469115" cy="3633047"/>
          </a:xfrm>
        </p:spPr>
        <p:txBody>
          <a:bodyPr/>
          <a:lstStyle/>
          <a:p>
            <a:r>
              <a:rPr lang="en-US" sz="2000" dirty="0"/>
              <a:t>Actions taken in violation of the OML are void.</a:t>
            </a:r>
          </a:p>
          <a:p>
            <a:r>
              <a:rPr lang="en-US" sz="2000" dirty="0"/>
              <a:t>Attorney General’s Office has authority to investigate and prosecute violations.</a:t>
            </a:r>
          </a:p>
          <a:p>
            <a:r>
              <a:rPr lang="en-US" sz="2000" dirty="0"/>
              <a:t>Corrective action is recommended and while it may not eliminate the violation, it can mitigate severity and further ensure that the business of government is accomplished in the open.</a:t>
            </a:r>
          </a:p>
          <a:p>
            <a:pPr lvl="1"/>
            <a:r>
              <a:rPr lang="en-US" sz="1800" dirty="0">
                <a:solidFill>
                  <a:schemeClr val="tx1"/>
                </a:solidFill>
              </a:rPr>
              <a:t>Prospective only</a:t>
            </a:r>
          </a:p>
          <a:p>
            <a:pPr lvl="1"/>
            <a:r>
              <a:rPr lang="en-US" sz="1800" dirty="0">
                <a:solidFill>
                  <a:schemeClr val="tx1"/>
                </a:solidFill>
              </a:rPr>
              <a:t>Requires independent deliberative process</a:t>
            </a:r>
          </a:p>
        </p:txBody>
      </p:sp>
      <p:sp>
        <p:nvSpPr>
          <p:cNvPr id="6" name="Slide Number Placeholder 5">
            <a:extLst>
              <a:ext uri="{FF2B5EF4-FFF2-40B4-BE49-F238E27FC236}">
                <a16:creationId xmlns:a16="http://schemas.microsoft.com/office/drawing/2014/main" id="{DE14F174-E9FA-F4F5-8E69-B2A7643DF4B3}"/>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333015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4">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6">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8">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2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E23005-37CC-8CBA-F564-F16892F44245}"/>
              </a:ext>
            </a:extLst>
          </p:cNvPr>
          <p:cNvSpPr>
            <a:spLocks noGrp="1"/>
          </p:cNvSpPr>
          <p:nvPr>
            <p:ph type="title"/>
          </p:nvPr>
        </p:nvSpPr>
        <p:spPr>
          <a:xfrm>
            <a:off x="630014" y="3323873"/>
            <a:ext cx="3409783" cy="1382138"/>
          </a:xfrm>
        </p:spPr>
        <p:txBody>
          <a:bodyPr vert="horz" lIns="91440" tIns="45720" rIns="91440" bIns="45720" rtlCol="0" anchor="b">
            <a:noAutofit/>
          </a:bodyPr>
          <a:lstStyle/>
          <a:p>
            <a:pPr algn="ctr"/>
            <a:r>
              <a:rPr lang="en-US" sz="4800" cap="none" dirty="0"/>
              <a:t>When do I need to disclose or abstain?</a:t>
            </a:r>
          </a:p>
        </p:txBody>
      </p:sp>
      <p:pic>
        <p:nvPicPr>
          <p:cNvPr id="8" name="Content Placeholder 7" descr="A picture containing icon&#10;&#10;Description automatically generated">
            <a:extLst>
              <a:ext uri="{FF2B5EF4-FFF2-40B4-BE49-F238E27FC236}">
                <a16:creationId xmlns:a16="http://schemas.microsoft.com/office/drawing/2014/main" id="{68F49EA7-3603-EFAE-5EEA-D146285692E5}"/>
              </a:ext>
            </a:extLst>
          </p:cNvPr>
          <p:cNvPicPr>
            <a:picLocks noGrp="1" noChangeAspect="1"/>
          </p:cNvPicPr>
          <p:nvPr>
            <p:ph sz="half" idx="2"/>
          </p:nvPr>
        </p:nvPicPr>
        <p:blipFill>
          <a:blip r:embed="rId2"/>
          <a:stretch>
            <a:fillRect/>
          </a:stretch>
        </p:blipFill>
        <p:spPr>
          <a:xfrm>
            <a:off x="4932866" y="1111641"/>
            <a:ext cx="6207130" cy="4655348"/>
          </a:xfrm>
          <a:prstGeom prst="rect">
            <a:avLst/>
          </a:prstGeom>
        </p:spPr>
      </p:pic>
      <p:sp>
        <p:nvSpPr>
          <p:cNvPr id="5" name="Footer Placeholder 4">
            <a:extLst>
              <a:ext uri="{FF2B5EF4-FFF2-40B4-BE49-F238E27FC236}">
                <a16:creationId xmlns:a16="http://schemas.microsoft.com/office/drawing/2014/main" id="{CB6D1117-270A-2C6F-84E2-64D350CC6569}"/>
              </a:ext>
            </a:extLst>
          </p:cNvPr>
          <p:cNvSpPr>
            <a:spLocks noGrp="1"/>
          </p:cNvSpPr>
          <p:nvPr>
            <p:ph type="ftr" sz="quarter" idx="11"/>
          </p:nvPr>
        </p:nvSpPr>
        <p:spPr>
          <a:xfrm>
            <a:off x="581192" y="6400800"/>
            <a:ext cx="6917210" cy="365125"/>
          </a:xfrm>
        </p:spPr>
        <p:txBody>
          <a:bodyPr vert="horz" lIns="91440" tIns="45720" rIns="91440" bIns="45720" rtlCol="0" anchor="ctr">
            <a:normAutofit/>
          </a:bodyPr>
          <a:lstStyle/>
          <a:p>
            <a:pPr defTabSz="914400">
              <a:spcAft>
                <a:spcPts val="600"/>
              </a:spcAft>
            </a:pPr>
            <a:r>
              <a:rPr lang="en-US" kern="1200" cap="all">
                <a:solidFill>
                  <a:schemeClr val="accent2"/>
                </a:solidFill>
                <a:latin typeface="+mn-lt"/>
                <a:ea typeface="+mn-ea"/>
                <a:cs typeface="+mn-cs"/>
              </a:rPr>
              <a:t>Teach a Course</a:t>
            </a:r>
          </a:p>
        </p:txBody>
      </p:sp>
      <p:sp>
        <p:nvSpPr>
          <p:cNvPr id="6" name="Slide Number Placeholder 5">
            <a:extLst>
              <a:ext uri="{FF2B5EF4-FFF2-40B4-BE49-F238E27FC236}">
                <a16:creationId xmlns:a16="http://schemas.microsoft.com/office/drawing/2014/main" id="{1A49F6B3-CFD7-404E-7DAA-D9E4AD72105B}"/>
              </a:ext>
            </a:extLst>
          </p:cNvPr>
          <p:cNvSpPr>
            <a:spLocks noGrp="1"/>
          </p:cNvSpPr>
          <p:nvPr>
            <p:ph type="sldNum" sz="quarter" idx="12"/>
          </p:nvPr>
        </p:nvSpPr>
        <p:spPr>
          <a:xfrm>
            <a:off x="10558300" y="6400800"/>
            <a:ext cx="1052508" cy="365125"/>
          </a:xfrm>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12</a:t>
            </a:fld>
            <a:endParaRPr lang="en-US"/>
          </a:p>
        </p:txBody>
      </p:sp>
    </p:spTree>
    <p:extLst>
      <p:ext uri="{BB962C8B-B14F-4D97-AF65-F5344CB8AC3E}">
        <p14:creationId xmlns:p14="http://schemas.microsoft.com/office/powerpoint/2010/main" val="422109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8D72-270F-F6F7-85F8-74B6302F7022}"/>
              </a:ext>
            </a:extLst>
          </p:cNvPr>
          <p:cNvSpPr>
            <a:spLocks noGrp="1"/>
          </p:cNvSpPr>
          <p:nvPr>
            <p:ph type="title"/>
          </p:nvPr>
        </p:nvSpPr>
        <p:spPr/>
        <p:txBody>
          <a:bodyPr anchor="ctr">
            <a:normAutofit/>
          </a:bodyPr>
          <a:lstStyle/>
          <a:p>
            <a:pPr algn="ctr"/>
            <a:r>
              <a:rPr lang="en-US" sz="3600" cap="none" dirty="0"/>
              <a:t>Disclosure and Abstentions</a:t>
            </a:r>
          </a:p>
        </p:txBody>
      </p:sp>
      <p:sp>
        <p:nvSpPr>
          <p:cNvPr id="3" name="Content Placeholder 2">
            <a:extLst>
              <a:ext uri="{FF2B5EF4-FFF2-40B4-BE49-F238E27FC236}">
                <a16:creationId xmlns:a16="http://schemas.microsoft.com/office/drawing/2014/main" id="{13F5D1C0-69E5-F291-51FC-4CF149668F8C}"/>
              </a:ext>
            </a:extLst>
          </p:cNvPr>
          <p:cNvSpPr>
            <a:spLocks noGrp="1"/>
          </p:cNvSpPr>
          <p:nvPr>
            <p:ph sz="half" idx="1"/>
          </p:nvPr>
        </p:nvSpPr>
        <p:spPr/>
        <p:txBody>
          <a:bodyPr>
            <a:normAutofit lnSpcReduction="10000"/>
          </a:bodyPr>
          <a:lstStyle/>
          <a:p>
            <a:r>
              <a:rPr lang="en-US" sz="2000" dirty="0"/>
              <a:t>Disclosure is mandatory for </a:t>
            </a:r>
            <a:r>
              <a:rPr lang="en-US" sz="2000" b="1" dirty="0"/>
              <a:t>any interest</a:t>
            </a:r>
            <a:r>
              <a:rPr lang="en-US" sz="2000" dirty="0"/>
              <a:t> created by:</a:t>
            </a:r>
          </a:p>
          <a:p>
            <a:pPr lvl="1"/>
            <a:r>
              <a:rPr lang="en-US" sz="1800" dirty="0">
                <a:solidFill>
                  <a:schemeClr val="tx1"/>
                </a:solidFill>
              </a:rPr>
              <a:t>A gift or loan</a:t>
            </a:r>
          </a:p>
          <a:p>
            <a:pPr lvl="1"/>
            <a:r>
              <a:rPr lang="en-US" sz="1800" dirty="0">
                <a:solidFill>
                  <a:schemeClr val="tx1"/>
                </a:solidFill>
              </a:rPr>
              <a:t>A substantial pecuniary interest</a:t>
            </a:r>
          </a:p>
          <a:p>
            <a:pPr lvl="1"/>
            <a:r>
              <a:rPr lang="en-US" sz="1800" dirty="0">
                <a:solidFill>
                  <a:schemeClr val="tx1"/>
                </a:solidFill>
              </a:rPr>
              <a:t>A “commitment in a private capacity”</a:t>
            </a:r>
          </a:p>
          <a:p>
            <a:pPr lvl="1"/>
            <a:r>
              <a:rPr lang="en-US" sz="1800" dirty="0">
                <a:solidFill>
                  <a:schemeClr val="tx1"/>
                </a:solidFill>
              </a:rPr>
              <a:t>Representation of a private client</a:t>
            </a:r>
          </a:p>
          <a:p>
            <a:r>
              <a:rPr lang="en-US" sz="2000" dirty="0"/>
              <a:t>Disclosure must be made at the time the matter is considered and prior to discussion.</a:t>
            </a:r>
          </a:p>
          <a:p>
            <a:r>
              <a:rPr lang="en-US" sz="2000" dirty="0"/>
              <a:t>Disclosure must be sufficient to inform the public of the nature and scope.</a:t>
            </a:r>
          </a:p>
        </p:txBody>
      </p:sp>
      <p:sp>
        <p:nvSpPr>
          <p:cNvPr id="4" name="Content Placeholder 3">
            <a:extLst>
              <a:ext uri="{FF2B5EF4-FFF2-40B4-BE49-F238E27FC236}">
                <a16:creationId xmlns:a16="http://schemas.microsoft.com/office/drawing/2014/main" id="{F455BF56-03BA-2D35-B8F3-F18770E9E05B}"/>
              </a:ext>
            </a:extLst>
          </p:cNvPr>
          <p:cNvSpPr>
            <a:spLocks noGrp="1"/>
          </p:cNvSpPr>
          <p:nvPr>
            <p:ph sz="half" idx="2"/>
          </p:nvPr>
        </p:nvSpPr>
        <p:spPr/>
        <p:txBody>
          <a:bodyPr>
            <a:normAutofit lnSpcReduction="10000"/>
          </a:bodyPr>
          <a:lstStyle/>
          <a:p>
            <a:r>
              <a:rPr lang="en-US" sz="2000" dirty="0"/>
              <a:t>Abstention is </a:t>
            </a:r>
            <a:r>
              <a:rPr lang="en-US" sz="2000" b="1" dirty="0"/>
              <a:t>required</a:t>
            </a:r>
            <a:r>
              <a:rPr lang="en-US" sz="2000" dirty="0"/>
              <a:t> only in clear cases where the independence of judgment of a reasonable person in the public officer’s situation would be </a:t>
            </a:r>
            <a:r>
              <a:rPr lang="en-US" sz="2000" b="1" dirty="0"/>
              <a:t>materially</a:t>
            </a:r>
            <a:r>
              <a:rPr lang="en-US" sz="2000" dirty="0"/>
              <a:t> affected.</a:t>
            </a:r>
          </a:p>
          <a:p>
            <a:r>
              <a:rPr lang="en-US" sz="2000" dirty="0"/>
              <a:t>This determination should be made by the public officer and explained on the record.</a:t>
            </a:r>
          </a:p>
          <a:p>
            <a:r>
              <a:rPr lang="en-US" sz="2000" dirty="0"/>
              <a:t>Ok to vote if resulting benefit/detriment is no greater to public officer than to anyone else</a:t>
            </a:r>
          </a:p>
          <a:p>
            <a:r>
              <a:rPr lang="en-US" sz="2000" dirty="0"/>
              <a:t>Quorum reduced under NRS 281A.420</a:t>
            </a:r>
          </a:p>
        </p:txBody>
      </p:sp>
      <p:sp>
        <p:nvSpPr>
          <p:cNvPr id="6" name="Slide Number Placeholder 5">
            <a:extLst>
              <a:ext uri="{FF2B5EF4-FFF2-40B4-BE49-F238E27FC236}">
                <a16:creationId xmlns:a16="http://schemas.microsoft.com/office/drawing/2014/main" id="{DBF4DAD3-CDC7-C8FE-0B38-3B1FBC1D996E}"/>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24087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8D72-270F-F6F7-85F8-74B6302F7022}"/>
              </a:ext>
            </a:extLst>
          </p:cNvPr>
          <p:cNvSpPr>
            <a:spLocks noGrp="1"/>
          </p:cNvSpPr>
          <p:nvPr>
            <p:ph type="title"/>
          </p:nvPr>
        </p:nvSpPr>
        <p:spPr/>
        <p:txBody>
          <a:bodyPr anchor="ctr">
            <a:normAutofit/>
          </a:bodyPr>
          <a:lstStyle/>
          <a:p>
            <a:pPr algn="ctr"/>
            <a:r>
              <a:rPr lang="en-US" sz="3600" cap="none" dirty="0"/>
              <a:t>2023 Updates</a:t>
            </a:r>
          </a:p>
        </p:txBody>
      </p:sp>
      <p:sp>
        <p:nvSpPr>
          <p:cNvPr id="3" name="Content Placeholder 2">
            <a:extLst>
              <a:ext uri="{FF2B5EF4-FFF2-40B4-BE49-F238E27FC236}">
                <a16:creationId xmlns:a16="http://schemas.microsoft.com/office/drawing/2014/main" id="{13F5D1C0-69E5-F291-51FC-4CF149668F8C}"/>
              </a:ext>
            </a:extLst>
          </p:cNvPr>
          <p:cNvSpPr>
            <a:spLocks noGrp="1"/>
          </p:cNvSpPr>
          <p:nvPr>
            <p:ph sz="half" idx="1"/>
          </p:nvPr>
        </p:nvSpPr>
        <p:spPr/>
        <p:txBody>
          <a:bodyPr>
            <a:normAutofit lnSpcReduction="10000"/>
          </a:bodyPr>
          <a:lstStyle/>
          <a:p>
            <a:r>
              <a:rPr lang="en-US" sz="2000" dirty="0">
                <a:solidFill>
                  <a:schemeClr val="tx1"/>
                </a:solidFill>
              </a:rPr>
              <a:t>“Quorum” Definition</a:t>
            </a:r>
          </a:p>
          <a:p>
            <a:pPr lvl="1"/>
            <a:r>
              <a:rPr lang="en-US" sz="1800" dirty="0">
                <a:solidFill>
                  <a:schemeClr val="tx1"/>
                </a:solidFill>
              </a:rPr>
              <a:t>Only voting members count</a:t>
            </a:r>
          </a:p>
          <a:p>
            <a:pPr lvl="1"/>
            <a:r>
              <a:rPr lang="en-US" sz="1800" dirty="0">
                <a:solidFill>
                  <a:schemeClr val="tx1"/>
                </a:solidFill>
              </a:rPr>
              <a:t>For appointed bodies, vacancies do not count</a:t>
            </a:r>
          </a:p>
          <a:p>
            <a:r>
              <a:rPr lang="en-US" sz="2000" dirty="0">
                <a:solidFill>
                  <a:schemeClr val="tx1"/>
                </a:solidFill>
              </a:rPr>
              <a:t>“Meeting” Definition – Language changed to clarify existing meaning</a:t>
            </a:r>
          </a:p>
          <a:p>
            <a:pPr lvl="1"/>
            <a:r>
              <a:rPr lang="en-US" sz="1800" dirty="0">
                <a:solidFill>
                  <a:schemeClr val="tx1"/>
                </a:solidFill>
              </a:rPr>
              <a:t>Attorney-client conference is only true exception</a:t>
            </a:r>
          </a:p>
          <a:p>
            <a:r>
              <a:rPr lang="en-US" sz="2000" dirty="0">
                <a:solidFill>
                  <a:schemeClr val="tx1"/>
                </a:solidFill>
              </a:rPr>
              <a:t>“Administrative Action Against a Person” Definition – An action that is uniquely personal to the person and includes the potential for a negative change in circumstances</a:t>
            </a:r>
          </a:p>
        </p:txBody>
      </p:sp>
      <p:sp>
        <p:nvSpPr>
          <p:cNvPr id="4" name="Content Placeholder 3">
            <a:extLst>
              <a:ext uri="{FF2B5EF4-FFF2-40B4-BE49-F238E27FC236}">
                <a16:creationId xmlns:a16="http://schemas.microsoft.com/office/drawing/2014/main" id="{F455BF56-03BA-2D35-B8F3-F18770E9E05B}"/>
              </a:ext>
            </a:extLst>
          </p:cNvPr>
          <p:cNvSpPr>
            <a:spLocks noGrp="1"/>
          </p:cNvSpPr>
          <p:nvPr>
            <p:ph sz="half" idx="2"/>
          </p:nvPr>
        </p:nvSpPr>
        <p:spPr/>
        <p:txBody>
          <a:bodyPr>
            <a:normAutofit lnSpcReduction="10000"/>
          </a:bodyPr>
          <a:lstStyle/>
          <a:p>
            <a:r>
              <a:rPr lang="en-US" sz="2000" dirty="0"/>
              <a:t>Notice to Individuals for administrative action against or considerations of character (previously 241.033 and 241.0333)</a:t>
            </a:r>
          </a:p>
          <a:p>
            <a:pPr lvl="1"/>
            <a:r>
              <a:rPr lang="en-US" sz="1800" dirty="0"/>
              <a:t>Personal service: 7 calendar days</a:t>
            </a:r>
          </a:p>
          <a:p>
            <a:pPr lvl="1"/>
            <a:r>
              <a:rPr lang="en-US" sz="1800" dirty="0"/>
              <a:t>Certified mail: 14 calendar days</a:t>
            </a:r>
          </a:p>
          <a:p>
            <a:pPr lvl="1"/>
            <a:r>
              <a:rPr lang="en-US" sz="1800" dirty="0"/>
              <a:t>Can serve attorney</a:t>
            </a:r>
          </a:p>
          <a:p>
            <a:pPr lvl="1"/>
            <a:r>
              <a:rPr lang="en-US" sz="1800" dirty="0"/>
              <a:t>Emergency exception</a:t>
            </a:r>
          </a:p>
          <a:p>
            <a:r>
              <a:rPr lang="en-US" sz="2000" dirty="0"/>
              <a:t>All elected bodies may now take advantage of NRS 281A.420(5)’s quorum reduction</a:t>
            </a:r>
          </a:p>
        </p:txBody>
      </p:sp>
      <p:sp>
        <p:nvSpPr>
          <p:cNvPr id="6" name="Slide Number Placeholder 5">
            <a:extLst>
              <a:ext uri="{FF2B5EF4-FFF2-40B4-BE49-F238E27FC236}">
                <a16:creationId xmlns:a16="http://schemas.microsoft.com/office/drawing/2014/main" id="{DBF4DAD3-CDC7-C8FE-0B38-3B1FBC1D996E}"/>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142308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8D72-270F-F6F7-85F8-74B6302F7022}"/>
              </a:ext>
            </a:extLst>
          </p:cNvPr>
          <p:cNvSpPr>
            <a:spLocks noGrp="1"/>
          </p:cNvSpPr>
          <p:nvPr>
            <p:ph type="title"/>
          </p:nvPr>
        </p:nvSpPr>
        <p:spPr/>
        <p:txBody>
          <a:bodyPr anchor="ctr">
            <a:normAutofit/>
          </a:bodyPr>
          <a:lstStyle/>
          <a:p>
            <a:pPr algn="ctr"/>
            <a:r>
              <a:rPr lang="en-US" sz="3600" cap="none" dirty="0"/>
              <a:t>2023 Updates</a:t>
            </a:r>
          </a:p>
        </p:txBody>
      </p:sp>
      <p:sp>
        <p:nvSpPr>
          <p:cNvPr id="3" name="Content Placeholder 2">
            <a:extLst>
              <a:ext uri="{FF2B5EF4-FFF2-40B4-BE49-F238E27FC236}">
                <a16:creationId xmlns:a16="http://schemas.microsoft.com/office/drawing/2014/main" id="{13F5D1C0-69E5-F291-51FC-4CF149668F8C}"/>
              </a:ext>
            </a:extLst>
          </p:cNvPr>
          <p:cNvSpPr>
            <a:spLocks noGrp="1"/>
          </p:cNvSpPr>
          <p:nvPr>
            <p:ph sz="half" idx="1"/>
          </p:nvPr>
        </p:nvSpPr>
        <p:spPr/>
        <p:txBody>
          <a:bodyPr>
            <a:normAutofit/>
          </a:bodyPr>
          <a:lstStyle/>
          <a:p>
            <a:r>
              <a:rPr lang="en-US" sz="2000" dirty="0">
                <a:solidFill>
                  <a:schemeClr val="tx1"/>
                </a:solidFill>
              </a:rPr>
              <a:t>Public Comment During Multi-Day Meetings – If using the two-period public comment option, must have at least two periods </a:t>
            </a:r>
            <a:r>
              <a:rPr lang="en-US" sz="2000" i="1" dirty="0">
                <a:solidFill>
                  <a:schemeClr val="tx1"/>
                </a:solidFill>
              </a:rPr>
              <a:t>each day</a:t>
            </a:r>
            <a:r>
              <a:rPr lang="en-US" sz="2000" dirty="0">
                <a:solidFill>
                  <a:schemeClr val="tx1"/>
                </a:solidFill>
              </a:rPr>
              <a:t> of the multi-day meeting.</a:t>
            </a:r>
          </a:p>
          <a:p>
            <a:r>
              <a:rPr lang="en-US" sz="2000" dirty="0">
                <a:solidFill>
                  <a:schemeClr val="tx1"/>
                </a:solidFill>
              </a:rPr>
              <a:t>Agenda Posting – Location of meeting is alternative posting location if there is a physical location</a:t>
            </a:r>
          </a:p>
          <a:p>
            <a:r>
              <a:rPr lang="en-US" sz="2000" dirty="0">
                <a:solidFill>
                  <a:schemeClr val="tx1"/>
                </a:solidFill>
              </a:rPr>
              <a:t>Meetings to consider regulations or contested cases under NRS 233B must have a physical location for public</a:t>
            </a:r>
          </a:p>
        </p:txBody>
      </p:sp>
      <p:sp>
        <p:nvSpPr>
          <p:cNvPr id="4" name="Content Placeholder 3">
            <a:extLst>
              <a:ext uri="{FF2B5EF4-FFF2-40B4-BE49-F238E27FC236}">
                <a16:creationId xmlns:a16="http://schemas.microsoft.com/office/drawing/2014/main" id="{F455BF56-03BA-2D35-B8F3-F18770E9E05B}"/>
              </a:ext>
            </a:extLst>
          </p:cNvPr>
          <p:cNvSpPr>
            <a:spLocks noGrp="1"/>
          </p:cNvSpPr>
          <p:nvPr>
            <p:ph sz="half" idx="2"/>
          </p:nvPr>
        </p:nvSpPr>
        <p:spPr/>
        <p:txBody>
          <a:bodyPr>
            <a:normAutofit/>
          </a:bodyPr>
          <a:lstStyle/>
          <a:p>
            <a:r>
              <a:rPr lang="en-US" sz="2000" dirty="0">
                <a:solidFill>
                  <a:schemeClr val="tx1"/>
                </a:solidFill>
              </a:rPr>
              <a:t>Public Comment During Virtual Meetings:</a:t>
            </a:r>
          </a:p>
          <a:p>
            <a:pPr lvl="1"/>
            <a:r>
              <a:rPr lang="en-US" sz="1800" dirty="0">
                <a:solidFill>
                  <a:schemeClr val="tx1"/>
                </a:solidFill>
              </a:rPr>
              <a:t>Entirely virtual meetings must have clear and complete instructions on the agenda for how to call in for public comment</a:t>
            </a:r>
          </a:p>
          <a:p>
            <a:pPr lvl="1"/>
            <a:r>
              <a:rPr lang="en-US" sz="1800" dirty="0">
                <a:solidFill>
                  <a:schemeClr val="tx1"/>
                </a:solidFill>
              </a:rPr>
              <a:t>If offering virtual public comment, must read instructions for public comment prior to first public comment period</a:t>
            </a:r>
          </a:p>
          <a:p>
            <a:pPr lvl="1"/>
            <a:r>
              <a:rPr lang="en-US" sz="1800" dirty="0">
                <a:solidFill>
                  <a:schemeClr val="tx1"/>
                </a:solidFill>
              </a:rPr>
              <a:t>Must offer at least telephonic public comment if</a:t>
            </a:r>
            <a:r>
              <a:rPr lang="en-US" sz="1800" i="1" dirty="0">
                <a:solidFill>
                  <a:schemeClr val="tx1"/>
                </a:solidFill>
              </a:rPr>
              <a:t> any member</a:t>
            </a:r>
            <a:r>
              <a:rPr lang="en-US" sz="1800" dirty="0">
                <a:solidFill>
                  <a:schemeClr val="tx1"/>
                </a:solidFill>
              </a:rPr>
              <a:t> will make use of remote technology system</a:t>
            </a:r>
          </a:p>
        </p:txBody>
      </p:sp>
      <p:sp>
        <p:nvSpPr>
          <p:cNvPr id="6" name="Slide Number Placeholder 5">
            <a:extLst>
              <a:ext uri="{FF2B5EF4-FFF2-40B4-BE49-F238E27FC236}">
                <a16:creationId xmlns:a16="http://schemas.microsoft.com/office/drawing/2014/main" id="{DBF4DAD3-CDC7-C8FE-0B38-3B1FBC1D996E}"/>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526136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1">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13">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15">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17">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5" name="Rectangle 19">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1">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09336DB-DBCA-8C81-C33B-D0E9F7312178}"/>
              </a:ext>
            </a:extLst>
          </p:cNvPr>
          <p:cNvSpPr>
            <a:spLocks noGrp="1"/>
          </p:cNvSpPr>
          <p:nvPr>
            <p:ph type="title"/>
          </p:nvPr>
        </p:nvSpPr>
        <p:spPr>
          <a:xfrm>
            <a:off x="601255" y="702156"/>
            <a:ext cx="3409783" cy="630192"/>
          </a:xfrm>
        </p:spPr>
        <p:txBody>
          <a:bodyPr vert="horz" lIns="91440" tIns="45720" rIns="91440" bIns="45720" rtlCol="0" anchor="b">
            <a:normAutofit/>
          </a:bodyPr>
          <a:lstStyle/>
          <a:p>
            <a:pPr algn="ctr"/>
            <a:r>
              <a:rPr lang="en-US" dirty="0"/>
              <a:t>Links</a:t>
            </a:r>
          </a:p>
        </p:txBody>
      </p:sp>
      <p:sp>
        <p:nvSpPr>
          <p:cNvPr id="37" name="Content Placeholder 3">
            <a:extLst>
              <a:ext uri="{FF2B5EF4-FFF2-40B4-BE49-F238E27FC236}">
                <a16:creationId xmlns:a16="http://schemas.microsoft.com/office/drawing/2014/main" id="{BC52D491-A324-2982-E3F7-C2D818901160}"/>
              </a:ext>
            </a:extLst>
          </p:cNvPr>
          <p:cNvSpPr>
            <a:spLocks noGrp="1"/>
          </p:cNvSpPr>
          <p:nvPr>
            <p:ph sz="half" idx="2"/>
          </p:nvPr>
        </p:nvSpPr>
        <p:spPr>
          <a:xfrm>
            <a:off x="601255" y="1964168"/>
            <a:ext cx="3409782" cy="4036582"/>
          </a:xfrm>
        </p:spPr>
        <p:txBody>
          <a:bodyPr vert="horz" lIns="91440" tIns="45720" rIns="91440" bIns="45720" rtlCol="0" anchor="ctr">
            <a:normAutofit/>
          </a:bodyPr>
          <a:lstStyle/>
          <a:p>
            <a:r>
              <a:rPr lang="en-US" dirty="0">
                <a:solidFill>
                  <a:schemeClr val="bg1"/>
                </a:solidFill>
              </a:rPr>
              <a:t>https://ag.nv.gov/Hot_Topics/Training_Materials/</a:t>
            </a:r>
          </a:p>
          <a:p>
            <a:r>
              <a:rPr lang="en-US" dirty="0">
                <a:solidFill>
                  <a:schemeClr val="bg1"/>
                </a:solidFill>
              </a:rPr>
              <a:t>https://ag.nv.gov/About/Governmental_Affairs/OML_Opinions/</a:t>
            </a:r>
          </a:p>
          <a:p>
            <a:r>
              <a:rPr lang="en-US" dirty="0">
                <a:solidFill>
                  <a:schemeClr val="bg1"/>
                </a:solidFill>
              </a:rPr>
              <a:t>https://ag.nv.gov/uploadedFiles/agnvgov/Content/About/Governmental_Affairs/2019-03-26_OML_12TH_AGOMANUAL.pdf</a:t>
            </a:r>
          </a:p>
        </p:txBody>
      </p:sp>
      <p:pic>
        <p:nvPicPr>
          <p:cNvPr id="7" name="Content Placeholder 3">
            <a:extLst>
              <a:ext uri="{FF2B5EF4-FFF2-40B4-BE49-F238E27FC236}">
                <a16:creationId xmlns:a16="http://schemas.microsoft.com/office/drawing/2014/main" id="{F48638D9-21CE-3AFF-A33D-FC0AC50A537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222759" y="669951"/>
            <a:ext cx="5638775" cy="5638775"/>
          </a:xfrm>
          <a:prstGeom prst="rect">
            <a:avLst/>
          </a:prstGeom>
        </p:spPr>
      </p:pic>
      <p:sp>
        <p:nvSpPr>
          <p:cNvPr id="5" name="Footer Placeholder 4">
            <a:extLst>
              <a:ext uri="{FF2B5EF4-FFF2-40B4-BE49-F238E27FC236}">
                <a16:creationId xmlns:a16="http://schemas.microsoft.com/office/drawing/2014/main" id="{800BB950-0B8E-3790-AF2B-A7F89EF460D5}"/>
              </a:ext>
            </a:extLst>
          </p:cNvPr>
          <p:cNvSpPr>
            <a:spLocks noGrp="1"/>
          </p:cNvSpPr>
          <p:nvPr>
            <p:ph type="ftr" sz="quarter" idx="11"/>
          </p:nvPr>
        </p:nvSpPr>
        <p:spPr>
          <a:xfrm>
            <a:off x="581192" y="6400800"/>
            <a:ext cx="6917210" cy="365125"/>
          </a:xfrm>
        </p:spPr>
        <p:txBody>
          <a:bodyPr vert="horz" lIns="91440" tIns="45720" rIns="91440" bIns="45720" rtlCol="0" anchor="ctr">
            <a:normAutofit/>
          </a:bodyPr>
          <a:lstStyle/>
          <a:p>
            <a:pPr defTabSz="914400">
              <a:spcAft>
                <a:spcPts val="600"/>
              </a:spcAft>
            </a:pPr>
            <a:r>
              <a:rPr lang="en-US" kern="1200" cap="all">
                <a:solidFill>
                  <a:schemeClr val="accent2"/>
                </a:solidFill>
                <a:latin typeface="+mn-lt"/>
                <a:ea typeface="+mn-ea"/>
                <a:cs typeface="+mn-cs"/>
              </a:rPr>
              <a:t>Teach a Course</a:t>
            </a:r>
          </a:p>
        </p:txBody>
      </p:sp>
      <p:sp>
        <p:nvSpPr>
          <p:cNvPr id="6" name="Slide Number Placeholder 5">
            <a:extLst>
              <a:ext uri="{FF2B5EF4-FFF2-40B4-BE49-F238E27FC236}">
                <a16:creationId xmlns:a16="http://schemas.microsoft.com/office/drawing/2014/main" id="{0D8A72BD-1856-917B-74FA-3B84E86C9A05}"/>
              </a:ext>
            </a:extLst>
          </p:cNvPr>
          <p:cNvSpPr>
            <a:spLocks noGrp="1"/>
          </p:cNvSpPr>
          <p:nvPr>
            <p:ph type="sldNum" sz="quarter" idx="12"/>
          </p:nvPr>
        </p:nvSpPr>
        <p:spPr>
          <a:xfrm>
            <a:off x="10558300" y="6400800"/>
            <a:ext cx="1052508" cy="365125"/>
          </a:xfrm>
        </p:spPr>
        <p:txBody>
          <a:bodyPr vert="horz" lIns="91440" tIns="45720" rIns="91440" bIns="45720" rtlCol="0" anchor="ctr">
            <a:normAutofit/>
          </a:bodyPr>
          <a:lstStyle/>
          <a:p>
            <a:pPr defTabSz="914400">
              <a:spcAft>
                <a:spcPts val="600"/>
              </a:spcAft>
            </a:pPr>
            <a:fld id="{3A98EE3D-8CD1-4C3F-BD1C-C98C9596463C}" type="slidenum">
              <a:rPr lang="en-US" smtClean="0"/>
              <a:pPr defTabSz="914400">
                <a:spcAft>
                  <a:spcPts val="600"/>
                </a:spcAft>
              </a:pPr>
              <a:t>16</a:t>
            </a:fld>
            <a:endParaRPr lang="en-US"/>
          </a:p>
        </p:txBody>
      </p:sp>
    </p:spTree>
    <p:extLst>
      <p:ext uri="{BB962C8B-B14F-4D97-AF65-F5344CB8AC3E}">
        <p14:creationId xmlns:p14="http://schemas.microsoft.com/office/powerpoint/2010/main" val="182452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581192" y="5264486"/>
            <a:ext cx="11029616" cy="958513"/>
          </a:xfrm>
        </p:spPr>
        <p:txBody>
          <a:bodyPr anchor="ctr">
            <a:normAutofit/>
          </a:bodyPr>
          <a:lstStyle/>
          <a:p>
            <a:r>
              <a:rPr lang="en-US" dirty="0">
                <a:solidFill>
                  <a:srgbClr val="FFFEFF"/>
                </a:solidFill>
              </a:rPr>
              <a:t>Course Outline</a:t>
            </a:r>
          </a:p>
        </p:txBody>
      </p:sp>
      <p:graphicFrame>
        <p:nvGraphicFramePr>
          <p:cNvPr id="5" name="Content Placeholder 2" descr="SmartArt object">
            <a:extLst>
              <a:ext uri="{FF2B5EF4-FFF2-40B4-BE49-F238E27FC236}">
                <a16:creationId xmlns:a16="http://schemas.microsoft.com/office/drawing/2014/main" id="{59405A29-4A0F-429B-A6BA-2D3E9946C76A}"/>
              </a:ext>
            </a:extLst>
          </p:cNvPr>
          <p:cNvGraphicFramePr>
            <a:graphicFrameLocks noGrp="1"/>
          </p:cNvGraphicFramePr>
          <p:nvPr>
            <p:ph idx="1"/>
            <p:extLst>
              <p:ext uri="{D42A27DB-BD31-4B8C-83A1-F6EECF244321}">
                <p14:modId xmlns:p14="http://schemas.microsoft.com/office/powerpoint/2010/main" val="4212958144"/>
              </p:ext>
            </p:extLst>
          </p:nvPr>
        </p:nvGraphicFramePr>
        <p:xfrm>
          <a:off x="450434" y="858445"/>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A4091D8-88CA-44CE-B83F-8F383F1AFB07}"/>
              </a:ext>
            </a:extLst>
          </p:cNvPr>
          <p:cNvSpPr>
            <a:spLocks noGrp="1"/>
          </p:cNvSpPr>
          <p:nvPr>
            <p:ph type="sldNum" sz="quarter" idx="12"/>
          </p:nvPr>
        </p:nvSpPr>
        <p:spPr/>
        <p:txBody>
          <a:bodyPr>
            <a:normAutofit/>
          </a:bodyPr>
          <a:lstStyle/>
          <a:p>
            <a:pPr>
              <a:spcAft>
                <a:spcPts val="600"/>
              </a:spcAft>
            </a:pPr>
            <a:fld id="{3A98EE3D-8CD1-4C3F-BD1C-C98C9596463C}" type="slidenum">
              <a:rPr lang="en-US" smtClean="0"/>
              <a:pPr>
                <a:spcAft>
                  <a:spcPts val="600"/>
                </a:spcAft>
              </a:pPr>
              <a:t>2</a:t>
            </a:fld>
            <a:endParaRPr lang="en-US" dirty="0"/>
          </a:p>
        </p:txBody>
      </p:sp>
    </p:spTree>
    <p:extLst>
      <p:ext uri="{BB962C8B-B14F-4D97-AF65-F5344CB8AC3E}">
        <p14:creationId xmlns:p14="http://schemas.microsoft.com/office/powerpoint/2010/main" val="162246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619885" y="887766"/>
            <a:ext cx="10990924" cy="639125"/>
          </a:xfrm>
        </p:spPr>
        <p:txBody>
          <a:bodyPr vert="horz" lIns="91440" tIns="45720" rIns="91440" bIns="45720" rtlCol="0" anchor="b">
            <a:noAutofit/>
          </a:bodyPr>
          <a:lstStyle/>
          <a:p>
            <a:pPr algn="ctr"/>
            <a:r>
              <a:rPr lang="en-US" sz="3600" cap="none" dirty="0">
                <a:solidFill>
                  <a:schemeClr val="accent4">
                    <a:lumMod val="40000"/>
                    <a:lumOff val="60000"/>
                  </a:schemeClr>
                </a:solidFill>
              </a:rPr>
              <a:t>What is the Open Meeting Law (OML)?</a:t>
            </a:r>
          </a:p>
        </p:txBody>
      </p:sp>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3A98EE3D-8CD1-4C3F-BD1C-C98C9596463C}" type="slidenum">
              <a:rPr lang="en-US">
                <a:solidFill>
                  <a:srgbClr val="FFFFFF"/>
                </a:solidFill>
              </a:rPr>
              <a:pPr defTabSz="457200">
                <a:spcAft>
                  <a:spcPts val="600"/>
                </a:spcAft>
              </a:pPr>
              <a:t>3</a:t>
            </a:fld>
            <a:endParaRPr lang="en-US" dirty="0">
              <a:solidFill>
                <a:srgbClr val="FFFFFF"/>
              </a:solidFill>
            </a:endParaRPr>
          </a:p>
        </p:txBody>
      </p:sp>
      <p:sp>
        <p:nvSpPr>
          <p:cNvPr id="8" name="Content Placeholder 7">
            <a:extLst>
              <a:ext uri="{FF2B5EF4-FFF2-40B4-BE49-F238E27FC236}">
                <a16:creationId xmlns:a16="http://schemas.microsoft.com/office/drawing/2014/main" id="{AA09097F-33F6-4ADE-A2F2-781C58579571}"/>
              </a:ext>
            </a:extLst>
          </p:cNvPr>
          <p:cNvSpPr>
            <a:spLocks noGrp="1"/>
          </p:cNvSpPr>
          <p:nvPr>
            <p:ph sz="half" idx="2"/>
          </p:nvPr>
        </p:nvSpPr>
        <p:spPr>
          <a:xfrm>
            <a:off x="5662162" y="1883594"/>
            <a:ext cx="6168777" cy="4540320"/>
          </a:xfrm>
        </p:spPr>
        <p:txBody>
          <a:bodyPr/>
          <a:lstStyle/>
          <a:p>
            <a:r>
              <a:rPr lang="en-US" sz="2000" dirty="0">
                <a:cs typeface="Times New Roman" panose="02020603050405020304" pitchFamily="18" charset="0"/>
              </a:rPr>
              <a:t>NRS Chapter 241</a:t>
            </a:r>
          </a:p>
          <a:p>
            <a:r>
              <a:rPr lang="en-US" sz="2000" dirty="0">
                <a:cs typeface="Times New Roman" panose="02020603050405020304" pitchFamily="18" charset="0"/>
              </a:rPr>
              <a:t>“In enacting this chapter, the Legislature finds and declares that all public bodies exist to aid in the conduct of the people’s business.  It is the intent of the law that their actions be taken openly and that their deliberations be conducted openly.”  NRS 241.010(1).</a:t>
            </a:r>
          </a:p>
          <a:p>
            <a:endParaRPr lang="en-US" dirty="0"/>
          </a:p>
        </p:txBody>
      </p:sp>
      <p:pic>
        <p:nvPicPr>
          <p:cNvPr id="14" name="Content Placeholder 13" descr="Stick figure families holding hands">
            <a:extLst>
              <a:ext uri="{FF2B5EF4-FFF2-40B4-BE49-F238E27FC236}">
                <a16:creationId xmlns:a16="http://schemas.microsoft.com/office/drawing/2014/main" id="{3FE734CF-0F60-9D59-AA53-A8D3924324C8}"/>
              </a:ext>
            </a:extLst>
          </p:cNvPr>
          <p:cNvPicPr>
            <a:picLocks noGrp="1" noChangeAspect="1"/>
          </p:cNvPicPr>
          <p:nvPr>
            <p:ph sz="half" idx="1"/>
          </p:nvPr>
        </p:nvPicPr>
        <p:blipFill>
          <a:blip r:embed="rId3"/>
          <a:stretch>
            <a:fillRect/>
          </a:stretch>
        </p:blipFill>
        <p:spPr bwMode="auto">
          <a:xfrm>
            <a:off x="914400" y="2601648"/>
            <a:ext cx="4260454" cy="284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87338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65B2-2024-57D7-386A-C93C298979FC}"/>
              </a:ext>
            </a:extLst>
          </p:cNvPr>
          <p:cNvSpPr>
            <a:spLocks noGrp="1"/>
          </p:cNvSpPr>
          <p:nvPr>
            <p:ph type="title"/>
          </p:nvPr>
        </p:nvSpPr>
        <p:spPr>
          <a:xfrm>
            <a:off x="581193" y="801641"/>
            <a:ext cx="11029616" cy="721040"/>
          </a:xfrm>
        </p:spPr>
        <p:txBody>
          <a:bodyPr>
            <a:normAutofit/>
          </a:bodyPr>
          <a:lstStyle/>
          <a:p>
            <a:pPr algn="ctr"/>
            <a:r>
              <a:rPr lang="en-US" sz="3600" cap="none" dirty="0"/>
              <a:t>When does the OML apply?</a:t>
            </a:r>
          </a:p>
        </p:txBody>
      </p:sp>
      <p:sp>
        <p:nvSpPr>
          <p:cNvPr id="3" name="Content Placeholder 2">
            <a:extLst>
              <a:ext uri="{FF2B5EF4-FFF2-40B4-BE49-F238E27FC236}">
                <a16:creationId xmlns:a16="http://schemas.microsoft.com/office/drawing/2014/main" id="{BA8CC9EE-A8BC-0AE4-714A-56CBAA83CCDC}"/>
              </a:ext>
            </a:extLst>
          </p:cNvPr>
          <p:cNvSpPr>
            <a:spLocks noGrp="1"/>
          </p:cNvSpPr>
          <p:nvPr>
            <p:ph sz="half" idx="1"/>
          </p:nvPr>
        </p:nvSpPr>
        <p:spPr/>
        <p:txBody>
          <a:bodyPr anchor="t"/>
          <a:lstStyle/>
          <a:p>
            <a:pPr marL="0" indent="0" algn="ctr">
              <a:buNone/>
            </a:pPr>
            <a:r>
              <a:rPr lang="en-US" sz="2000" dirty="0"/>
              <a:t>PUBLIC BODY   </a:t>
            </a:r>
          </a:p>
          <a:p>
            <a:r>
              <a:rPr lang="en-US" sz="2000" dirty="0"/>
              <a:t>The OML generally applies to all meetings of public bodies in the State of Nevada.</a:t>
            </a:r>
          </a:p>
          <a:p>
            <a:pPr lvl="1"/>
            <a:r>
              <a:rPr lang="en-US" sz="1800" dirty="0"/>
              <a:t>Includes subcommittees</a:t>
            </a:r>
          </a:p>
          <a:p>
            <a:pPr lvl="1"/>
            <a:r>
              <a:rPr lang="en-US" sz="1800" dirty="0"/>
              <a:t>Exceptions are strictly construed</a:t>
            </a:r>
          </a:p>
        </p:txBody>
      </p:sp>
      <p:sp>
        <p:nvSpPr>
          <p:cNvPr id="4" name="Content Placeholder 3">
            <a:extLst>
              <a:ext uri="{FF2B5EF4-FFF2-40B4-BE49-F238E27FC236}">
                <a16:creationId xmlns:a16="http://schemas.microsoft.com/office/drawing/2014/main" id="{E5C07D81-FDD3-4695-54DE-A35FA1FFDDD2}"/>
              </a:ext>
            </a:extLst>
          </p:cNvPr>
          <p:cNvSpPr>
            <a:spLocks noGrp="1"/>
          </p:cNvSpPr>
          <p:nvPr>
            <p:ph sz="half" idx="2"/>
          </p:nvPr>
        </p:nvSpPr>
        <p:spPr/>
        <p:txBody>
          <a:bodyPr anchor="t">
            <a:normAutofit/>
          </a:bodyPr>
          <a:lstStyle/>
          <a:p>
            <a:pPr marL="0" indent="0" algn="ctr">
              <a:buNone/>
            </a:pPr>
            <a:r>
              <a:rPr lang="en-US" sz="2000" dirty="0"/>
              <a:t>MEETING</a:t>
            </a:r>
          </a:p>
          <a:p>
            <a:r>
              <a:rPr lang="en-US" sz="2000" dirty="0"/>
              <a:t>Under the OML, a “meeting” requires a </a:t>
            </a:r>
            <a:r>
              <a:rPr lang="en-US" sz="2000" b="1" dirty="0"/>
              <a:t>Quorum + Deliberation </a:t>
            </a:r>
            <a:r>
              <a:rPr lang="en-US" sz="2000" b="1" i="1" dirty="0"/>
              <a:t>or</a:t>
            </a:r>
            <a:r>
              <a:rPr lang="en-US" sz="2000" b="1" dirty="0"/>
              <a:t> Action</a:t>
            </a:r>
            <a:endParaRPr lang="en-US" sz="2000" dirty="0"/>
          </a:p>
          <a:p>
            <a:r>
              <a:rPr lang="en-US" dirty="0"/>
              <a:t>Quorum means a simply majority of the total body or other proportion established by law.</a:t>
            </a:r>
          </a:p>
          <a:p>
            <a:r>
              <a:rPr lang="en-US" dirty="0"/>
              <a:t>Deliberate means collectively to examine, weigh and reflect upon the reasons for or against an action.</a:t>
            </a:r>
          </a:p>
          <a:p>
            <a:r>
              <a:rPr lang="en-US" dirty="0"/>
              <a:t>Action means a majority vote of the members present (all members for elected bodies).</a:t>
            </a:r>
          </a:p>
        </p:txBody>
      </p:sp>
      <p:sp>
        <p:nvSpPr>
          <p:cNvPr id="6" name="Slide Number Placeholder 5">
            <a:extLst>
              <a:ext uri="{FF2B5EF4-FFF2-40B4-BE49-F238E27FC236}">
                <a16:creationId xmlns:a16="http://schemas.microsoft.com/office/drawing/2014/main" id="{B88F66EF-8581-458C-DD83-C1FD8FAF66A5}"/>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704040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A65A-36AF-ECEC-18C9-2283CEE34516}"/>
              </a:ext>
            </a:extLst>
          </p:cNvPr>
          <p:cNvSpPr>
            <a:spLocks noGrp="1"/>
          </p:cNvSpPr>
          <p:nvPr>
            <p:ph type="title"/>
          </p:nvPr>
        </p:nvSpPr>
        <p:spPr/>
        <p:txBody>
          <a:bodyPr anchor="ctr">
            <a:normAutofit/>
          </a:bodyPr>
          <a:lstStyle/>
          <a:p>
            <a:pPr algn="ctr"/>
            <a:r>
              <a:rPr lang="en-US" sz="3600" cap="none" dirty="0"/>
              <a:t>When does the OML apply?</a:t>
            </a:r>
            <a:endParaRPr lang="en-US" sz="3600" dirty="0"/>
          </a:p>
        </p:txBody>
      </p:sp>
      <p:sp>
        <p:nvSpPr>
          <p:cNvPr id="3" name="Content Placeholder 2">
            <a:extLst>
              <a:ext uri="{FF2B5EF4-FFF2-40B4-BE49-F238E27FC236}">
                <a16:creationId xmlns:a16="http://schemas.microsoft.com/office/drawing/2014/main" id="{8F496006-19C5-6548-2E02-1B0B51CBE7C3}"/>
              </a:ext>
            </a:extLst>
          </p:cNvPr>
          <p:cNvSpPr>
            <a:spLocks noGrp="1"/>
          </p:cNvSpPr>
          <p:nvPr>
            <p:ph sz="half" idx="1"/>
          </p:nvPr>
        </p:nvSpPr>
        <p:spPr>
          <a:xfrm>
            <a:off x="581193" y="2228003"/>
            <a:ext cx="11144642" cy="3633047"/>
          </a:xfrm>
        </p:spPr>
        <p:txBody>
          <a:bodyPr/>
          <a:lstStyle/>
          <a:p>
            <a:r>
              <a:rPr lang="en-US" sz="2000" dirty="0">
                <a:solidFill>
                  <a:schemeClr val="tx1"/>
                </a:solidFill>
              </a:rPr>
              <a:t>A gathering of a quorum at a social function or for training is </a:t>
            </a:r>
            <a:r>
              <a:rPr lang="en-US" sz="2000" i="1" dirty="0">
                <a:solidFill>
                  <a:schemeClr val="tx1"/>
                </a:solidFill>
              </a:rPr>
              <a:t>not</a:t>
            </a:r>
            <a:r>
              <a:rPr lang="en-US" sz="2000" dirty="0">
                <a:solidFill>
                  <a:schemeClr val="tx1"/>
                </a:solidFill>
              </a:rPr>
              <a:t> a meeting </a:t>
            </a:r>
            <a:r>
              <a:rPr lang="en-US" sz="2000" i="1" dirty="0">
                <a:solidFill>
                  <a:schemeClr val="tx1"/>
                </a:solidFill>
              </a:rPr>
              <a:t>as long as </a:t>
            </a:r>
            <a:r>
              <a:rPr lang="en-US" sz="2000" dirty="0">
                <a:solidFill>
                  <a:schemeClr val="tx1"/>
                </a:solidFill>
              </a:rPr>
              <a:t>there is no deliberation or action.</a:t>
            </a:r>
          </a:p>
          <a:p>
            <a:r>
              <a:rPr lang="en-US" sz="2000" dirty="0">
                <a:solidFill>
                  <a:schemeClr val="tx1"/>
                </a:solidFill>
              </a:rPr>
              <a:t>Exception: Attorney client conference regarding potential or existing litigation, can include deliberation</a:t>
            </a:r>
          </a:p>
          <a:p>
            <a:r>
              <a:rPr lang="en-US" sz="2000" dirty="0">
                <a:solidFill>
                  <a:schemeClr val="tx1"/>
                </a:solidFill>
              </a:rPr>
              <a:t>Electronic communication between a quorum of members can constitute a meeting.</a:t>
            </a:r>
          </a:p>
          <a:p>
            <a:pPr lvl="1"/>
            <a:r>
              <a:rPr lang="en-US" sz="1800" dirty="0">
                <a:solidFill>
                  <a:schemeClr val="tx1"/>
                </a:solidFill>
              </a:rPr>
              <a:t>Email pitfall: “reply all”</a:t>
            </a:r>
          </a:p>
          <a:p>
            <a:r>
              <a:rPr lang="en-US" sz="2000" dirty="0">
                <a:solidFill>
                  <a:schemeClr val="tx1"/>
                </a:solidFill>
              </a:rPr>
              <a:t>Serial communications or “walking quorums” constitute a constructive meeting.</a:t>
            </a:r>
          </a:p>
          <a:p>
            <a:pPr lvl="1"/>
            <a:r>
              <a:rPr lang="en-US" sz="1800" dirty="0">
                <a:solidFill>
                  <a:schemeClr val="tx1"/>
                </a:solidFill>
              </a:rPr>
              <a:t>A constructive quorum can exist with less than a quorum speaking together at any given time if opinions are relayed between members.</a:t>
            </a:r>
          </a:p>
          <a:p>
            <a:endParaRPr lang="en-US" dirty="0"/>
          </a:p>
        </p:txBody>
      </p:sp>
      <p:sp>
        <p:nvSpPr>
          <p:cNvPr id="6" name="Slide Number Placeholder 5">
            <a:extLst>
              <a:ext uri="{FF2B5EF4-FFF2-40B4-BE49-F238E27FC236}">
                <a16:creationId xmlns:a16="http://schemas.microsoft.com/office/drawing/2014/main" id="{C007195E-EACB-6C84-B8EB-13D28938AE1D}"/>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265142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4" name="Rectangle 23">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3C41F82A-089E-A01A-38A4-23ADBADC6F79}"/>
              </a:ext>
            </a:extLst>
          </p:cNvPr>
          <p:cNvPicPr>
            <a:picLocks noGrp="1" noChangeAspect="1"/>
          </p:cNvPicPr>
          <p:nvPr>
            <p:ph sz="half" idx="2"/>
          </p:nvPr>
        </p:nvPicPr>
        <p:blipFill>
          <a:blip r:embed="rId3"/>
          <a:stretch>
            <a:fillRect/>
          </a:stretch>
        </p:blipFill>
        <p:spPr>
          <a:xfrm>
            <a:off x="1988759" y="1208531"/>
            <a:ext cx="4403614" cy="4735069"/>
          </a:xfrm>
          <a:prstGeom prst="rect">
            <a:avLst/>
          </a:prstGeom>
        </p:spPr>
      </p:pic>
      <p:sp>
        <p:nvSpPr>
          <p:cNvPr id="26" name="Rectangle 25">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1F13B0F-CC58-4354-EFCA-3A4736E2026B}"/>
              </a:ext>
            </a:extLst>
          </p:cNvPr>
          <p:cNvSpPr>
            <a:spLocks noGrp="1"/>
          </p:cNvSpPr>
          <p:nvPr>
            <p:ph type="title"/>
          </p:nvPr>
        </p:nvSpPr>
        <p:spPr>
          <a:xfrm>
            <a:off x="8353019" y="2212601"/>
            <a:ext cx="3081576" cy="2085869"/>
          </a:xfrm>
        </p:spPr>
        <p:txBody>
          <a:bodyPr vert="horz" lIns="91440" tIns="45720" rIns="91440" bIns="45720" rtlCol="0" anchor="b">
            <a:noAutofit/>
          </a:bodyPr>
          <a:lstStyle/>
          <a:p>
            <a:pPr>
              <a:lnSpc>
                <a:spcPct val="90000"/>
              </a:lnSpc>
            </a:pPr>
            <a:r>
              <a:rPr lang="en-US" sz="4800" cap="none" dirty="0">
                <a:solidFill>
                  <a:srgbClr val="FFFFFF"/>
                </a:solidFill>
              </a:rPr>
              <a:t>How do I comply with the OML?</a:t>
            </a:r>
          </a:p>
        </p:txBody>
      </p:sp>
      <p:sp>
        <p:nvSpPr>
          <p:cNvPr id="6" name="Slide Number Placeholder 5">
            <a:extLst>
              <a:ext uri="{FF2B5EF4-FFF2-40B4-BE49-F238E27FC236}">
                <a16:creationId xmlns:a16="http://schemas.microsoft.com/office/drawing/2014/main" id="{EDE68B6A-C3C4-6053-CF84-A231FF317161}"/>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914400">
              <a:spcAft>
                <a:spcPts val="600"/>
              </a:spcAft>
            </a:pPr>
            <a:fld id="{3A98EE3D-8CD1-4C3F-BD1C-C98C9596463C}" type="slidenum">
              <a:rPr lang="en-US" smtClean="0">
                <a:solidFill>
                  <a:schemeClr val="accent1">
                    <a:lumMod val="75000"/>
                    <a:lumOff val="25000"/>
                  </a:schemeClr>
                </a:solidFill>
              </a:rPr>
              <a:pPr defTabSz="914400">
                <a:spcAft>
                  <a:spcPts val="600"/>
                </a:spcAft>
              </a:pPr>
              <a:t>6</a:t>
            </a:fld>
            <a:endParaRPr lang="en-US">
              <a:solidFill>
                <a:schemeClr val="accent1">
                  <a:lumMod val="75000"/>
                  <a:lumOff val="25000"/>
                </a:schemeClr>
              </a:solidFill>
            </a:endParaRPr>
          </a:p>
        </p:txBody>
      </p:sp>
    </p:spTree>
    <p:extLst>
      <p:ext uri="{BB962C8B-B14F-4D97-AF65-F5344CB8AC3E}">
        <p14:creationId xmlns:p14="http://schemas.microsoft.com/office/powerpoint/2010/main" val="351349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18BA-6C6A-9974-8645-E0C5E728FA9C}"/>
              </a:ext>
            </a:extLst>
          </p:cNvPr>
          <p:cNvSpPr>
            <a:spLocks noGrp="1"/>
          </p:cNvSpPr>
          <p:nvPr>
            <p:ph type="title"/>
          </p:nvPr>
        </p:nvSpPr>
        <p:spPr/>
        <p:txBody>
          <a:bodyPr anchor="ctr">
            <a:normAutofit/>
          </a:bodyPr>
          <a:lstStyle/>
          <a:p>
            <a:pPr algn="ctr"/>
            <a:r>
              <a:rPr lang="en-US" sz="3600" cap="none" dirty="0"/>
              <a:t>Meeting Notice and Agenda</a:t>
            </a:r>
          </a:p>
        </p:txBody>
      </p:sp>
      <p:sp>
        <p:nvSpPr>
          <p:cNvPr id="3" name="Content Placeholder 2">
            <a:extLst>
              <a:ext uri="{FF2B5EF4-FFF2-40B4-BE49-F238E27FC236}">
                <a16:creationId xmlns:a16="http://schemas.microsoft.com/office/drawing/2014/main" id="{C143849E-55D8-1F68-0F15-27D42CD1F913}"/>
              </a:ext>
            </a:extLst>
          </p:cNvPr>
          <p:cNvSpPr>
            <a:spLocks noGrp="1"/>
          </p:cNvSpPr>
          <p:nvPr>
            <p:ph sz="half" idx="1"/>
          </p:nvPr>
        </p:nvSpPr>
        <p:spPr/>
        <p:txBody>
          <a:bodyPr>
            <a:normAutofit lnSpcReduction="10000"/>
          </a:bodyPr>
          <a:lstStyle/>
          <a:p>
            <a:r>
              <a:rPr lang="en-US" sz="2000" dirty="0"/>
              <a:t>Must include:</a:t>
            </a:r>
          </a:p>
          <a:p>
            <a:pPr lvl="1"/>
            <a:r>
              <a:rPr lang="en-US" sz="1800" dirty="0">
                <a:solidFill>
                  <a:schemeClr val="tx1"/>
                </a:solidFill>
              </a:rPr>
              <a:t>Time, place and location (or information on remote technology system)</a:t>
            </a:r>
          </a:p>
          <a:p>
            <a:pPr lvl="1"/>
            <a:r>
              <a:rPr lang="en-US" sz="1800" dirty="0">
                <a:solidFill>
                  <a:schemeClr val="tx1"/>
                </a:solidFill>
              </a:rPr>
              <a:t>Name, contact and business address for supporting material, plus location (physical or electronic)</a:t>
            </a:r>
          </a:p>
          <a:p>
            <a:pPr lvl="1"/>
            <a:r>
              <a:rPr lang="en-US" sz="1800" dirty="0">
                <a:solidFill>
                  <a:schemeClr val="tx1"/>
                </a:solidFill>
              </a:rPr>
              <a:t>Clear and complete statements of topics </a:t>
            </a:r>
          </a:p>
          <a:p>
            <a:pPr lvl="1"/>
            <a:r>
              <a:rPr lang="en-US" sz="1800" dirty="0">
                <a:solidFill>
                  <a:schemeClr val="tx1"/>
                </a:solidFill>
              </a:rPr>
              <a:t>Action items denoted as “for possible action”</a:t>
            </a:r>
          </a:p>
          <a:p>
            <a:pPr lvl="1"/>
            <a:r>
              <a:rPr lang="en-US" sz="1800" dirty="0">
                <a:solidFill>
                  <a:schemeClr val="tx1"/>
                </a:solidFill>
              </a:rPr>
              <a:t>Public comment periods and restrictions</a:t>
            </a:r>
          </a:p>
          <a:p>
            <a:r>
              <a:rPr lang="en-US" sz="2000" dirty="0"/>
              <a:t>Requirements can be found in NRS 241.020</a:t>
            </a:r>
            <a:endParaRPr lang="en-US" sz="2000" dirty="0">
              <a:solidFill>
                <a:schemeClr val="tx1"/>
              </a:solidFill>
            </a:endParaRPr>
          </a:p>
        </p:txBody>
      </p:sp>
      <p:sp>
        <p:nvSpPr>
          <p:cNvPr id="4" name="Content Placeholder 3">
            <a:extLst>
              <a:ext uri="{FF2B5EF4-FFF2-40B4-BE49-F238E27FC236}">
                <a16:creationId xmlns:a16="http://schemas.microsoft.com/office/drawing/2014/main" id="{602ABEA6-B33A-A12F-9938-ED1405762C11}"/>
              </a:ext>
            </a:extLst>
          </p:cNvPr>
          <p:cNvSpPr>
            <a:spLocks noGrp="1"/>
          </p:cNvSpPr>
          <p:nvPr>
            <p:ph sz="half" idx="2"/>
          </p:nvPr>
        </p:nvSpPr>
        <p:spPr/>
        <p:txBody>
          <a:bodyPr>
            <a:normAutofit lnSpcReduction="10000"/>
          </a:bodyPr>
          <a:lstStyle/>
          <a:p>
            <a:r>
              <a:rPr lang="en-US" sz="2000" dirty="0"/>
              <a:t>Agenda posting requirements:</a:t>
            </a:r>
          </a:p>
          <a:p>
            <a:pPr lvl="1"/>
            <a:r>
              <a:rPr lang="en-US" sz="1800" dirty="0">
                <a:solidFill>
                  <a:schemeClr val="tx1"/>
                </a:solidFill>
              </a:rPr>
              <a:t>Office of the public body or location of meeting</a:t>
            </a:r>
          </a:p>
          <a:p>
            <a:pPr lvl="1"/>
            <a:r>
              <a:rPr lang="en-US" sz="1800" dirty="0">
                <a:solidFill>
                  <a:schemeClr val="tx1"/>
                </a:solidFill>
              </a:rPr>
              <a:t>Public body website</a:t>
            </a:r>
          </a:p>
          <a:p>
            <a:pPr lvl="1"/>
            <a:r>
              <a:rPr lang="en-US" sz="1800" dirty="0">
                <a:solidFill>
                  <a:schemeClr val="tx1"/>
                </a:solidFill>
              </a:rPr>
              <a:t>Nevada notice website</a:t>
            </a:r>
          </a:p>
          <a:p>
            <a:r>
              <a:rPr lang="en-US" sz="2000" dirty="0"/>
              <a:t>Posted no later than 9 AM of the 3rd working day before the meeting.</a:t>
            </a:r>
          </a:p>
          <a:p>
            <a:r>
              <a:rPr lang="en-US" sz="2000" dirty="0"/>
              <a:t>Notice must be sent to persons who have requested notice of meetings.</a:t>
            </a:r>
          </a:p>
          <a:p>
            <a:endParaRPr lang="en-US" dirty="0"/>
          </a:p>
        </p:txBody>
      </p:sp>
      <p:sp>
        <p:nvSpPr>
          <p:cNvPr id="6" name="Slide Number Placeholder 5">
            <a:extLst>
              <a:ext uri="{FF2B5EF4-FFF2-40B4-BE49-F238E27FC236}">
                <a16:creationId xmlns:a16="http://schemas.microsoft.com/office/drawing/2014/main" id="{F9B4A820-6805-737E-10EF-D769545A54AE}"/>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309510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76A1-3A78-C21F-D059-F76CF591C124}"/>
              </a:ext>
            </a:extLst>
          </p:cNvPr>
          <p:cNvSpPr>
            <a:spLocks noGrp="1"/>
          </p:cNvSpPr>
          <p:nvPr>
            <p:ph type="title"/>
          </p:nvPr>
        </p:nvSpPr>
        <p:spPr/>
        <p:txBody>
          <a:bodyPr anchor="ctr">
            <a:normAutofit/>
          </a:bodyPr>
          <a:lstStyle/>
          <a:p>
            <a:pPr algn="ctr"/>
            <a:r>
              <a:rPr lang="en-US" sz="3600" cap="none" dirty="0"/>
              <a:t>Additional Requirements</a:t>
            </a:r>
          </a:p>
        </p:txBody>
      </p:sp>
      <p:sp>
        <p:nvSpPr>
          <p:cNvPr id="3" name="Content Placeholder 2">
            <a:extLst>
              <a:ext uri="{FF2B5EF4-FFF2-40B4-BE49-F238E27FC236}">
                <a16:creationId xmlns:a16="http://schemas.microsoft.com/office/drawing/2014/main" id="{B08E8B12-BCEE-EA8B-F3A6-448FF4913F48}"/>
              </a:ext>
            </a:extLst>
          </p:cNvPr>
          <p:cNvSpPr>
            <a:spLocks noGrp="1"/>
          </p:cNvSpPr>
          <p:nvPr>
            <p:ph sz="half" idx="1"/>
          </p:nvPr>
        </p:nvSpPr>
        <p:spPr/>
        <p:txBody>
          <a:bodyPr>
            <a:noAutofit/>
          </a:bodyPr>
          <a:lstStyle/>
          <a:p>
            <a:r>
              <a:rPr lang="en-US" sz="2000" dirty="0">
                <a:solidFill>
                  <a:schemeClr val="tx1"/>
                </a:solidFill>
              </a:rPr>
              <a:t>Public bodies shall make reasonable efforts to assist and accommodate persons with physical disabilities desiring to attend.</a:t>
            </a:r>
          </a:p>
          <a:p>
            <a:r>
              <a:rPr lang="en-US" sz="2000" dirty="0">
                <a:solidFill>
                  <a:schemeClr val="tx1"/>
                </a:solidFill>
              </a:rPr>
              <a:t>Additional notice required for consideration of a person’s character, misconduct or competence or to take administrative action against a person.</a:t>
            </a:r>
          </a:p>
          <a:p>
            <a:r>
              <a:rPr lang="en-US" sz="2000" dirty="0">
                <a:solidFill>
                  <a:schemeClr val="tx1"/>
                </a:solidFill>
              </a:rPr>
              <a:t>Meetings must be recorded or transcribed.</a:t>
            </a:r>
          </a:p>
        </p:txBody>
      </p:sp>
      <p:sp>
        <p:nvSpPr>
          <p:cNvPr id="4" name="Content Placeholder 3">
            <a:extLst>
              <a:ext uri="{FF2B5EF4-FFF2-40B4-BE49-F238E27FC236}">
                <a16:creationId xmlns:a16="http://schemas.microsoft.com/office/drawing/2014/main" id="{342A2427-F125-B804-CDE7-A63683B7E99A}"/>
              </a:ext>
            </a:extLst>
          </p:cNvPr>
          <p:cNvSpPr>
            <a:spLocks noGrp="1"/>
          </p:cNvSpPr>
          <p:nvPr>
            <p:ph sz="half" idx="2"/>
          </p:nvPr>
        </p:nvSpPr>
        <p:spPr/>
        <p:txBody>
          <a:bodyPr/>
          <a:lstStyle/>
          <a:p>
            <a:r>
              <a:rPr lang="en-US" sz="2000" dirty="0">
                <a:solidFill>
                  <a:schemeClr val="tx1"/>
                </a:solidFill>
              </a:rPr>
              <a:t>Minutes must be kept in conformance with NRS 241.035.</a:t>
            </a:r>
          </a:p>
          <a:p>
            <a:r>
              <a:rPr lang="en-US" sz="2000" dirty="0">
                <a:solidFill>
                  <a:schemeClr val="tx1"/>
                </a:solidFill>
              </a:rPr>
              <a:t>Supporting material is required to be available to the public at the time it is provided to members of the public body.</a:t>
            </a:r>
          </a:p>
          <a:p>
            <a:r>
              <a:rPr lang="en-US" sz="2000" dirty="0">
                <a:solidFill>
                  <a:schemeClr val="tx1"/>
                </a:solidFill>
                <a:cs typeface="Times New Roman" panose="02020603050405020304" pitchFamily="18" charset="0"/>
              </a:rPr>
              <a:t>An emergency meeting may only be called where the need to act upon a matter is truly unforeseen and circumstances dictate that immediate action is required.</a:t>
            </a:r>
            <a:r>
              <a:rPr lang="en-US" sz="2000" dirty="0">
                <a:solidFill>
                  <a:schemeClr val="tx1"/>
                </a:solidFill>
              </a:rPr>
              <a:t> </a:t>
            </a:r>
          </a:p>
          <a:p>
            <a:endParaRPr lang="en-US" dirty="0"/>
          </a:p>
        </p:txBody>
      </p:sp>
      <p:sp>
        <p:nvSpPr>
          <p:cNvPr id="6" name="Slide Number Placeholder 5">
            <a:extLst>
              <a:ext uri="{FF2B5EF4-FFF2-40B4-BE49-F238E27FC236}">
                <a16:creationId xmlns:a16="http://schemas.microsoft.com/office/drawing/2014/main" id="{A0E286F5-C605-3DD9-3DB6-33288694A892}"/>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272971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8AD9-29D3-E715-8C50-1E05589B476C}"/>
              </a:ext>
            </a:extLst>
          </p:cNvPr>
          <p:cNvSpPr>
            <a:spLocks noGrp="1"/>
          </p:cNvSpPr>
          <p:nvPr>
            <p:ph type="title"/>
          </p:nvPr>
        </p:nvSpPr>
        <p:spPr/>
        <p:txBody>
          <a:bodyPr anchor="ctr">
            <a:normAutofit/>
          </a:bodyPr>
          <a:lstStyle/>
          <a:p>
            <a:pPr algn="ctr"/>
            <a:r>
              <a:rPr lang="en-US" sz="3600" cap="none" dirty="0"/>
              <a:t>Public Comment</a:t>
            </a:r>
          </a:p>
        </p:txBody>
      </p:sp>
      <p:sp>
        <p:nvSpPr>
          <p:cNvPr id="3" name="Content Placeholder 2">
            <a:extLst>
              <a:ext uri="{FF2B5EF4-FFF2-40B4-BE49-F238E27FC236}">
                <a16:creationId xmlns:a16="http://schemas.microsoft.com/office/drawing/2014/main" id="{67CA102E-07DB-AA78-724F-06FA35ED9D27}"/>
              </a:ext>
            </a:extLst>
          </p:cNvPr>
          <p:cNvSpPr>
            <a:spLocks noGrp="1"/>
          </p:cNvSpPr>
          <p:nvPr>
            <p:ph sz="half" idx="1"/>
          </p:nvPr>
        </p:nvSpPr>
        <p:spPr>
          <a:xfrm>
            <a:off x="581192" y="2228003"/>
            <a:ext cx="7925005" cy="3633047"/>
          </a:xfrm>
        </p:spPr>
        <p:txBody>
          <a:bodyPr>
            <a:normAutofit fontScale="92500" lnSpcReduction="10000"/>
          </a:bodyPr>
          <a:lstStyle/>
          <a:p>
            <a:r>
              <a:rPr lang="en-US" sz="2000" dirty="0"/>
              <a:t>Minimum requirement:</a:t>
            </a:r>
          </a:p>
          <a:p>
            <a:pPr lvl="1"/>
            <a:r>
              <a:rPr lang="en-US" sz="1800" dirty="0">
                <a:solidFill>
                  <a:schemeClr val="tx1"/>
                </a:solidFill>
              </a:rPr>
              <a:t>Two options—general or limited to agenda items prior to any action item </a:t>
            </a:r>
            <a:r>
              <a:rPr lang="en-US" sz="1800" i="1" dirty="0">
                <a:solidFill>
                  <a:schemeClr val="tx1"/>
                </a:solidFill>
              </a:rPr>
              <a:t>or</a:t>
            </a:r>
            <a:r>
              <a:rPr lang="en-US" sz="1800" dirty="0">
                <a:solidFill>
                  <a:schemeClr val="tx1"/>
                </a:solidFill>
              </a:rPr>
              <a:t> on each action item after discussion, but prior to vote</a:t>
            </a:r>
          </a:p>
          <a:p>
            <a:pPr lvl="1"/>
            <a:r>
              <a:rPr lang="en-US" sz="1800" dirty="0">
                <a:solidFill>
                  <a:schemeClr val="tx1"/>
                </a:solidFill>
              </a:rPr>
              <a:t>General public comment period at some time prior to adjournment</a:t>
            </a:r>
          </a:p>
          <a:p>
            <a:r>
              <a:rPr lang="en-US" sz="2000" dirty="0"/>
              <a:t>Restrictions must be reasonable time, place, and manner restrictions.  NRS 241.020(3)(d)(3)</a:t>
            </a:r>
          </a:p>
          <a:p>
            <a:r>
              <a:rPr lang="en-US" sz="2000" dirty="0">
                <a:cs typeface="Times New Roman" panose="02020603050405020304" pitchFamily="18" charset="0"/>
              </a:rPr>
              <a:t>The OML does not “[p]</a:t>
            </a:r>
            <a:r>
              <a:rPr lang="en-US" sz="2000" dirty="0" err="1">
                <a:cs typeface="Times New Roman" panose="02020603050405020304" pitchFamily="18" charset="0"/>
              </a:rPr>
              <a:t>revent</a:t>
            </a:r>
            <a:r>
              <a:rPr lang="en-US" sz="2000" dirty="0">
                <a:cs typeface="Times New Roman" panose="02020603050405020304" pitchFamily="18" charset="0"/>
              </a:rPr>
              <a:t> the removal of any person who willfully disrupts a meeting to the extent that its orderly conduct is made impractical.”</a:t>
            </a:r>
          </a:p>
          <a:p>
            <a:r>
              <a:rPr lang="en-US" sz="2000" dirty="0">
                <a:cs typeface="Times New Roman" panose="02020603050405020304" pitchFamily="18" charset="0"/>
              </a:rPr>
              <a:t>New in 2023: If using a remote technology system, must offer at least telephonic public comment.</a:t>
            </a:r>
            <a:endParaRPr lang="en-US" sz="2000" dirty="0"/>
          </a:p>
          <a:p>
            <a:endParaRPr lang="en-US" dirty="0"/>
          </a:p>
        </p:txBody>
      </p:sp>
      <p:pic>
        <p:nvPicPr>
          <p:cNvPr id="7" name="Content Placeholder 6">
            <a:extLst>
              <a:ext uri="{FF2B5EF4-FFF2-40B4-BE49-F238E27FC236}">
                <a16:creationId xmlns:a16="http://schemas.microsoft.com/office/drawing/2014/main" id="{6BB6B3AE-4137-15E5-352D-72F20A06F8B0}"/>
              </a:ext>
            </a:extLst>
          </p:cNvPr>
          <p:cNvPicPr>
            <a:picLocks noGrp="1" noChangeAspect="1"/>
          </p:cNvPicPr>
          <p:nvPr>
            <p:ph sz="half" idx="2"/>
          </p:nvPr>
        </p:nvPicPr>
        <p:blipFill>
          <a:blip r:embed="rId3"/>
          <a:stretch>
            <a:fillRect/>
          </a:stretch>
        </p:blipFill>
        <p:spPr>
          <a:xfrm>
            <a:off x="8506198" y="2620538"/>
            <a:ext cx="2857500" cy="2847975"/>
          </a:xfrm>
          <a:prstGeom prst="rect">
            <a:avLst/>
          </a:prstGeom>
        </p:spPr>
      </p:pic>
      <p:sp>
        <p:nvSpPr>
          <p:cNvPr id="6" name="Slide Number Placeholder 5">
            <a:extLst>
              <a:ext uri="{FF2B5EF4-FFF2-40B4-BE49-F238E27FC236}">
                <a16:creationId xmlns:a16="http://schemas.microsoft.com/office/drawing/2014/main" id="{27003BF3-F385-C883-32C5-A4CF329F8D89}"/>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01835543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4517</TotalTime>
  <Words>2728</Words>
  <Application>Microsoft Office PowerPoint</Application>
  <PresentationFormat>Widescreen</PresentationFormat>
  <Paragraphs>206</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Gill Sans MT</vt:lpstr>
      <vt:lpstr>Times New Roman</vt:lpstr>
      <vt:lpstr>Wingdings 2</vt:lpstr>
      <vt:lpstr>Dividend</vt:lpstr>
      <vt:lpstr>Nevada’s Open Meeting Law</vt:lpstr>
      <vt:lpstr>Course Outline</vt:lpstr>
      <vt:lpstr>What is the Open Meeting Law (OML)?</vt:lpstr>
      <vt:lpstr>When does the OML apply?</vt:lpstr>
      <vt:lpstr>When does the OML apply?</vt:lpstr>
      <vt:lpstr>How do I comply with the OML?</vt:lpstr>
      <vt:lpstr>Meeting Notice and Agenda</vt:lpstr>
      <vt:lpstr>Additional Requirements</vt:lpstr>
      <vt:lpstr>Public Comment</vt:lpstr>
      <vt:lpstr>How do I comply with the OML?</vt:lpstr>
      <vt:lpstr>What happens when the OML is violated?</vt:lpstr>
      <vt:lpstr>When do I need to disclose or abstain?</vt:lpstr>
      <vt:lpstr>Disclosure and Abstentions</vt:lpstr>
      <vt:lpstr>2023 Updates</vt:lpstr>
      <vt:lpstr>2023 Updates</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Nevada’s Open Meeting Law</dc:title>
  <dc:creator>Rosalie M. Bordelove</dc:creator>
  <cp:lastModifiedBy>Dawn Lyons</cp:lastModifiedBy>
  <cp:revision>4</cp:revision>
  <dcterms:created xsi:type="dcterms:W3CDTF">2023-01-03T20:55:57Z</dcterms:created>
  <dcterms:modified xsi:type="dcterms:W3CDTF">2025-01-09T18:43:36Z</dcterms:modified>
</cp:coreProperties>
</file>