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2.xml" ContentType="application/vnd.openxmlformats-officedocument.themeOverride+xml"/>
  <Override PartName="/ppt/notesSlides/notesSlide4.xml" ContentType="application/vnd.openxmlformats-officedocument.presentationml.notesSlide+xml"/>
  <Override PartName="/ppt/theme/themeOverride3.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8" r:id="rId5"/>
  </p:sldMasterIdLst>
  <p:notesMasterIdLst>
    <p:notesMasterId r:id="rId30"/>
  </p:notesMasterIdLst>
  <p:handoutMasterIdLst>
    <p:handoutMasterId r:id="rId31"/>
  </p:handoutMasterIdLst>
  <p:sldIdLst>
    <p:sldId id="256" r:id="rId6"/>
    <p:sldId id="371" r:id="rId7"/>
    <p:sldId id="370" r:id="rId8"/>
    <p:sldId id="337" r:id="rId9"/>
    <p:sldId id="271" r:id="rId10"/>
    <p:sldId id="384" r:id="rId11"/>
    <p:sldId id="324" r:id="rId12"/>
    <p:sldId id="383" r:id="rId13"/>
    <p:sldId id="373" r:id="rId14"/>
    <p:sldId id="341" r:id="rId15"/>
    <p:sldId id="342" r:id="rId16"/>
    <p:sldId id="339" r:id="rId17"/>
    <p:sldId id="340" r:id="rId18"/>
    <p:sldId id="343" r:id="rId19"/>
    <p:sldId id="344" r:id="rId20"/>
    <p:sldId id="345" r:id="rId21"/>
    <p:sldId id="347" r:id="rId22"/>
    <p:sldId id="348" r:id="rId23"/>
    <p:sldId id="349" r:id="rId24"/>
    <p:sldId id="350" r:id="rId25"/>
    <p:sldId id="338" r:id="rId26"/>
    <p:sldId id="266" r:id="rId27"/>
    <p:sldId id="296" r:id="rId28"/>
    <p:sldId id="268" r:id="rId29"/>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1B1C605-B4AC-989C-103A-107FA6D27EE1}" name="John Borrowman" initials="JB" userId="S::j.borrowman@health.nv.gov::27320f33-3bd5-4e4a-bae9-6986a7fec446" providerId="AD"/>
  <p188:author id="{6B05BA11-7FA0-4076-7DDF-812F2925B144}" name="Lindsey Kinsinger" initials="LK" userId="S::lkinsinger@health.nv.gov::56e3dc78-4ca8-42fa-b7ea-65df35f7077a" providerId="AD"/>
  <p188:author id="{B214B115-48EF-C62D-2F6B-39E4F54CA4B3}" name="Kitty DeSocio" initials="KD" userId="S::kdesocio@health.nv.gov::5315670c-c5d3-47bc-9b63-9e5c81bc43b7" providerId="AD"/>
  <p188:author id="{0F9A3323-DE7A-C46F-0003-0434678D236B}" name="Shannon Litz" initials="SL" userId="S::sdlitz@dhhs.nv.gov::106d1661-f92b-42f5-a4dd-a72fb2d3ae5f" providerId="AD"/>
  <p188:author id="{00ED9524-8669-8116-B3B7-CA6BBEA21983}" name="Susan Lynch" initials="SL" userId="S::slynch@health.nv.gov::9fa29dec-10b0-46d1-ae26-cd36779abee3" providerId="AD"/>
  <p188:author id="{ECC1D255-379A-362E-DF7D-E5DE52BFA698}" name="Debi Reynolds" initials="DR" userId="S::DReynolds@health.nv.gov::71fb4433-e026-45ae-8a85-153e3017248a" providerId="AD"/>
  <p188:author id="{AF963657-E1F5-14A4-6208-5DE4E919398C}" name="Margaret Moe" initials="MM" userId="S::mmoe@health.nv.gov::c8cbe9ca-88f8-4fe8-afb1-da2700c690c4" providerId="AD"/>
  <p188:author id="{58905666-B6C7-81A2-D722-F9247B82D3D2}" name="Autumn Blattman" initials="AB" userId="S::a.blattman@health.nv.gov::e2f9f008-841c-437d-b037-927c30ea003e" providerId="AD"/>
  <p188:author id="{91225D6B-1688-421A-D1AD-0446CBA4019F}" name="Debi Reynolds" initials="DR" userId="S::dreynolds@health.nv.gov::71fb4433-e026-45ae-8a85-153e3017248a" providerId="AD"/>
  <p188:author id="{1A024B9A-53F3-49EC-89B3-AA443A3A2DE1}" name="Lisa Sherych" initials="LS" userId="S::l.sherych@health.nv.gov::455656b7-d121-4709-ba81-3f70d51b1100" providerId="AD"/>
  <p188:author id="{C43531B8-9712-273F-C641-F45B529F7697}" name="Ellen Richardson-Adams" initials="ER" userId="S::eadams@health.nv.gov::bfd16e43-d70e-4385-b2a9-3b885418c5ee" providerId="AD"/>
  <p188:author id="{086494DF-AAA5-1F1A-E093-020A3F160DCC}" name="Vickie S. Ives" initials="VI" userId="S::vives@health.nv.gov::400cddd8-2b1b-47a5-bbf3-439e74d530e4" providerId="AD"/>
  <p188:author id="{FD934CEA-EFD5-D1F9-4E63-5A34A43E198E}" name="Julia Peek" initials="JP" userId="S::jpeek@health.nv.gov::38d435af-cfab-4144-a640-a485779c8545" providerId="AD"/>
  <p188:author id="{391707F9-7C18-B1E0-525E-2C36E509E598}" name="Cody Phinney" initials="CP" userId="S::c.phinney@health.nv.gov::eb3a432b-48da-450f-ac10-19481c8e833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F4E79"/>
    <a:srgbClr val="4764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289" autoAdjust="0"/>
  </p:normalViewPr>
  <p:slideViewPr>
    <p:cSldViewPr snapToGrid="0">
      <p:cViewPr varScale="1">
        <p:scale>
          <a:sx n="32" d="100"/>
          <a:sy n="32" d="100"/>
        </p:scale>
        <p:origin x="1104" y="3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8/10/relationships/authors" Targe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3.xml"/></Relationships>
</file>

<file path=ppt/charts/_rels/chart1.xml.rels><?xml version="1.0" encoding="UTF-8" standalone="yes"?>
<Relationships xmlns="http://schemas.openxmlformats.org/package/2006/relationships"><Relationship Id="rId3" Type="http://schemas.openxmlformats.org/officeDocument/2006/relationships/oleObject" Target="file:///\\dhhs-01\shared\Common\01-%20Legislative%20Sessions\2019%20Legislative%20Folder\Presentations\Gov%20Rec%20Presentations\Budget%20Hearing%20Presentations\Slide%2010%20DO%20Budgeted%20Funding%20Sources%20Pie%20Chart.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embeddings/oleObject1.bin"/></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embeddings/oleObject2.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Legislative</a:t>
            </a:r>
            <a:r>
              <a:rPr lang="en-US" baseline="0"/>
              <a:t> Approved 2022-2023 Biennium</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dLbls>
          <c:showLegendKey val="0"/>
          <c:showVal val="1"/>
          <c:showCatName val="1"/>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aseline="0"/>
              <a:t>Legislative Approved 2022-2023 Biennium</a:t>
            </a:r>
            <a:endParaRPr lang="en-US"/>
          </a:p>
        </c:rich>
      </c:tx>
      <c:layout>
        <c:manualLayout>
          <c:xMode val="edge"/>
          <c:yMode val="edge"/>
          <c:x val="0.19776152611206124"/>
          <c:y val="0"/>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F1A-4D43-BB36-0692064945F6}"/>
              </c:ext>
            </c:extLst>
          </c:dPt>
          <c:dPt>
            <c:idx val="1"/>
            <c:bubble3D val="0"/>
            <c:spPr>
              <a:solidFill>
                <a:schemeClr val="accent3"/>
              </a:solidFill>
              <a:ln w="19050">
                <a:solidFill>
                  <a:schemeClr val="lt1"/>
                </a:solidFill>
              </a:ln>
              <a:effectLst/>
            </c:spPr>
            <c:extLst>
              <c:ext xmlns:c16="http://schemas.microsoft.com/office/drawing/2014/chart" uri="{C3380CC4-5D6E-409C-BE32-E72D297353CC}">
                <c16:uniqueId val="{00000003-BF1A-4D43-BB36-0692064945F6}"/>
              </c:ext>
            </c:extLst>
          </c:dPt>
          <c:dPt>
            <c:idx val="2"/>
            <c:bubble3D val="0"/>
            <c:spPr>
              <a:solidFill>
                <a:schemeClr val="accent5"/>
              </a:solidFill>
              <a:ln w="19050">
                <a:solidFill>
                  <a:schemeClr val="lt1"/>
                </a:solidFill>
              </a:ln>
              <a:effectLst/>
            </c:spPr>
            <c:extLst>
              <c:ext xmlns:c16="http://schemas.microsoft.com/office/drawing/2014/chart" uri="{C3380CC4-5D6E-409C-BE32-E72D297353CC}">
                <c16:uniqueId val="{00000005-BF1A-4D43-BB36-0692064945F6}"/>
              </c:ext>
            </c:extLst>
          </c:dPt>
          <c:dLbls>
            <c:dLbl>
              <c:idx val="0"/>
              <c:layout>
                <c:manualLayout>
                  <c:x val="1.2232413545731517E-2"/>
                  <c:y val="-3.0261563780429816E-2"/>
                </c:manualLayout>
              </c:layout>
              <c:tx>
                <c:rich>
                  <a:bodyPr rot="0" spcFirstLastPara="1" vertOverflow="clip" horzOverflow="clip" vert="horz" wrap="square" lIns="38100" tIns="19050" rIns="38100" bIns="19050" anchor="ctr" anchorCtr="1">
                    <a:noAutofit/>
                  </a:bodyPr>
                  <a:lstStyle/>
                  <a:p>
                    <a:pPr>
                      <a:defRPr sz="900" b="0" i="0" u="none" strike="noStrike" kern="1200" baseline="0">
                        <a:solidFill>
                          <a:schemeClr val="dk1">
                            <a:lumMod val="65000"/>
                            <a:lumOff val="35000"/>
                          </a:schemeClr>
                        </a:solidFill>
                        <a:latin typeface="+mn-lt"/>
                        <a:ea typeface="+mn-ea"/>
                        <a:cs typeface="+mn-cs"/>
                      </a:defRPr>
                    </a:pPr>
                    <a:fld id="{C8C8916D-ED67-4C6A-A54C-DA3D86FC73ED}" type="CATEGORYNAME">
                      <a:rPr lang="en-US"/>
                      <a:pPr>
                        <a:defRPr/>
                      </a:pPr>
                      <a:t>[CATEGORY NAME]</a:t>
                    </a:fld>
                    <a:fld id="{25AA6DF5-7A95-4302-BF2A-BE95402A9700}" type="VALUE">
                      <a:rPr lang="en-US" baseline="0"/>
                      <a:pPr>
                        <a:defRPr/>
                      </a:pPr>
                      <a:t>[VALUE]</a:t>
                    </a:fld>
                    <a:r>
                      <a:rPr lang="en-US" baseline="0"/>
                      <a:t> </a:t>
                    </a:r>
                    <a:fld id="{56736363-B373-45A8-9113-8E7B1C5E1C94}" type="PERCENTAGE">
                      <a:rPr lang="en-US" baseline="0"/>
                      <a:pPr>
                        <a:defRPr/>
                      </a:pPr>
                      <a:t>[PERCENTAGE]</a:t>
                    </a:fld>
                    <a:endParaRPr lang="en-US" baseline="0"/>
                  </a:p>
                </c:rich>
              </c:tx>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noAutofit/>
                </a:bodyPr>
                <a:lstStyle/>
                <a:p>
                  <a:pPr>
                    <a:defRPr sz="900" b="0" i="0" u="none" strike="noStrike" kern="1200" baseline="0">
                      <a:solidFill>
                        <a:schemeClr val="dk1">
                          <a:lumMod val="65000"/>
                          <a:lumOff val="35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6354701533867899"/>
                      <c:h val="0.13289429285462381"/>
                    </c:manualLayout>
                  </c15:layout>
                  <c15:dlblFieldTable/>
                  <c15:showDataLabelsRange val="0"/>
                </c:ext>
                <c:ext xmlns:c16="http://schemas.microsoft.com/office/drawing/2014/chart" uri="{C3380CC4-5D6E-409C-BE32-E72D297353CC}">
                  <c16:uniqueId val="{00000001-BF1A-4D43-BB36-0692064945F6}"/>
                </c:ext>
              </c:extLst>
            </c:dLbl>
            <c:dLbl>
              <c:idx val="1"/>
              <c:layout>
                <c:manualLayout>
                  <c:x val="-4.5032811763767631E-2"/>
                  <c:y val="4.5504006828605954E-2"/>
                </c:manualLayout>
              </c:layout>
              <c:tx>
                <c:rich>
                  <a:bodyPr rot="0" spcFirstLastPara="1" vertOverflow="clip" horzOverflow="clip" vert="horz" wrap="square" lIns="38100" tIns="19050" rIns="38100" bIns="19050" anchor="ctr" anchorCtr="1">
                    <a:noAutofit/>
                  </a:bodyPr>
                  <a:lstStyle/>
                  <a:p>
                    <a:pPr>
                      <a:defRPr sz="900" b="0" i="0" u="none" strike="noStrike" kern="1200" baseline="0">
                        <a:solidFill>
                          <a:schemeClr val="dk1">
                            <a:lumMod val="65000"/>
                            <a:lumOff val="35000"/>
                          </a:schemeClr>
                        </a:solidFill>
                        <a:latin typeface="+mn-lt"/>
                        <a:ea typeface="+mn-ea"/>
                        <a:cs typeface="+mn-cs"/>
                      </a:defRPr>
                    </a:pPr>
                    <a:fld id="{BE9BB424-A96D-4F9C-9947-51827C65C5CA}" type="CATEGORYNAME">
                      <a:rPr lang="en-US"/>
                      <a:pPr>
                        <a:defRPr/>
                      </a:pPr>
                      <a:t>[CATEGORY NAME]</a:t>
                    </a:fld>
                    <a:r>
                      <a:rPr lang="en-US" baseline="0"/>
                      <a:t> </a:t>
                    </a:r>
                    <a:fld id="{E39C9FF5-4CCF-458A-B696-D4FC8253F2DF}" type="VALUE">
                      <a:rPr lang="en-US" baseline="0"/>
                      <a:pPr>
                        <a:defRPr/>
                      </a:pPr>
                      <a:t>[VALUE]</a:t>
                    </a:fld>
                    <a:r>
                      <a:rPr lang="en-US" baseline="0"/>
                      <a:t> </a:t>
                    </a:r>
                    <a:fld id="{B9CD053A-E8B3-48AE-A1F8-2EBF3012434F}" type="PERCENTAGE">
                      <a:rPr lang="en-US" baseline="0"/>
                      <a:pPr>
                        <a:defRPr/>
                      </a:pPr>
                      <a:t>[PERCENTAGE]</a:t>
                    </a:fld>
                    <a:endParaRPr lang="en-US" baseline="0"/>
                  </a:p>
                </c:rich>
              </c:tx>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noAutofit/>
                </a:bodyPr>
                <a:lstStyle/>
                <a:p>
                  <a:pPr>
                    <a:defRPr sz="900" b="0" i="0" u="none" strike="noStrike" kern="1200" baseline="0">
                      <a:solidFill>
                        <a:schemeClr val="dk1">
                          <a:lumMod val="65000"/>
                          <a:lumOff val="35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6354701533867899"/>
                      <c:h val="0.12722048525688229"/>
                    </c:manualLayout>
                  </c15:layout>
                  <c15:dlblFieldTable/>
                  <c15:showDataLabelsRange val="0"/>
                </c:ext>
                <c:ext xmlns:c16="http://schemas.microsoft.com/office/drawing/2014/chart" uri="{C3380CC4-5D6E-409C-BE32-E72D297353CC}">
                  <c16:uniqueId val="{00000003-BF1A-4D43-BB36-0692064945F6}"/>
                </c:ext>
              </c:extLst>
            </c:dLbl>
            <c:dLbl>
              <c:idx val="2"/>
              <c:layout>
                <c:manualLayout>
                  <c:x val="-6.7278274501524335E-2"/>
                  <c:y val="4.6413829927418167E-2"/>
                </c:manualLayout>
              </c:layout>
              <c:tx>
                <c:rich>
                  <a:bodyPr rot="0" spcFirstLastPara="1" vertOverflow="clip" horzOverflow="clip" vert="horz" wrap="square" lIns="38100" tIns="19050" rIns="38100" bIns="19050" anchor="ctr" anchorCtr="1">
                    <a:noAutofit/>
                  </a:bodyPr>
                  <a:lstStyle/>
                  <a:p>
                    <a:pPr>
                      <a:defRPr sz="900" b="0" i="0" u="none" strike="noStrike" kern="1200" baseline="0">
                        <a:solidFill>
                          <a:schemeClr val="dk1">
                            <a:lumMod val="65000"/>
                            <a:lumOff val="35000"/>
                          </a:schemeClr>
                        </a:solidFill>
                        <a:latin typeface="+mn-lt"/>
                        <a:ea typeface="+mn-ea"/>
                        <a:cs typeface="+mn-cs"/>
                      </a:defRPr>
                    </a:pPr>
                    <a:fld id="{97AE0EBB-69B3-4A55-9BBB-5531053CCD30}" type="CATEGORYNAME">
                      <a:rPr lang="en-US"/>
                      <a:pPr>
                        <a:defRPr/>
                      </a:pPr>
                      <a:t>[CATEGORY NAME]</a:t>
                    </a:fld>
                    <a:fld id="{8460EF62-750E-4C19-AA86-133E72A3B383}" type="VALUE">
                      <a:rPr lang="en-US" baseline="0"/>
                      <a:pPr>
                        <a:defRPr/>
                      </a:pPr>
                      <a:t>[VALUE]</a:t>
                    </a:fld>
                    <a:r>
                      <a:rPr lang="en-US" baseline="0"/>
                      <a:t> </a:t>
                    </a:r>
                    <a:fld id="{33016FA4-B103-42E2-8842-5D883515870A}" type="PERCENTAGE">
                      <a:rPr lang="en-US" baseline="0"/>
                      <a:pPr>
                        <a:defRPr/>
                      </a:pPr>
                      <a:t>[PERCENTAGE]</a:t>
                    </a:fld>
                    <a:endParaRPr lang="en-US" baseline="0"/>
                  </a:p>
                </c:rich>
              </c:tx>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noAutofit/>
                </a:bodyPr>
                <a:lstStyle/>
                <a:p>
                  <a:pPr>
                    <a:defRPr sz="900" b="0" i="0" u="none" strike="noStrike" kern="1200" baseline="0">
                      <a:solidFill>
                        <a:schemeClr val="dk1">
                          <a:lumMod val="65000"/>
                          <a:lumOff val="35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6866825591755161"/>
                      <c:h val="0.14017002383938251"/>
                    </c:manualLayout>
                  </c15:layout>
                  <c15:dlblFieldTable/>
                  <c15:showDataLabelsRange val="0"/>
                </c:ext>
                <c:ext xmlns:c16="http://schemas.microsoft.com/office/drawing/2014/chart" uri="{C3380CC4-5D6E-409C-BE32-E72D297353CC}">
                  <c16:uniqueId val="{00000005-BF1A-4D43-BB36-0692064945F6}"/>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'[SILC Presentation 230706 Fiscal Data.xlsx]Pie Chart 22-23'!$A$2:$A$4</c:f>
              <c:strCache>
                <c:ptCount val="3"/>
                <c:pt idx="0">
                  <c:v>General Fund</c:v>
                </c:pt>
                <c:pt idx="1">
                  <c:v>Federal</c:v>
                </c:pt>
                <c:pt idx="2">
                  <c:v>Other</c:v>
                </c:pt>
              </c:strCache>
            </c:strRef>
          </c:cat>
          <c:val>
            <c:numRef>
              <c:f>'[SILC Presentation 230706 Fiscal Data.xlsx]Pie Chart 22-23'!$B$2:$B$4</c:f>
              <c:numCache>
                <c:formatCode>_(* #,##0_);_(* \(#,##0\);_(* "-"??_);_(@_)</c:formatCode>
                <c:ptCount val="3"/>
                <c:pt idx="0">
                  <c:v>294708313</c:v>
                </c:pt>
                <c:pt idx="1">
                  <c:v>99438606</c:v>
                </c:pt>
                <c:pt idx="2">
                  <c:v>41324523</c:v>
                </c:pt>
              </c:numCache>
            </c:numRef>
          </c:val>
          <c:extLst>
            <c:ext xmlns:c16="http://schemas.microsoft.com/office/drawing/2014/chart" uri="{C3380CC4-5D6E-409C-BE32-E72D297353CC}">
              <c16:uniqueId val="{00000006-BF1A-4D43-BB36-0692064945F6}"/>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aseline="0"/>
              <a:t>Legislatively Approved 2024-2025 Biennium</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E73-43FA-A11A-86D14F0DC772}"/>
              </c:ext>
            </c:extLst>
          </c:dPt>
          <c:dPt>
            <c:idx val="1"/>
            <c:bubble3D val="0"/>
            <c:spPr>
              <a:solidFill>
                <a:schemeClr val="accent3"/>
              </a:solidFill>
              <a:ln w="19050">
                <a:solidFill>
                  <a:schemeClr val="lt1"/>
                </a:solidFill>
              </a:ln>
              <a:effectLst/>
            </c:spPr>
            <c:extLst>
              <c:ext xmlns:c16="http://schemas.microsoft.com/office/drawing/2014/chart" uri="{C3380CC4-5D6E-409C-BE32-E72D297353CC}">
                <c16:uniqueId val="{00000003-4E73-43FA-A11A-86D14F0DC772}"/>
              </c:ext>
            </c:extLst>
          </c:dPt>
          <c:dPt>
            <c:idx val="2"/>
            <c:bubble3D val="0"/>
            <c:spPr>
              <a:solidFill>
                <a:schemeClr val="accent5"/>
              </a:solidFill>
              <a:ln w="19050">
                <a:solidFill>
                  <a:schemeClr val="lt1"/>
                </a:solidFill>
              </a:ln>
              <a:effectLst/>
            </c:spPr>
            <c:extLst>
              <c:ext xmlns:c16="http://schemas.microsoft.com/office/drawing/2014/chart" uri="{C3380CC4-5D6E-409C-BE32-E72D297353CC}">
                <c16:uniqueId val="{00000005-4E73-43FA-A11A-86D14F0DC772}"/>
              </c:ext>
            </c:extLst>
          </c:dPt>
          <c:dLbls>
            <c:dLbl>
              <c:idx val="0"/>
              <c:tx>
                <c:rich>
                  <a:bodyPr rot="0" spcFirstLastPara="1" vertOverflow="clip" horzOverflow="clip" vert="horz" wrap="square" lIns="38100" tIns="19050" rIns="38100" bIns="19050" anchor="ctr" anchorCtr="1">
                    <a:noAutofit/>
                  </a:bodyPr>
                  <a:lstStyle/>
                  <a:p>
                    <a:pPr>
                      <a:defRPr sz="900" b="0" i="0" u="none" strike="noStrike" kern="1200" baseline="0">
                        <a:solidFill>
                          <a:schemeClr val="dk1">
                            <a:lumMod val="65000"/>
                            <a:lumOff val="35000"/>
                          </a:schemeClr>
                        </a:solidFill>
                        <a:latin typeface="+mn-lt"/>
                        <a:ea typeface="+mn-ea"/>
                        <a:cs typeface="+mn-cs"/>
                      </a:defRPr>
                    </a:pPr>
                    <a:fld id="{C8C8916D-ED67-4C6A-A54C-DA3D86FC73ED}" type="CATEGORYNAME">
                      <a:rPr lang="en-US"/>
                      <a:pPr>
                        <a:defRPr/>
                      </a:pPr>
                      <a:t>[CATEGORY NAME]</a:t>
                    </a:fld>
                    <a:fld id="{25AA6DF5-7A95-4302-BF2A-BE95402A9700}" type="VALUE">
                      <a:rPr lang="en-US" baseline="0"/>
                      <a:pPr>
                        <a:defRPr/>
                      </a:pPr>
                      <a:t>[VALUE]</a:t>
                    </a:fld>
                    <a:r>
                      <a:rPr lang="en-US" baseline="0"/>
                      <a:t> </a:t>
                    </a:r>
                    <a:fld id="{56736363-B373-45A8-9113-8E7B1C5E1C94}" type="PERCENTAGE">
                      <a:rPr lang="en-US" baseline="0"/>
                      <a:pPr>
                        <a:defRPr/>
                      </a:pPr>
                      <a:t>[PERCENTAGE]</a:t>
                    </a:fld>
                    <a:endParaRPr lang="en-US" baseline="0"/>
                  </a:p>
                </c:rich>
              </c:tx>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noAutofit/>
                </a:bodyPr>
                <a:lstStyle/>
                <a:p>
                  <a:pPr>
                    <a:defRPr sz="900" b="0" i="0" u="none" strike="noStrike" kern="1200" baseline="0">
                      <a:solidFill>
                        <a:schemeClr val="dk1">
                          <a:lumMod val="65000"/>
                          <a:lumOff val="35000"/>
                        </a:schemeClr>
                      </a:solidFill>
                      <a:latin typeface="+mn-lt"/>
                      <a:ea typeface="+mn-ea"/>
                      <a:cs typeface="+mn-cs"/>
                    </a:defRPr>
                  </a:pPr>
                  <a:endParaRPr lang="en-US"/>
                </a:p>
              </c:txPr>
              <c:dLblPos val="outEnd"/>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6354701533867899"/>
                      <c:h val="0.13289429285462381"/>
                    </c:manualLayout>
                  </c15:layout>
                  <c15:dlblFieldTable/>
                  <c15:showDataLabelsRange val="0"/>
                </c:ext>
                <c:ext xmlns:c16="http://schemas.microsoft.com/office/drawing/2014/chart" uri="{C3380CC4-5D6E-409C-BE32-E72D297353CC}">
                  <c16:uniqueId val="{00000001-4E73-43FA-A11A-86D14F0DC772}"/>
                </c:ext>
              </c:extLst>
            </c:dLbl>
            <c:dLbl>
              <c:idx val="1"/>
              <c:layout>
                <c:manualLayout>
                  <c:x val="1.4678899082568808E-2"/>
                  <c:y val="1.3569409829599758E-2"/>
                </c:manualLayout>
              </c:layout>
              <c:tx>
                <c:rich>
                  <a:bodyPr rot="0" spcFirstLastPara="1" vertOverflow="clip" horzOverflow="clip" vert="horz" wrap="square" lIns="38100" tIns="19050" rIns="38100" bIns="19050" anchor="ctr" anchorCtr="1">
                    <a:noAutofit/>
                  </a:bodyPr>
                  <a:lstStyle/>
                  <a:p>
                    <a:pPr>
                      <a:defRPr sz="900" b="0" i="0" u="none" strike="noStrike" kern="1200" baseline="0">
                        <a:solidFill>
                          <a:schemeClr val="dk1">
                            <a:lumMod val="65000"/>
                            <a:lumOff val="35000"/>
                          </a:schemeClr>
                        </a:solidFill>
                        <a:latin typeface="+mn-lt"/>
                        <a:ea typeface="+mn-ea"/>
                        <a:cs typeface="+mn-cs"/>
                      </a:defRPr>
                    </a:pPr>
                    <a:fld id="{BE9BB424-A96D-4F9C-9947-51827C65C5CA}" type="CATEGORYNAME">
                      <a:rPr lang="en-US"/>
                      <a:pPr>
                        <a:defRPr/>
                      </a:pPr>
                      <a:t>[CATEGORY NAME]</a:t>
                    </a:fld>
                    <a:r>
                      <a:rPr lang="en-US" baseline="0"/>
                      <a:t> </a:t>
                    </a:r>
                    <a:fld id="{E39C9FF5-4CCF-458A-B696-D4FC8253F2DF}" type="VALUE">
                      <a:rPr lang="en-US" baseline="0"/>
                      <a:pPr>
                        <a:defRPr/>
                      </a:pPr>
                      <a:t>[VALUE]</a:t>
                    </a:fld>
                    <a:r>
                      <a:rPr lang="en-US" baseline="0"/>
                      <a:t> </a:t>
                    </a:r>
                    <a:fld id="{B9CD053A-E8B3-48AE-A1F8-2EBF3012434F}" type="PERCENTAGE">
                      <a:rPr lang="en-US" baseline="0"/>
                      <a:pPr>
                        <a:defRPr/>
                      </a:pPr>
                      <a:t>[PERCENTAGE]</a:t>
                    </a:fld>
                    <a:endParaRPr lang="en-US" baseline="0"/>
                  </a:p>
                </c:rich>
              </c:tx>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noAutofit/>
                </a:bodyPr>
                <a:lstStyle/>
                <a:p>
                  <a:pPr>
                    <a:defRPr sz="900" b="0" i="0" u="none" strike="noStrike" kern="1200" baseline="0">
                      <a:solidFill>
                        <a:schemeClr val="dk1">
                          <a:lumMod val="65000"/>
                          <a:lumOff val="35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6354701533867899"/>
                      <c:h val="0.12722048525688229"/>
                    </c:manualLayout>
                  </c15:layout>
                  <c15:dlblFieldTable/>
                  <c15:showDataLabelsRange val="0"/>
                </c:ext>
                <c:ext xmlns:c16="http://schemas.microsoft.com/office/drawing/2014/chart" uri="{C3380CC4-5D6E-409C-BE32-E72D297353CC}">
                  <c16:uniqueId val="{00000003-4E73-43FA-A11A-86D14F0DC772}"/>
                </c:ext>
              </c:extLst>
            </c:dLbl>
            <c:dLbl>
              <c:idx val="2"/>
              <c:layout>
                <c:manualLayout>
                  <c:x val="-8.5626911314984622E-3"/>
                  <c:y val="2.3842270743064366E-2"/>
                </c:manualLayout>
              </c:layout>
              <c:tx>
                <c:rich>
                  <a:bodyPr rot="0" spcFirstLastPara="1" vertOverflow="clip" horzOverflow="clip" vert="horz" wrap="square" lIns="38100" tIns="19050" rIns="38100" bIns="19050" anchor="ctr" anchorCtr="1">
                    <a:noAutofit/>
                  </a:bodyPr>
                  <a:lstStyle/>
                  <a:p>
                    <a:pPr>
                      <a:defRPr sz="900" b="0" i="0" u="none" strike="noStrike" kern="1200" baseline="0">
                        <a:solidFill>
                          <a:schemeClr val="dk1">
                            <a:lumMod val="65000"/>
                            <a:lumOff val="35000"/>
                          </a:schemeClr>
                        </a:solidFill>
                        <a:latin typeface="+mn-lt"/>
                        <a:ea typeface="+mn-ea"/>
                        <a:cs typeface="+mn-cs"/>
                      </a:defRPr>
                    </a:pPr>
                    <a:fld id="{97AE0EBB-69B3-4A55-9BBB-5531053CCD30}" type="CATEGORYNAME">
                      <a:rPr lang="en-US"/>
                      <a:pPr>
                        <a:defRPr/>
                      </a:pPr>
                      <a:t>[CATEGORY NAME]</a:t>
                    </a:fld>
                    <a:fld id="{8460EF62-750E-4C19-AA86-133E72A3B383}" type="VALUE">
                      <a:rPr lang="en-US" baseline="0"/>
                      <a:pPr>
                        <a:defRPr/>
                      </a:pPr>
                      <a:t>[VALUE]</a:t>
                    </a:fld>
                    <a:r>
                      <a:rPr lang="en-US" baseline="0"/>
                      <a:t> </a:t>
                    </a:r>
                    <a:fld id="{33016FA4-B103-42E2-8842-5D883515870A}" type="PERCENTAGE">
                      <a:rPr lang="en-US" baseline="0"/>
                      <a:pPr>
                        <a:defRPr/>
                      </a:pPr>
                      <a:t>[PERCENTAGE]</a:t>
                    </a:fld>
                    <a:endParaRPr lang="en-US" baseline="0"/>
                  </a:p>
                </c:rich>
              </c:tx>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noAutofit/>
                </a:bodyPr>
                <a:lstStyle/>
                <a:p>
                  <a:pPr>
                    <a:defRPr sz="900" b="0" i="0" u="none" strike="noStrike" kern="1200" baseline="0">
                      <a:solidFill>
                        <a:schemeClr val="dk1">
                          <a:lumMod val="65000"/>
                          <a:lumOff val="35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6866825591755161"/>
                      <c:h val="0.14017002383938251"/>
                    </c:manualLayout>
                  </c15:layout>
                  <c15:dlblFieldTable/>
                  <c15:showDataLabelsRange val="0"/>
                </c:ext>
                <c:ext xmlns:c16="http://schemas.microsoft.com/office/drawing/2014/chart" uri="{C3380CC4-5D6E-409C-BE32-E72D297353CC}">
                  <c16:uniqueId val="{00000005-4E73-43FA-A11A-86D14F0DC77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'[SILC Presentation 230706 Fiscal Data.xlsx]Pie Chart 24-25'!$A$2:$A$4</c:f>
              <c:strCache>
                <c:ptCount val="3"/>
                <c:pt idx="0">
                  <c:v>General Fund</c:v>
                </c:pt>
                <c:pt idx="1">
                  <c:v>Federal</c:v>
                </c:pt>
                <c:pt idx="2">
                  <c:v>Other</c:v>
                </c:pt>
              </c:strCache>
            </c:strRef>
          </c:cat>
          <c:val>
            <c:numRef>
              <c:f>'[SILC Presentation 230706 Fiscal Data.xlsx]Pie Chart 24-25'!$B$2:$B$4</c:f>
              <c:numCache>
                <c:formatCode>_(* #,##0_);_(* \(#,##0\);_(* "-"??_);_(@_)</c:formatCode>
                <c:ptCount val="3"/>
                <c:pt idx="0">
                  <c:v>325499821</c:v>
                </c:pt>
                <c:pt idx="1">
                  <c:v>114040680</c:v>
                </c:pt>
                <c:pt idx="2">
                  <c:v>174232438</c:v>
                </c:pt>
              </c:numCache>
            </c:numRef>
          </c:val>
          <c:extLst>
            <c:ext xmlns:c16="http://schemas.microsoft.com/office/drawing/2014/chart" uri="{C3380CC4-5D6E-409C-BE32-E72D297353CC}">
              <c16:uniqueId val="{00000006-4E73-43FA-A11A-86D14F0DC772}"/>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3EA652-37DD-4BAB-A14D-C50DB7068CBA}" type="doc">
      <dgm:prSet loTypeId="urn:microsoft.com/office/officeart/2005/8/layout/venn3" loCatId="relationship" qsTypeId="urn:microsoft.com/office/officeart/2005/8/quickstyle/simple1" qsCatId="simple" csTypeId="urn:microsoft.com/office/officeart/2005/8/colors/colorful1" csCatId="colorful" phldr="1"/>
      <dgm:spPr/>
      <dgm:t>
        <a:bodyPr/>
        <a:lstStyle/>
        <a:p>
          <a:endParaRPr lang="en-US"/>
        </a:p>
      </dgm:t>
    </dgm:pt>
    <dgm:pt modelId="{F340ABF4-2806-45C1-9EF7-FABD32E2B319}">
      <dgm:prSet phldrT="[Text]" phldr="0"/>
      <dgm:spPr/>
      <dgm:t>
        <a:bodyPr/>
        <a:lstStyle/>
        <a:p>
          <a:pPr rtl="0"/>
          <a:r>
            <a:rPr lang="en-US">
              <a:latin typeface="Calibri Light" panose="020F0302020204030204"/>
            </a:rPr>
            <a:t>Community Health Services</a:t>
          </a:r>
          <a:endParaRPr lang="en-US"/>
        </a:p>
      </dgm:t>
    </dgm:pt>
    <dgm:pt modelId="{2834D9E9-058C-4153-A65C-3BC269455E86}" type="parTrans" cxnId="{4FBBF277-A04F-49DF-A009-A67C1341B740}">
      <dgm:prSet/>
      <dgm:spPr/>
      <dgm:t>
        <a:bodyPr/>
        <a:lstStyle/>
        <a:p>
          <a:endParaRPr lang="en-US"/>
        </a:p>
      </dgm:t>
    </dgm:pt>
    <dgm:pt modelId="{CA00E296-EB9B-430C-A7C7-9BAACCBD18CA}" type="sibTrans" cxnId="{4FBBF277-A04F-49DF-A009-A67C1341B740}">
      <dgm:prSet/>
      <dgm:spPr/>
      <dgm:t>
        <a:bodyPr/>
        <a:lstStyle/>
        <a:p>
          <a:endParaRPr lang="en-US"/>
        </a:p>
      </dgm:t>
    </dgm:pt>
    <dgm:pt modelId="{2B325F31-50CF-4582-933B-98DC7CB2D4E8}">
      <dgm:prSet phldrT="[Text]" phldr="0"/>
      <dgm:spPr/>
      <dgm:t>
        <a:bodyPr/>
        <a:lstStyle/>
        <a:p>
          <a:pPr rtl="0"/>
          <a:r>
            <a:rPr lang="en-US">
              <a:latin typeface="Calibri Light" panose="020F0302020204030204"/>
            </a:rPr>
            <a:t>Regulatory and Planning Services</a:t>
          </a:r>
          <a:endParaRPr lang="en-US"/>
        </a:p>
      </dgm:t>
    </dgm:pt>
    <dgm:pt modelId="{057BBE73-BB64-45FE-A354-8AE3C67CFCAC}" type="parTrans" cxnId="{477568B0-609D-4853-A0E3-949B6CFDD9F4}">
      <dgm:prSet/>
      <dgm:spPr/>
      <dgm:t>
        <a:bodyPr/>
        <a:lstStyle/>
        <a:p>
          <a:endParaRPr lang="en-US"/>
        </a:p>
      </dgm:t>
    </dgm:pt>
    <dgm:pt modelId="{FD28094C-5DAF-4347-8CC2-83871F32790C}" type="sibTrans" cxnId="{477568B0-609D-4853-A0E3-949B6CFDD9F4}">
      <dgm:prSet/>
      <dgm:spPr/>
      <dgm:t>
        <a:bodyPr/>
        <a:lstStyle/>
        <a:p>
          <a:endParaRPr lang="en-US"/>
        </a:p>
      </dgm:t>
    </dgm:pt>
    <dgm:pt modelId="{75D9F87B-56A7-4486-AA28-8899F90F6BD8}">
      <dgm:prSet phldrT="[Text]" phldr="0"/>
      <dgm:spPr/>
      <dgm:t>
        <a:bodyPr/>
        <a:lstStyle/>
        <a:p>
          <a:pPr rtl="0"/>
          <a:r>
            <a:rPr lang="en-US">
              <a:latin typeface="Calibri Light" panose="020F0302020204030204"/>
            </a:rPr>
            <a:t>Clinical Services</a:t>
          </a:r>
          <a:endParaRPr lang="en-US"/>
        </a:p>
      </dgm:t>
    </dgm:pt>
    <dgm:pt modelId="{43E2DF0F-A5C6-40C7-8776-A9BFFE804632}" type="parTrans" cxnId="{64A54999-34FD-4D54-85D7-E8A2C44CDD39}">
      <dgm:prSet/>
      <dgm:spPr/>
      <dgm:t>
        <a:bodyPr/>
        <a:lstStyle/>
        <a:p>
          <a:endParaRPr lang="en-US"/>
        </a:p>
      </dgm:t>
    </dgm:pt>
    <dgm:pt modelId="{75F9B804-39D0-4623-A30B-337D5A9C63F3}" type="sibTrans" cxnId="{64A54999-34FD-4D54-85D7-E8A2C44CDD39}">
      <dgm:prSet/>
      <dgm:spPr/>
      <dgm:t>
        <a:bodyPr/>
        <a:lstStyle/>
        <a:p>
          <a:endParaRPr lang="en-US"/>
        </a:p>
      </dgm:t>
    </dgm:pt>
    <dgm:pt modelId="{ECB958EF-414E-4258-A960-6B729627E0A2}">
      <dgm:prSet phldrT="[Text]" phldr="0"/>
      <dgm:spPr/>
      <dgm:t>
        <a:bodyPr/>
        <a:lstStyle/>
        <a:p>
          <a:pPr rtl="0"/>
          <a:r>
            <a:rPr lang="en-US">
              <a:latin typeface="Calibri Light" panose="020F0302020204030204"/>
            </a:rPr>
            <a:t>Behavioral Health Policy</a:t>
          </a:r>
          <a:endParaRPr lang="en-US"/>
        </a:p>
      </dgm:t>
    </dgm:pt>
    <dgm:pt modelId="{A8A485A6-DA0E-4EE3-8F0D-958BFD92D1B4}" type="parTrans" cxnId="{56E21740-5432-473A-AEB9-DD10B4474992}">
      <dgm:prSet/>
      <dgm:spPr/>
      <dgm:t>
        <a:bodyPr/>
        <a:lstStyle/>
        <a:p>
          <a:endParaRPr lang="en-US"/>
        </a:p>
      </dgm:t>
    </dgm:pt>
    <dgm:pt modelId="{C098D49B-3170-4A09-94F3-80A387406601}" type="sibTrans" cxnId="{56E21740-5432-473A-AEB9-DD10B4474992}">
      <dgm:prSet/>
      <dgm:spPr/>
      <dgm:t>
        <a:bodyPr/>
        <a:lstStyle/>
        <a:p>
          <a:endParaRPr lang="en-US"/>
        </a:p>
      </dgm:t>
    </dgm:pt>
    <dgm:pt modelId="{5A171454-E842-470F-9A4C-1379C0FF582A}">
      <dgm:prSet phldr="0"/>
      <dgm:spPr/>
      <dgm:t>
        <a:bodyPr/>
        <a:lstStyle/>
        <a:p>
          <a:pPr rtl="0"/>
          <a:r>
            <a:rPr lang="en-US">
              <a:latin typeface="Calibri Light" panose="020F0302020204030204"/>
            </a:rPr>
            <a:t>Administrative Services</a:t>
          </a:r>
        </a:p>
      </dgm:t>
    </dgm:pt>
    <dgm:pt modelId="{4184ABA8-6E00-4E36-BF03-62EDF95E525B}" type="parTrans" cxnId="{EA4D1BB8-5592-4053-89DD-117A4D842409}">
      <dgm:prSet/>
      <dgm:spPr/>
      <dgm:t>
        <a:bodyPr/>
        <a:lstStyle/>
        <a:p>
          <a:endParaRPr lang="en-US"/>
        </a:p>
      </dgm:t>
    </dgm:pt>
    <dgm:pt modelId="{EA88B137-3DDB-4640-823F-58BE38B1310B}" type="sibTrans" cxnId="{EA4D1BB8-5592-4053-89DD-117A4D842409}">
      <dgm:prSet/>
      <dgm:spPr/>
      <dgm:t>
        <a:bodyPr/>
        <a:lstStyle/>
        <a:p>
          <a:endParaRPr lang="en-US"/>
        </a:p>
      </dgm:t>
    </dgm:pt>
    <dgm:pt modelId="{E6C6F164-5F73-43F8-BE70-74568C162CEF}">
      <dgm:prSet phldrT="[Text]" phldr="0"/>
      <dgm:spPr/>
      <dgm:t>
        <a:bodyPr/>
        <a:lstStyle/>
        <a:p>
          <a:pPr rtl="0"/>
          <a:r>
            <a:rPr lang="en-US"/>
            <a:t>Office of State Epidemiology</a:t>
          </a:r>
        </a:p>
      </dgm:t>
    </dgm:pt>
    <dgm:pt modelId="{5E90969B-A11E-41B6-82A2-E49E15341BF4}" type="parTrans" cxnId="{BFD0403B-D56C-44FE-9416-87AB5D785BDD}">
      <dgm:prSet/>
      <dgm:spPr/>
      <dgm:t>
        <a:bodyPr/>
        <a:lstStyle/>
        <a:p>
          <a:endParaRPr lang="en-US"/>
        </a:p>
      </dgm:t>
    </dgm:pt>
    <dgm:pt modelId="{C8C41C94-305D-42C9-82DA-6084BB9ADBC6}" type="sibTrans" cxnId="{BFD0403B-D56C-44FE-9416-87AB5D785BDD}">
      <dgm:prSet/>
      <dgm:spPr/>
      <dgm:t>
        <a:bodyPr/>
        <a:lstStyle/>
        <a:p>
          <a:endParaRPr lang="en-US"/>
        </a:p>
      </dgm:t>
    </dgm:pt>
    <dgm:pt modelId="{79FB2BF7-9B26-462B-9495-116C113427E7}">
      <dgm:prSet phldr="0"/>
      <dgm:spPr/>
      <dgm:t>
        <a:bodyPr/>
        <a:lstStyle/>
        <a:p>
          <a:pPr rtl="0"/>
          <a:r>
            <a:rPr lang="en-US">
              <a:latin typeface="Calibri Light" panose="020F0302020204030204"/>
            </a:rPr>
            <a:t>Public Health Infrastructure and Improvement</a:t>
          </a:r>
        </a:p>
      </dgm:t>
    </dgm:pt>
    <dgm:pt modelId="{99E884CD-F2AA-44F2-83A4-C41D3DA60AAF}" type="parTrans" cxnId="{7EEB5E01-5432-484F-9394-B261D663B568}">
      <dgm:prSet/>
      <dgm:spPr/>
      <dgm:t>
        <a:bodyPr/>
        <a:lstStyle/>
        <a:p>
          <a:endParaRPr lang="en-US"/>
        </a:p>
      </dgm:t>
    </dgm:pt>
    <dgm:pt modelId="{8569A8F3-D773-43DF-85BC-0501B10E7F5A}" type="sibTrans" cxnId="{7EEB5E01-5432-484F-9394-B261D663B568}">
      <dgm:prSet/>
      <dgm:spPr/>
      <dgm:t>
        <a:bodyPr/>
        <a:lstStyle/>
        <a:p>
          <a:endParaRPr lang="en-US"/>
        </a:p>
      </dgm:t>
    </dgm:pt>
    <dgm:pt modelId="{E14AA28B-FD53-4C29-A3F8-FDD63E4562D8}" type="pres">
      <dgm:prSet presAssocID="{253EA652-37DD-4BAB-A14D-C50DB7068CBA}" presName="Name0" presStyleCnt="0">
        <dgm:presLayoutVars>
          <dgm:dir/>
          <dgm:resizeHandles val="exact"/>
        </dgm:presLayoutVars>
      </dgm:prSet>
      <dgm:spPr/>
    </dgm:pt>
    <dgm:pt modelId="{166AF5A9-203E-4AED-8F08-781896DE2AF6}" type="pres">
      <dgm:prSet presAssocID="{F340ABF4-2806-45C1-9EF7-FABD32E2B319}" presName="Name5" presStyleLbl="vennNode1" presStyleIdx="0" presStyleCnt="7">
        <dgm:presLayoutVars>
          <dgm:bulletEnabled val="1"/>
        </dgm:presLayoutVars>
      </dgm:prSet>
      <dgm:spPr/>
    </dgm:pt>
    <dgm:pt modelId="{B9CA3684-95FC-4DA0-B344-3D0EA57668B9}" type="pres">
      <dgm:prSet presAssocID="{CA00E296-EB9B-430C-A7C7-9BAACCBD18CA}" presName="space" presStyleCnt="0"/>
      <dgm:spPr/>
    </dgm:pt>
    <dgm:pt modelId="{2EEA43B6-4456-4B86-B6C6-BE7E48733D88}" type="pres">
      <dgm:prSet presAssocID="{E6C6F164-5F73-43F8-BE70-74568C162CEF}" presName="Name5" presStyleLbl="vennNode1" presStyleIdx="1" presStyleCnt="7">
        <dgm:presLayoutVars>
          <dgm:bulletEnabled val="1"/>
        </dgm:presLayoutVars>
      </dgm:prSet>
      <dgm:spPr/>
    </dgm:pt>
    <dgm:pt modelId="{B3521D45-04B7-49FA-9FC7-1A2286920B82}" type="pres">
      <dgm:prSet presAssocID="{C8C41C94-305D-42C9-82DA-6084BB9ADBC6}" presName="space" presStyleCnt="0"/>
      <dgm:spPr/>
    </dgm:pt>
    <dgm:pt modelId="{04128019-2F94-4575-A6BE-3FB8584E7EB6}" type="pres">
      <dgm:prSet presAssocID="{2B325F31-50CF-4582-933B-98DC7CB2D4E8}" presName="Name5" presStyleLbl="vennNode1" presStyleIdx="2" presStyleCnt="7">
        <dgm:presLayoutVars>
          <dgm:bulletEnabled val="1"/>
        </dgm:presLayoutVars>
      </dgm:prSet>
      <dgm:spPr/>
    </dgm:pt>
    <dgm:pt modelId="{94501A23-350D-42F4-8B88-8FB195427525}" type="pres">
      <dgm:prSet presAssocID="{FD28094C-5DAF-4347-8CC2-83871F32790C}" presName="space" presStyleCnt="0"/>
      <dgm:spPr/>
    </dgm:pt>
    <dgm:pt modelId="{22FB31AE-728E-4393-BAA9-9B0E05F5D9F3}" type="pres">
      <dgm:prSet presAssocID="{75D9F87B-56A7-4486-AA28-8899F90F6BD8}" presName="Name5" presStyleLbl="vennNode1" presStyleIdx="3" presStyleCnt="7">
        <dgm:presLayoutVars>
          <dgm:bulletEnabled val="1"/>
        </dgm:presLayoutVars>
      </dgm:prSet>
      <dgm:spPr/>
    </dgm:pt>
    <dgm:pt modelId="{E38C6970-F642-4476-8A64-D3C59F83D16F}" type="pres">
      <dgm:prSet presAssocID="{75F9B804-39D0-4623-A30B-337D5A9C63F3}" presName="space" presStyleCnt="0"/>
      <dgm:spPr/>
    </dgm:pt>
    <dgm:pt modelId="{27A966EC-DCC9-4AE1-991A-A7455AB0FD70}" type="pres">
      <dgm:prSet presAssocID="{ECB958EF-414E-4258-A960-6B729627E0A2}" presName="Name5" presStyleLbl="vennNode1" presStyleIdx="4" presStyleCnt="7">
        <dgm:presLayoutVars>
          <dgm:bulletEnabled val="1"/>
        </dgm:presLayoutVars>
      </dgm:prSet>
      <dgm:spPr/>
    </dgm:pt>
    <dgm:pt modelId="{CA3B5F8D-8586-4674-8426-45EA67C5F815}" type="pres">
      <dgm:prSet presAssocID="{C098D49B-3170-4A09-94F3-80A387406601}" presName="space" presStyleCnt="0"/>
      <dgm:spPr/>
    </dgm:pt>
    <dgm:pt modelId="{3F918B89-C9B3-4D5B-89A4-3A3FBA5FE41A}" type="pres">
      <dgm:prSet presAssocID="{5A171454-E842-470F-9A4C-1379C0FF582A}" presName="Name5" presStyleLbl="vennNode1" presStyleIdx="5" presStyleCnt="7">
        <dgm:presLayoutVars>
          <dgm:bulletEnabled val="1"/>
        </dgm:presLayoutVars>
      </dgm:prSet>
      <dgm:spPr/>
    </dgm:pt>
    <dgm:pt modelId="{E297046A-04FE-440F-B5C5-524BC2F51119}" type="pres">
      <dgm:prSet presAssocID="{EA88B137-3DDB-4640-823F-58BE38B1310B}" presName="space" presStyleCnt="0"/>
      <dgm:spPr/>
    </dgm:pt>
    <dgm:pt modelId="{9B348953-958D-4401-BA0E-73876C28D717}" type="pres">
      <dgm:prSet presAssocID="{79FB2BF7-9B26-462B-9495-116C113427E7}" presName="Name5" presStyleLbl="vennNode1" presStyleIdx="6" presStyleCnt="7">
        <dgm:presLayoutVars>
          <dgm:bulletEnabled val="1"/>
        </dgm:presLayoutVars>
      </dgm:prSet>
      <dgm:spPr/>
    </dgm:pt>
  </dgm:ptLst>
  <dgm:cxnLst>
    <dgm:cxn modelId="{7EEB5E01-5432-484F-9394-B261D663B568}" srcId="{253EA652-37DD-4BAB-A14D-C50DB7068CBA}" destId="{79FB2BF7-9B26-462B-9495-116C113427E7}" srcOrd="6" destOrd="0" parTransId="{99E884CD-F2AA-44F2-83A4-C41D3DA60AAF}" sibTransId="{8569A8F3-D773-43DF-85BC-0501B10E7F5A}"/>
    <dgm:cxn modelId="{674AFF01-BD0D-4FD1-A038-77465257F9E0}" type="presOf" srcId="{253EA652-37DD-4BAB-A14D-C50DB7068CBA}" destId="{E14AA28B-FD53-4C29-A3F8-FDD63E4562D8}" srcOrd="0" destOrd="0" presId="urn:microsoft.com/office/officeart/2005/8/layout/venn3"/>
    <dgm:cxn modelId="{5CC54C3A-1056-4FB6-B64A-0F2F695BC0BD}" type="presOf" srcId="{79FB2BF7-9B26-462B-9495-116C113427E7}" destId="{9B348953-958D-4401-BA0E-73876C28D717}" srcOrd="0" destOrd="0" presId="urn:microsoft.com/office/officeart/2005/8/layout/venn3"/>
    <dgm:cxn modelId="{BFD0403B-D56C-44FE-9416-87AB5D785BDD}" srcId="{253EA652-37DD-4BAB-A14D-C50DB7068CBA}" destId="{E6C6F164-5F73-43F8-BE70-74568C162CEF}" srcOrd="1" destOrd="0" parTransId="{5E90969B-A11E-41B6-82A2-E49E15341BF4}" sibTransId="{C8C41C94-305D-42C9-82DA-6084BB9ADBC6}"/>
    <dgm:cxn modelId="{6D9F813F-F562-405E-9650-374E440E6FB6}" type="presOf" srcId="{F340ABF4-2806-45C1-9EF7-FABD32E2B319}" destId="{166AF5A9-203E-4AED-8F08-781896DE2AF6}" srcOrd="0" destOrd="0" presId="urn:microsoft.com/office/officeart/2005/8/layout/venn3"/>
    <dgm:cxn modelId="{56E21740-5432-473A-AEB9-DD10B4474992}" srcId="{253EA652-37DD-4BAB-A14D-C50DB7068CBA}" destId="{ECB958EF-414E-4258-A960-6B729627E0A2}" srcOrd="4" destOrd="0" parTransId="{A8A485A6-DA0E-4EE3-8F0D-958BFD92D1B4}" sibTransId="{C098D49B-3170-4A09-94F3-80A387406601}"/>
    <dgm:cxn modelId="{C7A5916E-E63C-4247-8A9E-6CFF769FEDDB}" type="presOf" srcId="{ECB958EF-414E-4258-A960-6B729627E0A2}" destId="{27A966EC-DCC9-4AE1-991A-A7455AB0FD70}" srcOrd="0" destOrd="0" presId="urn:microsoft.com/office/officeart/2005/8/layout/venn3"/>
    <dgm:cxn modelId="{4FBBF277-A04F-49DF-A009-A67C1341B740}" srcId="{253EA652-37DD-4BAB-A14D-C50DB7068CBA}" destId="{F340ABF4-2806-45C1-9EF7-FABD32E2B319}" srcOrd="0" destOrd="0" parTransId="{2834D9E9-058C-4153-A65C-3BC269455E86}" sibTransId="{CA00E296-EB9B-430C-A7C7-9BAACCBD18CA}"/>
    <dgm:cxn modelId="{50EC4B8D-FBA4-499A-BDE9-B83E440CE86E}" type="presOf" srcId="{75D9F87B-56A7-4486-AA28-8899F90F6BD8}" destId="{22FB31AE-728E-4393-BAA9-9B0E05F5D9F3}" srcOrd="0" destOrd="0" presId="urn:microsoft.com/office/officeart/2005/8/layout/venn3"/>
    <dgm:cxn modelId="{D717618E-C22B-450E-AA3F-6678ED0D4209}" type="presOf" srcId="{5A171454-E842-470F-9A4C-1379C0FF582A}" destId="{3F918B89-C9B3-4D5B-89A4-3A3FBA5FE41A}" srcOrd="0" destOrd="0" presId="urn:microsoft.com/office/officeart/2005/8/layout/venn3"/>
    <dgm:cxn modelId="{64A54999-34FD-4D54-85D7-E8A2C44CDD39}" srcId="{253EA652-37DD-4BAB-A14D-C50DB7068CBA}" destId="{75D9F87B-56A7-4486-AA28-8899F90F6BD8}" srcOrd="3" destOrd="0" parTransId="{43E2DF0F-A5C6-40C7-8776-A9BFFE804632}" sibTransId="{75F9B804-39D0-4623-A30B-337D5A9C63F3}"/>
    <dgm:cxn modelId="{477568B0-609D-4853-A0E3-949B6CFDD9F4}" srcId="{253EA652-37DD-4BAB-A14D-C50DB7068CBA}" destId="{2B325F31-50CF-4582-933B-98DC7CB2D4E8}" srcOrd="2" destOrd="0" parTransId="{057BBE73-BB64-45FE-A354-8AE3C67CFCAC}" sibTransId="{FD28094C-5DAF-4347-8CC2-83871F32790C}"/>
    <dgm:cxn modelId="{69BCA4B3-928F-4ED7-A795-3B283198442B}" type="presOf" srcId="{2B325F31-50CF-4582-933B-98DC7CB2D4E8}" destId="{04128019-2F94-4575-A6BE-3FB8584E7EB6}" srcOrd="0" destOrd="0" presId="urn:microsoft.com/office/officeart/2005/8/layout/venn3"/>
    <dgm:cxn modelId="{EA4D1BB8-5592-4053-89DD-117A4D842409}" srcId="{253EA652-37DD-4BAB-A14D-C50DB7068CBA}" destId="{5A171454-E842-470F-9A4C-1379C0FF582A}" srcOrd="5" destOrd="0" parTransId="{4184ABA8-6E00-4E36-BF03-62EDF95E525B}" sibTransId="{EA88B137-3DDB-4640-823F-58BE38B1310B}"/>
    <dgm:cxn modelId="{74B01ECA-56F3-4E92-BBF0-F036EB509458}" type="presOf" srcId="{E6C6F164-5F73-43F8-BE70-74568C162CEF}" destId="{2EEA43B6-4456-4B86-B6C6-BE7E48733D88}" srcOrd="0" destOrd="0" presId="urn:microsoft.com/office/officeart/2005/8/layout/venn3"/>
    <dgm:cxn modelId="{B46EAB99-0B30-497C-9607-82AF840607FD}" type="presParOf" srcId="{E14AA28B-FD53-4C29-A3F8-FDD63E4562D8}" destId="{166AF5A9-203E-4AED-8F08-781896DE2AF6}" srcOrd="0" destOrd="0" presId="urn:microsoft.com/office/officeart/2005/8/layout/venn3"/>
    <dgm:cxn modelId="{332E06BA-35A2-4676-88FD-A4FBFAF7124A}" type="presParOf" srcId="{E14AA28B-FD53-4C29-A3F8-FDD63E4562D8}" destId="{B9CA3684-95FC-4DA0-B344-3D0EA57668B9}" srcOrd="1" destOrd="0" presId="urn:microsoft.com/office/officeart/2005/8/layout/venn3"/>
    <dgm:cxn modelId="{8BDD3B52-B52F-417F-83D5-3BD95FAEB5A2}" type="presParOf" srcId="{E14AA28B-FD53-4C29-A3F8-FDD63E4562D8}" destId="{2EEA43B6-4456-4B86-B6C6-BE7E48733D88}" srcOrd="2" destOrd="0" presId="urn:microsoft.com/office/officeart/2005/8/layout/venn3"/>
    <dgm:cxn modelId="{87ACC203-0611-4F23-BAB1-C82CE13EA2BF}" type="presParOf" srcId="{E14AA28B-FD53-4C29-A3F8-FDD63E4562D8}" destId="{B3521D45-04B7-49FA-9FC7-1A2286920B82}" srcOrd="3" destOrd="0" presId="urn:microsoft.com/office/officeart/2005/8/layout/venn3"/>
    <dgm:cxn modelId="{7AFB5A7B-6A96-4562-AEF7-A9072DDE2A4F}" type="presParOf" srcId="{E14AA28B-FD53-4C29-A3F8-FDD63E4562D8}" destId="{04128019-2F94-4575-A6BE-3FB8584E7EB6}" srcOrd="4" destOrd="0" presId="urn:microsoft.com/office/officeart/2005/8/layout/venn3"/>
    <dgm:cxn modelId="{3F5E5CEC-065F-4154-A266-471617E71709}" type="presParOf" srcId="{E14AA28B-FD53-4C29-A3F8-FDD63E4562D8}" destId="{94501A23-350D-42F4-8B88-8FB195427525}" srcOrd="5" destOrd="0" presId="urn:microsoft.com/office/officeart/2005/8/layout/venn3"/>
    <dgm:cxn modelId="{D1DF312A-A10A-497B-8B7B-5CDFDCC43500}" type="presParOf" srcId="{E14AA28B-FD53-4C29-A3F8-FDD63E4562D8}" destId="{22FB31AE-728E-4393-BAA9-9B0E05F5D9F3}" srcOrd="6" destOrd="0" presId="urn:microsoft.com/office/officeart/2005/8/layout/venn3"/>
    <dgm:cxn modelId="{001510B1-B404-42E4-BDFF-82CEC30EF60B}" type="presParOf" srcId="{E14AA28B-FD53-4C29-A3F8-FDD63E4562D8}" destId="{E38C6970-F642-4476-8A64-D3C59F83D16F}" srcOrd="7" destOrd="0" presId="urn:microsoft.com/office/officeart/2005/8/layout/venn3"/>
    <dgm:cxn modelId="{12193E25-08A5-467A-B8C3-6DED3DF0A8C3}" type="presParOf" srcId="{E14AA28B-FD53-4C29-A3F8-FDD63E4562D8}" destId="{27A966EC-DCC9-4AE1-991A-A7455AB0FD70}" srcOrd="8" destOrd="0" presId="urn:microsoft.com/office/officeart/2005/8/layout/venn3"/>
    <dgm:cxn modelId="{348FF5F2-36E4-4F8E-A9B2-948F592B538E}" type="presParOf" srcId="{E14AA28B-FD53-4C29-A3F8-FDD63E4562D8}" destId="{CA3B5F8D-8586-4674-8426-45EA67C5F815}" srcOrd="9" destOrd="0" presId="urn:microsoft.com/office/officeart/2005/8/layout/venn3"/>
    <dgm:cxn modelId="{B0A75B23-FAEA-4712-90CC-F4B48E7F0A0A}" type="presParOf" srcId="{E14AA28B-FD53-4C29-A3F8-FDD63E4562D8}" destId="{3F918B89-C9B3-4D5B-89A4-3A3FBA5FE41A}" srcOrd="10" destOrd="0" presId="urn:microsoft.com/office/officeart/2005/8/layout/venn3"/>
    <dgm:cxn modelId="{B25AE4E3-0657-45A6-854E-3810EEA1330A}" type="presParOf" srcId="{E14AA28B-FD53-4C29-A3F8-FDD63E4562D8}" destId="{E297046A-04FE-440F-B5C5-524BC2F51119}" srcOrd="11" destOrd="0" presId="urn:microsoft.com/office/officeart/2005/8/layout/venn3"/>
    <dgm:cxn modelId="{9F1F3BDF-CA1D-47B4-99CD-D5A6D75012D9}" type="presParOf" srcId="{E14AA28B-FD53-4C29-A3F8-FDD63E4562D8}" destId="{9B348953-958D-4401-BA0E-73876C28D717}" srcOrd="12"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6AF5A9-203E-4AED-8F08-781896DE2AF6}">
      <dsp:nvSpPr>
        <dsp:cNvPr id="0" name=""/>
        <dsp:cNvSpPr/>
      </dsp:nvSpPr>
      <dsp:spPr>
        <a:xfrm>
          <a:off x="294067" y="322"/>
          <a:ext cx="1324918" cy="1324918"/>
        </a:xfrm>
        <a:prstGeom prst="ellipse">
          <a:avLst/>
        </a:prstGeom>
        <a:solidFill>
          <a:schemeClr val="accent2">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2915" tIns="12700" rIns="72915" bIns="127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Calibri Light" panose="020F0302020204030204"/>
            </a:rPr>
            <a:t>Community Health Services</a:t>
          </a:r>
          <a:endParaRPr lang="en-US" sz="1000" kern="1200"/>
        </a:p>
      </dsp:txBody>
      <dsp:txXfrm>
        <a:off x="488097" y="194352"/>
        <a:ext cx="936858" cy="936858"/>
      </dsp:txXfrm>
    </dsp:sp>
    <dsp:sp modelId="{2EEA43B6-4456-4B86-B6C6-BE7E48733D88}">
      <dsp:nvSpPr>
        <dsp:cNvPr id="0" name=""/>
        <dsp:cNvSpPr/>
      </dsp:nvSpPr>
      <dsp:spPr>
        <a:xfrm>
          <a:off x="1354002" y="322"/>
          <a:ext cx="1324918" cy="1324918"/>
        </a:xfrm>
        <a:prstGeom prst="ellipse">
          <a:avLst/>
        </a:prstGeom>
        <a:solidFill>
          <a:schemeClr val="accent3">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2915" tIns="12700" rIns="72915" bIns="12700" numCol="1" spcCol="1270" anchor="ctr" anchorCtr="0">
          <a:noAutofit/>
        </a:bodyPr>
        <a:lstStyle/>
        <a:p>
          <a:pPr marL="0" lvl="0" indent="0" algn="ctr" defTabSz="444500" rtl="0">
            <a:lnSpc>
              <a:spcPct val="90000"/>
            </a:lnSpc>
            <a:spcBef>
              <a:spcPct val="0"/>
            </a:spcBef>
            <a:spcAft>
              <a:spcPct val="35000"/>
            </a:spcAft>
            <a:buNone/>
          </a:pPr>
          <a:r>
            <a:rPr lang="en-US" sz="1000" kern="1200"/>
            <a:t>Office of State Epidemiology</a:t>
          </a:r>
        </a:p>
      </dsp:txBody>
      <dsp:txXfrm>
        <a:off x="1548032" y="194352"/>
        <a:ext cx="936858" cy="936858"/>
      </dsp:txXfrm>
    </dsp:sp>
    <dsp:sp modelId="{04128019-2F94-4575-A6BE-3FB8584E7EB6}">
      <dsp:nvSpPr>
        <dsp:cNvPr id="0" name=""/>
        <dsp:cNvSpPr/>
      </dsp:nvSpPr>
      <dsp:spPr>
        <a:xfrm>
          <a:off x="2413936" y="322"/>
          <a:ext cx="1324918" cy="1324918"/>
        </a:xfrm>
        <a:prstGeom prst="ellipse">
          <a:avLst/>
        </a:prstGeom>
        <a:solidFill>
          <a:schemeClr val="accent4">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2915" tIns="12700" rIns="72915" bIns="127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Calibri Light" panose="020F0302020204030204"/>
            </a:rPr>
            <a:t>Regulatory and Planning Services</a:t>
          </a:r>
          <a:endParaRPr lang="en-US" sz="1000" kern="1200"/>
        </a:p>
      </dsp:txBody>
      <dsp:txXfrm>
        <a:off x="2607966" y="194352"/>
        <a:ext cx="936858" cy="936858"/>
      </dsp:txXfrm>
    </dsp:sp>
    <dsp:sp modelId="{22FB31AE-728E-4393-BAA9-9B0E05F5D9F3}">
      <dsp:nvSpPr>
        <dsp:cNvPr id="0" name=""/>
        <dsp:cNvSpPr/>
      </dsp:nvSpPr>
      <dsp:spPr>
        <a:xfrm>
          <a:off x="3473871" y="322"/>
          <a:ext cx="1324918" cy="1324918"/>
        </a:xfrm>
        <a:prstGeom prst="ellipse">
          <a:avLst/>
        </a:prstGeom>
        <a:solidFill>
          <a:schemeClr val="accent5">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2915" tIns="12700" rIns="72915" bIns="127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Calibri Light" panose="020F0302020204030204"/>
            </a:rPr>
            <a:t>Clinical Services</a:t>
          </a:r>
          <a:endParaRPr lang="en-US" sz="1000" kern="1200"/>
        </a:p>
      </dsp:txBody>
      <dsp:txXfrm>
        <a:off x="3667901" y="194352"/>
        <a:ext cx="936858" cy="936858"/>
      </dsp:txXfrm>
    </dsp:sp>
    <dsp:sp modelId="{27A966EC-DCC9-4AE1-991A-A7455AB0FD70}">
      <dsp:nvSpPr>
        <dsp:cNvPr id="0" name=""/>
        <dsp:cNvSpPr/>
      </dsp:nvSpPr>
      <dsp:spPr>
        <a:xfrm>
          <a:off x="4533806" y="322"/>
          <a:ext cx="1324918" cy="1324918"/>
        </a:xfrm>
        <a:prstGeom prst="ellipse">
          <a:avLst/>
        </a:prstGeom>
        <a:solidFill>
          <a:schemeClr val="accent6">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2915" tIns="12700" rIns="72915" bIns="127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Calibri Light" panose="020F0302020204030204"/>
            </a:rPr>
            <a:t>Behavioral Health Policy</a:t>
          </a:r>
          <a:endParaRPr lang="en-US" sz="1000" kern="1200"/>
        </a:p>
      </dsp:txBody>
      <dsp:txXfrm>
        <a:off x="4727836" y="194352"/>
        <a:ext cx="936858" cy="936858"/>
      </dsp:txXfrm>
    </dsp:sp>
    <dsp:sp modelId="{3F918B89-C9B3-4D5B-89A4-3A3FBA5FE41A}">
      <dsp:nvSpPr>
        <dsp:cNvPr id="0" name=""/>
        <dsp:cNvSpPr/>
      </dsp:nvSpPr>
      <dsp:spPr>
        <a:xfrm>
          <a:off x="5593741" y="322"/>
          <a:ext cx="1324918" cy="1324918"/>
        </a:xfrm>
        <a:prstGeom prst="ellipse">
          <a:avLst/>
        </a:prstGeom>
        <a:solidFill>
          <a:schemeClr val="accent2">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2915" tIns="12700" rIns="72915" bIns="127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Calibri Light" panose="020F0302020204030204"/>
            </a:rPr>
            <a:t>Administrative Services</a:t>
          </a:r>
        </a:p>
      </dsp:txBody>
      <dsp:txXfrm>
        <a:off x="5787771" y="194352"/>
        <a:ext cx="936858" cy="936858"/>
      </dsp:txXfrm>
    </dsp:sp>
    <dsp:sp modelId="{9B348953-958D-4401-BA0E-73876C28D717}">
      <dsp:nvSpPr>
        <dsp:cNvPr id="0" name=""/>
        <dsp:cNvSpPr/>
      </dsp:nvSpPr>
      <dsp:spPr>
        <a:xfrm>
          <a:off x="6653676" y="322"/>
          <a:ext cx="1324918" cy="1324918"/>
        </a:xfrm>
        <a:prstGeom prst="ellipse">
          <a:avLst/>
        </a:prstGeom>
        <a:solidFill>
          <a:schemeClr val="accent3">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2915" tIns="12700" rIns="72915" bIns="127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Calibri Light" panose="020F0302020204030204"/>
            </a:rPr>
            <a:t>Public Health Infrastructure and Improvement</a:t>
          </a:r>
        </a:p>
      </dsp:txBody>
      <dsp:txXfrm>
        <a:off x="6847706" y="194352"/>
        <a:ext cx="936858" cy="936858"/>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285E9D4-01D9-4BC7-B1A1-31A8D6C35ED4}"/>
              </a:ext>
            </a:extLst>
          </p:cNvPr>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a:extLst>
              <a:ext uri="{FF2B5EF4-FFF2-40B4-BE49-F238E27FC236}">
                <a16:creationId xmlns:a16="http://schemas.microsoft.com/office/drawing/2014/main" id="{076D481C-E803-42B9-87DD-F505B6D0E41A}"/>
              </a:ext>
            </a:extLst>
          </p:cNvPr>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1F73B4BD-C140-48DC-B6EC-09D9F7B6BC99}" type="datetimeFigureOut">
              <a:rPr lang="en-US" smtClean="0"/>
              <a:t>7/6/2023</a:t>
            </a:fld>
            <a:endParaRPr lang="en-US"/>
          </a:p>
        </p:txBody>
      </p:sp>
      <p:sp>
        <p:nvSpPr>
          <p:cNvPr id="4" name="Footer Placeholder 3">
            <a:extLst>
              <a:ext uri="{FF2B5EF4-FFF2-40B4-BE49-F238E27FC236}">
                <a16:creationId xmlns:a16="http://schemas.microsoft.com/office/drawing/2014/main" id="{CA78AC62-8E53-4135-A72D-E7E40B1F8F1B}"/>
              </a:ext>
            </a:extLst>
          </p:cNvPr>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D25E870-0614-4322-AC0E-3F7A6CC95675}"/>
              </a:ext>
            </a:extLst>
          </p:cNvPr>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9C2C4BA1-07E6-4822-B84A-74167CEAB589}" type="slidenum">
              <a:rPr lang="en-US" smtClean="0"/>
              <a:t>‹#›</a:t>
            </a:fld>
            <a:endParaRPr lang="en-US"/>
          </a:p>
        </p:txBody>
      </p:sp>
    </p:spTree>
    <p:extLst>
      <p:ext uri="{BB962C8B-B14F-4D97-AF65-F5344CB8AC3E}">
        <p14:creationId xmlns:p14="http://schemas.microsoft.com/office/powerpoint/2010/main" val="38797732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8AF0D50C-A834-4A30-B7EE-98E69729F14D}" type="datetimeFigureOut">
              <a:rPr lang="en-US" smtClean="0"/>
              <a:t>7/6/2023</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163BE2D6-AA8F-42A1-BE2B-AAFE18104AAB}" type="slidenum">
              <a:rPr lang="en-US" smtClean="0"/>
              <a:t>‹#›</a:t>
            </a:fld>
            <a:endParaRPr lang="en-US"/>
          </a:p>
        </p:txBody>
      </p:sp>
    </p:spTree>
    <p:extLst>
      <p:ext uri="{BB962C8B-B14F-4D97-AF65-F5344CB8AC3E}">
        <p14:creationId xmlns:p14="http://schemas.microsoft.com/office/powerpoint/2010/main" val="1406908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63BE2D6-AA8F-42A1-BE2B-AAFE18104AAB}" type="slidenum">
              <a:rPr lang="en-US" smtClean="0"/>
              <a:t>1</a:t>
            </a:fld>
            <a:endParaRPr lang="en-US"/>
          </a:p>
        </p:txBody>
      </p:sp>
    </p:spTree>
    <p:extLst>
      <p:ext uri="{BB962C8B-B14F-4D97-AF65-F5344CB8AC3E}">
        <p14:creationId xmlns:p14="http://schemas.microsoft.com/office/powerpoint/2010/main" val="903046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3BE2D6-AA8F-42A1-BE2B-AAFE18104AAB}" type="slidenum">
              <a:rPr lang="en-US" smtClean="0"/>
              <a:t>2</a:t>
            </a:fld>
            <a:endParaRPr lang="en-US"/>
          </a:p>
        </p:txBody>
      </p:sp>
    </p:spTree>
    <p:extLst>
      <p:ext uri="{BB962C8B-B14F-4D97-AF65-F5344CB8AC3E}">
        <p14:creationId xmlns:p14="http://schemas.microsoft.com/office/powerpoint/2010/main" val="2216892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3BE2D6-AA8F-42A1-BE2B-AAFE18104AAB}" type="slidenum">
              <a:rPr lang="en-US" smtClean="0"/>
              <a:t>3</a:t>
            </a:fld>
            <a:endParaRPr lang="en-US"/>
          </a:p>
        </p:txBody>
      </p:sp>
    </p:spTree>
    <p:extLst>
      <p:ext uri="{BB962C8B-B14F-4D97-AF65-F5344CB8AC3E}">
        <p14:creationId xmlns:p14="http://schemas.microsoft.com/office/powerpoint/2010/main" val="4522921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163BE2D6-AA8F-42A1-BE2B-AAFE18104AAB}" type="slidenum">
              <a:rPr lang="en-US" smtClean="0"/>
              <a:t>18</a:t>
            </a:fld>
            <a:endParaRPr lang="en-US"/>
          </a:p>
        </p:txBody>
      </p:sp>
    </p:spTree>
    <p:extLst>
      <p:ext uri="{BB962C8B-B14F-4D97-AF65-F5344CB8AC3E}">
        <p14:creationId xmlns:p14="http://schemas.microsoft.com/office/powerpoint/2010/main" val="17743141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163BE2D6-AA8F-42A1-BE2B-AAFE18104AAB}" type="slidenum">
              <a:rPr lang="en-US" smtClean="0"/>
              <a:t>20</a:t>
            </a:fld>
            <a:endParaRPr lang="en-US"/>
          </a:p>
        </p:txBody>
      </p:sp>
    </p:spTree>
    <p:extLst>
      <p:ext uri="{BB962C8B-B14F-4D97-AF65-F5344CB8AC3E}">
        <p14:creationId xmlns:p14="http://schemas.microsoft.com/office/powerpoint/2010/main" val="15611287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3BE2D6-AA8F-42A1-BE2B-AAFE18104AAB}" type="slidenum">
              <a:rPr lang="en-US" smtClean="0"/>
              <a:t>24</a:t>
            </a:fld>
            <a:endParaRPr lang="en-US"/>
          </a:p>
        </p:txBody>
      </p:sp>
    </p:spTree>
    <p:extLst>
      <p:ext uri="{BB962C8B-B14F-4D97-AF65-F5344CB8AC3E}">
        <p14:creationId xmlns:p14="http://schemas.microsoft.com/office/powerpoint/2010/main" val="8244141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DF4D0F4F-E481-46DD-8BE4-669BC68C78A4}"/>
              </a:ext>
              <a:ext uri="{C183D7F6-B498-43B3-948B-1728B52AA6E4}">
                <adec:decorative xmlns:adec="http://schemas.microsoft.com/office/drawing/2017/decorative" val="1"/>
              </a:ext>
            </a:extLst>
          </p:cNvPr>
          <p:cNvSpPr/>
          <p:nvPr userDrawn="1"/>
        </p:nvSpPr>
        <p:spPr>
          <a:xfrm>
            <a:off x="109860" y="94196"/>
            <a:ext cx="1923082" cy="19342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2" name="Title 1">
            <a:extLst>
              <a:ext uri="{FF2B5EF4-FFF2-40B4-BE49-F238E27FC236}">
                <a16:creationId xmlns:a16="http://schemas.microsoft.com/office/drawing/2014/main" id="{503EE646-F231-45F5-AEE0-442EB2F58A68}"/>
              </a:ext>
            </a:extLst>
          </p:cNvPr>
          <p:cNvSpPr>
            <a:spLocks noGrp="1"/>
          </p:cNvSpPr>
          <p:nvPr>
            <p:ph type="ctrTitle" hasCustomPrompt="1"/>
          </p:nvPr>
        </p:nvSpPr>
        <p:spPr>
          <a:xfrm>
            <a:off x="1535837" y="3607041"/>
            <a:ext cx="9144000" cy="546866"/>
          </a:xfrm>
        </p:spPr>
        <p:txBody>
          <a:bodyPr anchor="ctr">
            <a:normAutofit/>
          </a:bodyPr>
          <a:lstStyle>
            <a:lvl1pPr algn="ctr">
              <a:defRPr sz="2800">
                <a:solidFill>
                  <a:srgbClr val="1F4E79"/>
                </a:solidFill>
                <a:latin typeface="+mn-lt"/>
                <a:cs typeface="Times New Roman" panose="02020603050405020304" pitchFamily="18" charset="0"/>
              </a:defRPr>
            </a:lvl1pPr>
          </a:lstStyle>
          <a:p>
            <a:r>
              <a:rPr lang="en-US"/>
              <a:t>Click to edit Division</a:t>
            </a:r>
          </a:p>
        </p:txBody>
      </p:sp>
      <p:sp>
        <p:nvSpPr>
          <p:cNvPr id="3" name="Subtitle 2">
            <a:extLst>
              <a:ext uri="{FF2B5EF4-FFF2-40B4-BE49-F238E27FC236}">
                <a16:creationId xmlns:a16="http://schemas.microsoft.com/office/drawing/2014/main" id="{443D2A38-DA5C-4122-927F-2D59F907BA7E}"/>
              </a:ext>
            </a:extLst>
          </p:cNvPr>
          <p:cNvSpPr>
            <a:spLocks noGrp="1"/>
          </p:cNvSpPr>
          <p:nvPr>
            <p:ph type="subTitle" idx="1" hasCustomPrompt="1"/>
          </p:nvPr>
        </p:nvSpPr>
        <p:spPr>
          <a:xfrm>
            <a:off x="1535837" y="4305774"/>
            <a:ext cx="9144000" cy="469665"/>
          </a:xfrm>
        </p:spPr>
        <p:txBody>
          <a:bodyPr anchor="ctr">
            <a:normAutofit/>
          </a:bodyPr>
          <a:lstStyle>
            <a:lvl1pPr marL="0" indent="0" algn="ctr" defTabSz="914400" rtl="0" eaLnBrk="1" latinLnBrk="0" hangingPunct="1">
              <a:lnSpc>
                <a:spcPct val="90000"/>
              </a:lnSpc>
              <a:spcBef>
                <a:spcPct val="0"/>
              </a:spcBef>
              <a:buNone/>
              <a:defRPr lang="en-US" sz="2400" kern="1200" dirty="0">
                <a:solidFill>
                  <a:schemeClr val="tx1">
                    <a:lumMod val="75000"/>
                    <a:lumOff val="25000"/>
                  </a:schemeClr>
                </a:solidFill>
                <a:latin typeface="+mn-lt"/>
                <a:ea typeface="+mn-ea"/>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presented by (Person’s Name)</a:t>
            </a:r>
          </a:p>
        </p:txBody>
      </p:sp>
      <p:sp>
        <p:nvSpPr>
          <p:cNvPr id="7" name="Title 1">
            <a:extLst>
              <a:ext uri="{FF2B5EF4-FFF2-40B4-BE49-F238E27FC236}">
                <a16:creationId xmlns:a16="http://schemas.microsoft.com/office/drawing/2014/main" id="{551B421A-CEB0-4122-A55F-E52ACE10098F}"/>
              </a:ext>
            </a:extLst>
          </p:cNvPr>
          <p:cNvSpPr txBox="1">
            <a:spLocks/>
          </p:cNvSpPr>
          <p:nvPr userDrawn="1"/>
        </p:nvSpPr>
        <p:spPr>
          <a:xfrm>
            <a:off x="2445106" y="5626671"/>
            <a:ext cx="7320347" cy="680802"/>
          </a:xfrm>
          <a:prstGeom prst="rect">
            <a:avLst/>
          </a:prstGeom>
        </p:spPr>
        <p:txBody>
          <a:bodyPr vert="horz" lIns="0" tIns="0" rIns="0" bIns="0" rtlCol="0" anchor="b">
            <a:noAutofit/>
          </a:bodyPr>
          <a:lstStyle>
            <a:lvl1pPr algn="ctr" defTabSz="914400" rtl="0" eaLnBrk="1" latinLnBrk="0" hangingPunct="1">
              <a:lnSpc>
                <a:spcPct val="90000"/>
              </a:lnSpc>
              <a:spcBef>
                <a:spcPct val="0"/>
              </a:spcBef>
              <a:buNone/>
              <a:defRPr sz="4800" kern="1200">
                <a:solidFill>
                  <a:srgbClr val="1F4E79"/>
                </a:solidFill>
                <a:latin typeface="Times New Roman" panose="02020603050405020304" pitchFamily="18" charset="0"/>
                <a:ea typeface="+mj-ea"/>
                <a:cs typeface="Times New Roman" panose="02020603050405020304" pitchFamily="18" charset="0"/>
              </a:defRPr>
            </a:lvl1pPr>
          </a:lstStyle>
          <a:p>
            <a:r>
              <a:rPr lang="en-US" sz="3200">
                <a:solidFill>
                  <a:srgbClr val="1F4E79"/>
                </a:solidFill>
                <a:latin typeface="+mn-lt"/>
              </a:rPr>
              <a:t>Department of Health and Human Services</a:t>
            </a:r>
          </a:p>
        </p:txBody>
      </p:sp>
      <p:pic>
        <p:nvPicPr>
          <p:cNvPr id="9" name="Picture 8" descr="The Great Seal of the State of Nevada &quot;All for our Country&quot;">
            <a:extLst>
              <a:ext uri="{FF2B5EF4-FFF2-40B4-BE49-F238E27FC236}">
                <a16:creationId xmlns:a16="http://schemas.microsoft.com/office/drawing/2014/main" id="{0FBC4D1A-84EE-45B6-95D2-A5CAB3A4B7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88616" y="233499"/>
            <a:ext cx="1638443" cy="1592718"/>
          </a:xfrm>
          <a:prstGeom prst="rect">
            <a:avLst/>
          </a:prstGeom>
        </p:spPr>
      </p:pic>
      <p:cxnSp>
        <p:nvCxnSpPr>
          <p:cNvPr id="10" name="Straight Connector 9">
            <a:extLst>
              <a:ext uri="{FF2B5EF4-FFF2-40B4-BE49-F238E27FC236}">
                <a16:creationId xmlns:a16="http://schemas.microsoft.com/office/drawing/2014/main" id="{579730DB-1305-49C4-B8EC-9A382996C578}"/>
              </a:ext>
            </a:extLst>
          </p:cNvPr>
          <p:cNvCxnSpPr/>
          <p:nvPr userDrawn="1"/>
        </p:nvCxnSpPr>
        <p:spPr>
          <a:xfrm>
            <a:off x="2681145" y="5626671"/>
            <a:ext cx="6853383" cy="0"/>
          </a:xfrm>
          <a:prstGeom prst="line">
            <a:avLst/>
          </a:prstGeom>
          <a:ln w="25400" cap="sq">
            <a:solidFill>
              <a:schemeClr val="accent5">
                <a:lumMod val="50000"/>
              </a:schemeClr>
            </a:solidFill>
            <a:headEnd type="diamond" w="med" len="lg"/>
            <a:tailEnd type="diamond" w="med" len="lg"/>
          </a:ln>
        </p:spPr>
        <p:style>
          <a:lnRef idx="1">
            <a:schemeClr val="accent1"/>
          </a:lnRef>
          <a:fillRef idx="0">
            <a:schemeClr val="accent1"/>
          </a:fillRef>
          <a:effectRef idx="0">
            <a:schemeClr val="accent1"/>
          </a:effectRef>
          <a:fontRef idx="minor">
            <a:schemeClr val="tx1"/>
          </a:fontRef>
        </p:style>
      </p:cxnSp>
      <p:sp>
        <p:nvSpPr>
          <p:cNvPr id="14" name="Text Placeholder 13">
            <a:extLst>
              <a:ext uri="{FF2B5EF4-FFF2-40B4-BE49-F238E27FC236}">
                <a16:creationId xmlns:a16="http://schemas.microsoft.com/office/drawing/2014/main" id="{B527F0BC-AEA1-43B2-AD84-6EFBE6989832}"/>
              </a:ext>
            </a:extLst>
          </p:cNvPr>
          <p:cNvSpPr>
            <a:spLocks noGrp="1"/>
          </p:cNvSpPr>
          <p:nvPr>
            <p:ph type="body" sz="quarter" idx="13" hasCustomPrompt="1"/>
          </p:nvPr>
        </p:nvSpPr>
        <p:spPr>
          <a:xfrm>
            <a:off x="1535837" y="1978556"/>
            <a:ext cx="9144000" cy="1507436"/>
          </a:xfrm>
        </p:spPr>
        <p:txBody>
          <a:bodyPr anchor="ctr">
            <a:noAutofit/>
          </a:bodyPr>
          <a:lstStyle>
            <a:lvl1pPr marL="0" indent="0" algn="ctr">
              <a:buNone/>
              <a:defRPr lang="en-US" sz="4800" kern="1200" dirty="0">
                <a:solidFill>
                  <a:srgbClr val="1F4E79"/>
                </a:solidFill>
                <a:latin typeface="+mn-lt"/>
                <a:ea typeface="+mj-ea"/>
                <a:cs typeface="Times New Roman" panose="02020603050405020304" pitchFamily="18" charset="0"/>
              </a:defRPr>
            </a:lvl1pPr>
          </a:lstStyle>
          <a:p>
            <a:pPr lvl="0"/>
            <a:r>
              <a:rPr lang="en-US"/>
              <a:t>Click to edit Presentation Title</a:t>
            </a:r>
          </a:p>
        </p:txBody>
      </p:sp>
      <p:grpSp>
        <p:nvGrpSpPr>
          <p:cNvPr id="13" name="Group 12">
            <a:extLst>
              <a:ext uri="{FF2B5EF4-FFF2-40B4-BE49-F238E27FC236}">
                <a16:creationId xmlns:a16="http://schemas.microsoft.com/office/drawing/2014/main" id="{58C09CD6-2C7D-4515-A322-8CDBBC428003}"/>
              </a:ext>
            </a:extLst>
          </p:cNvPr>
          <p:cNvGrpSpPr/>
          <p:nvPr userDrawn="1"/>
        </p:nvGrpSpPr>
        <p:grpSpPr>
          <a:xfrm>
            <a:off x="2451567" y="915697"/>
            <a:ext cx="7313886" cy="712788"/>
            <a:chOff x="1793977" y="915697"/>
            <a:chExt cx="8635179" cy="712788"/>
          </a:xfrm>
        </p:grpSpPr>
        <p:sp>
          <p:nvSpPr>
            <p:cNvPr id="15" name="Text Box 49">
              <a:extLst>
                <a:ext uri="{FF2B5EF4-FFF2-40B4-BE49-F238E27FC236}">
                  <a16:creationId xmlns:a16="http://schemas.microsoft.com/office/drawing/2014/main" id="{9BE4A1A1-78D9-4BBC-B062-4D3401361671}"/>
                </a:ext>
              </a:extLst>
            </p:cNvPr>
            <p:cNvSpPr txBox="1">
              <a:spLocks noChangeArrowheads="1"/>
            </p:cNvSpPr>
            <p:nvPr userDrawn="1"/>
          </p:nvSpPr>
          <p:spPr bwMode="auto">
            <a:xfrm>
              <a:off x="1793977" y="915697"/>
              <a:ext cx="1809751"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lang="en-US" altLang="en-US" sz="1600" b="1">
                  <a:solidFill>
                    <a:srgbClr val="1F4E79"/>
                  </a:solidFill>
                  <a:latin typeface="+mn-lt"/>
                </a:rPr>
                <a:t>Joe Lombardo</a:t>
              </a:r>
              <a:endParaRPr kumimoji="0" lang="en-US" altLang="en-US" sz="1600" b="1" i="0" u="none" strike="noStrike" cap="none" normalizeH="0" baseline="0">
                <a:ln>
                  <a:noFill/>
                </a:ln>
                <a:solidFill>
                  <a:srgbClr val="1F4E79"/>
                </a:solidFill>
                <a:effectLst/>
                <a:latin typeface="+mn-lt"/>
              </a:endParaRP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a:ln>
                    <a:noFill/>
                  </a:ln>
                  <a:solidFill>
                    <a:srgbClr val="1F4E79"/>
                  </a:solidFill>
                  <a:effectLst/>
                  <a:latin typeface="+mn-lt"/>
                </a:rPr>
                <a:t>Governor</a:t>
              </a:r>
              <a:endParaRPr kumimoji="0" lang="en-US" altLang="en-US" sz="1800" b="0" i="1" u="none" strike="noStrike" cap="none" normalizeH="0" baseline="0">
                <a:ln>
                  <a:noFill/>
                </a:ln>
                <a:solidFill>
                  <a:srgbClr val="1F4E79"/>
                </a:solidFill>
                <a:effectLst/>
                <a:latin typeface="+mn-lt"/>
              </a:endParaRPr>
            </a:p>
          </p:txBody>
        </p:sp>
        <p:sp>
          <p:nvSpPr>
            <p:cNvPr id="16" name="Text Box 50">
              <a:extLst>
                <a:ext uri="{FF2B5EF4-FFF2-40B4-BE49-F238E27FC236}">
                  <a16:creationId xmlns:a16="http://schemas.microsoft.com/office/drawing/2014/main" id="{1D244E04-4923-4419-99EE-A25D79284685}"/>
                </a:ext>
              </a:extLst>
            </p:cNvPr>
            <p:cNvSpPr txBox="1">
              <a:spLocks noChangeArrowheads="1"/>
            </p:cNvSpPr>
            <p:nvPr userDrawn="1"/>
          </p:nvSpPr>
          <p:spPr bwMode="auto">
            <a:xfrm>
              <a:off x="8617817" y="915697"/>
              <a:ext cx="1811339"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1F4E79"/>
                  </a:solidFill>
                  <a:effectLst/>
                  <a:latin typeface="+mn-lt"/>
                </a:rPr>
                <a:t>Richard Whitley</a:t>
              </a: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a:ln>
                    <a:noFill/>
                  </a:ln>
                  <a:solidFill>
                    <a:srgbClr val="1F4E79"/>
                  </a:solidFill>
                  <a:effectLst/>
                  <a:latin typeface="+mn-lt"/>
                </a:rPr>
                <a:t>Director</a:t>
              </a:r>
              <a:endParaRPr kumimoji="0" lang="en-US" altLang="en-US" sz="1800" b="0" i="1" u="none" strike="noStrike" cap="none" normalizeH="0" baseline="0">
                <a:ln>
                  <a:noFill/>
                </a:ln>
                <a:solidFill>
                  <a:srgbClr val="1F4E79"/>
                </a:solidFill>
                <a:effectLst/>
                <a:latin typeface="+mn-lt"/>
              </a:endParaRPr>
            </a:p>
          </p:txBody>
        </p:sp>
      </p:grpSp>
      <p:pic>
        <p:nvPicPr>
          <p:cNvPr id="18" name="Picture 17" descr="Department of Health and Human Services logo &quot;DHHS&quot;">
            <a:extLst>
              <a:ext uri="{FF2B5EF4-FFF2-40B4-BE49-F238E27FC236}">
                <a16:creationId xmlns:a16="http://schemas.microsoft.com/office/drawing/2014/main" id="{9D76AB1F-A8ED-4B18-9C33-FBEC13EC0AD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3441" y="5032259"/>
            <a:ext cx="1331869" cy="1789077"/>
          </a:xfrm>
          <a:prstGeom prst="rect">
            <a:avLst/>
          </a:prstGeom>
        </p:spPr>
      </p:pic>
      <p:sp>
        <p:nvSpPr>
          <p:cNvPr id="20" name="Footer Placeholder 5">
            <a:extLst>
              <a:ext uri="{FF2B5EF4-FFF2-40B4-BE49-F238E27FC236}">
                <a16:creationId xmlns:a16="http://schemas.microsoft.com/office/drawing/2014/main" id="{436F594D-EFA8-4AEE-9799-7C7A899224C7}"/>
              </a:ext>
            </a:extLst>
          </p:cNvPr>
          <p:cNvSpPr txBox="1">
            <a:spLocks/>
          </p:cNvSpPr>
          <p:nvPr userDrawn="1"/>
        </p:nvSpPr>
        <p:spPr>
          <a:xfrm>
            <a:off x="3771900" y="6307473"/>
            <a:ext cx="4114800" cy="365125"/>
          </a:xfrm>
          <a:prstGeom prst="rect">
            <a:avLst/>
          </a:prstGeom>
        </p:spPr>
        <p:txBody>
          <a:bodyPr lIns="0" tIns="0" rIns="0" bIns="0" anchor="ctr"/>
          <a:lstStyle>
            <a:defPPr>
              <a:defRPr lang="en-US"/>
            </a:defPPr>
            <a:lvl1pPr marL="0" algn="ctr" defTabSz="914400" rtl="0" eaLnBrk="1" latinLnBrk="0" hangingPunct="1">
              <a:lnSpc>
                <a:spcPct val="90000"/>
              </a:lnSpc>
              <a:spcBef>
                <a:spcPct val="0"/>
              </a:spcBef>
              <a:buNone/>
              <a:defRPr lang="en-US" altLang="en-US" sz="1400" kern="1200" smtClean="0">
                <a:solidFill>
                  <a:srgbClr val="1F4E79"/>
                </a:solidFill>
                <a:latin typeface="Times New Roman" panose="02020603050405020304" pitchFamily="18" charset="0"/>
                <a:ea typeface="+mj-ea"/>
                <a:cs typeface="Times New Roman" panose="02020603050405020304"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i="1">
                <a:solidFill>
                  <a:srgbClr val="1F4E79"/>
                </a:solidFill>
                <a:latin typeface="+mn-lt"/>
              </a:rPr>
              <a:t>Helping people.  It’s who we are and what we do.</a:t>
            </a:r>
          </a:p>
        </p:txBody>
      </p:sp>
      <p:sp>
        <p:nvSpPr>
          <p:cNvPr id="23" name="Text Placeholder 22">
            <a:extLst>
              <a:ext uri="{FF2B5EF4-FFF2-40B4-BE49-F238E27FC236}">
                <a16:creationId xmlns:a16="http://schemas.microsoft.com/office/drawing/2014/main" id="{3426419D-5A94-4288-8759-EF0C171EACEE}"/>
              </a:ext>
            </a:extLst>
          </p:cNvPr>
          <p:cNvSpPr>
            <a:spLocks noGrp="1"/>
          </p:cNvSpPr>
          <p:nvPr>
            <p:ph type="body" sz="quarter" idx="14" hasCustomPrompt="1"/>
          </p:nvPr>
        </p:nvSpPr>
        <p:spPr>
          <a:xfrm>
            <a:off x="3485217" y="4958756"/>
            <a:ext cx="5245240" cy="342979"/>
          </a:xfrm>
        </p:spPr>
        <p:txBody>
          <a:bodyPr>
            <a:noAutofit/>
          </a:bodyPr>
          <a:lstStyle>
            <a:lvl1pPr marL="0" indent="0" algn="ctr">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Date of Presentation</a:t>
            </a:r>
          </a:p>
        </p:txBody>
      </p:sp>
      <p:pic>
        <p:nvPicPr>
          <p:cNvPr id="4" name="Picture 3">
            <a:extLst>
              <a:ext uri="{FF2B5EF4-FFF2-40B4-BE49-F238E27FC236}">
                <a16:creationId xmlns:a16="http://schemas.microsoft.com/office/drawing/2014/main" id="{FB9C56BB-E5AC-F024-B475-AA9622D90025}"/>
              </a:ext>
            </a:extLst>
          </p:cNvPr>
          <p:cNvPicPr>
            <a:picLocks noChangeAspect="1"/>
          </p:cNvPicPr>
          <p:nvPr userDrawn="1"/>
        </p:nvPicPr>
        <p:blipFill>
          <a:blip r:embed="rId4"/>
          <a:stretch>
            <a:fillRect/>
          </a:stretch>
        </p:blipFill>
        <p:spPr>
          <a:xfrm>
            <a:off x="10486781" y="5072805"/>
            <a:ext cx="1521778" cy="1627949"/>
          </a:xfrm>
          <a:prstGeom prst="rect">
            <a:avLst/>
          </a:prstGeom>
        </p:spPr>
      </p:pic>
    </p:spTree>
    <p:extLst>
      <p:ext uri="{BB962C8B-B14F-4D97-AF65-F5344CB8AC3E}">
        <p14:creationId xmlns:p14="http://schemas.microsoft.com/office/powerpoint/2010/main" val="2420226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Contact Information">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lvl1pPr>
              <a:defRPr>
                <a:latin typeface="+mn-lt"/>
              </a:defRPr>
            </a:lvl1pPr>
          </a:lstStyle>
          <a:p>
            <a:fld id="{E9C1D828-F931-464A-8E86-F9D742DA373F}" type="slidenum">
              <a:rPr lang="en-US" smtClean="0"/>
              <a:pPr/>
              <a:t>‹#›</a:t>
            </a:fld>
            <a:endParaRPr lang="en-US"/>
          </a:p>
        </p:txBody>
      </p:sp>
      <p:sp>
        <p:nvSpPr>
          <p:cNvPr id="7" name="Text Placeholder 6">
            <a:extLst>
              <a:ext uri="{FF2B5EF4-FFF2-40B4-BE49-F238E27FC236}">
                <a16:creationId xmlns:a16="http://schemas.microsoft.com/office/drawing/2014/main" id="{0FBEE78A-C8E5-4BDB-8A72-F43C2988A4AC}"/>
              </a:ext>
            </a:extLst>
          </p:cNvPr>
          <p:cNvSpPr>
            <a:spLocks noGrp="1"/>
          </p:cNvSpPr>
          <p:nvPr>
            <p:ph type="body" sz="quarter" idx="13" hasCustomPrompt="1"/>
          </p:nvPr>
        </p:nvSpPr>
        <p:spPr>
          <a:xfrm>
            <a:off x="838200" y="1813548"/>
            <a:ext cx="5257800" cy="547687"/>
          </a:xfrm>
        </p:spPr>
        <p:txBody>
          <a:bodyPr anchor="ctr">
            <a:noAutofit/>
          </a:bodyPr>
          <a:lstStyle>
            <a:lvl1pPr marL="0" indent="0">
              <a:buNone/>
              <a:defRPr lang="en-US" sz="4000" kern="1200" dirty="0" smtClean="0">
                <a:solidFill>
                  <a:srgbClr val="2D4E6B"/>
                </a:solidFill>
                <a:latin typeface="+mn-lt"/>
                <a:ea typeface="+mj-ea"/>
                <a:cs typeface="Times New Roman" panose="02020603050405020304" pitchFamily="18" charset="0"/>
              </a:defRPr>
            </a:lvl1pPr>
          </a:lstStyle>
          <a:p>
            <a:pPr lvl="0"/>
            <a:r>
              <a:rPr lang="en-US"/>
              <a:t>Name</a:t>
            </a:r>
          </a:p>
        </p:txBody>
      </p:sp>
      <p:sp>
        <p:nvSpPr>
          <p:cNvPr id="9" name="Text Placeholder 8">
            <a:extLst>
              <a:ext uri="{FF2B5EF4-FFF2-40B4-BE49-F238E27FC236}">
                <a16:creationId xmlns:a16="http://schemas.microsoft.com/office/drawing/2014/main" id="{A2534CAD-222C-4493-B95F-339F15DF5B2C}"/>
              </a:ext>
            </a:extLst>
          </p:cNvPr>
          <p:cNvSpPr>
            <a:spLocks noGrp="1"/>
          </p:cNvSpPr>
          <p:nvPr>
            <p:ph type="body" sz="quarter" idx="14" hasCustomPrompt="1"/>
          </p:nvPr>
        </p:nvSpPr>
        <p:spPr>
          <a:xfrm>
            <a:off x="6096000" y="1813548"/>
            <a:ext cx="5257800" cy="547687"/>
          </a:xfrm>
        </p:spPr>
        <p:txBody>
          <a:bodyPr anchor="ctr">
            <a:noAutofit/>
          </a:bodyPr>
          <a:lstStyle>
            <a:lvl1pPr marL="0" indent="0">
              <a:buNone/>
              <a:defRPr lang="en-US" sz="4000" kern="1200" dirty="0" smtClean="0">
                <a:solidFill>
                  <a:srgbClr val="2D4E6B"/>
                </a:solidFill>
                <a:latin typeface="+mn-lt"/>
                <a:ea typeface="+mj-ea"/>
                <a:cs typeface="Times New Roman" panose="02020603050405020304" pitchFamily="18" charset="0"/>
              </a:defRPr>
            </a:lvl1pPr>
          </a:lstStyle>
          <a:p>
            <a:pPr lvl="0"/>
            <a:r>
              <a:rPr lang="en-US"/>
              <a:t>Name</a:t>
            </a:r>
          </a:p>
        </p:txBody>
      </p:sp>
      <p:sp>
        <p:nvSpPr>
          <p:cNvPr id="11" name="Text Placeholder 10">
            <a:extLst>
              <a:ext uri="{FF2B5EF4-FFF2-40B4-BE49-F238E27FC236}">
                <a16:creationId xmlns:a16="http://schemas.microsoft.com/office/drawing/2014/main" id="{7C1ADE59-FB95-4C6E-A827-FD56250EB4B9}"/>
              </a:ext>
            </a:extLst>
          </p:cNvPr>
          <p:cNvSpPr>
            <a:spLocks noGrp="1"/>
          </p:cNvSpPr>
          <p:nvPr>
            <p:ph type="body" sz="quarter" idx="15" hasCustomPrompt="1"/>
          </p:nvPr>
        </p:nvSpPr>
        <p:spPr>
          <a:xfrm>
            <a:off x="838200" y="2376863"/>
            <a:ext cx="5257800" cy="532592"/>
          </a:xfrm>
        </p:spPr>
        <p:txBody>
          <a:bodyPr anchor="ctr"/>
          <a:lstStyle>
            <a:lvl1pPr marL="0" indent="0">
              <a:buNone/>
              <a:defRPr>
                <a:latin typeface="+mn-lt"/>
              </a:defRPr>
            </a:lvl1pPr>
          </a:lstStyle>
          <a:p>
            <a:pPr lvl="0"/>
            <a:r>
              <a:rPr lang="en-US"/>
              <a:t>Job Title</a:t>
            </a:r>
          </a:p>
        </p:txBody>
      </p:sp>
      <p:sp>
        <p:nvSpPr>
          <p:cNvPr id="12" name="Text Placeholder 10">
            <a:extLst>
              <a:ext uri="{FF2B5EF4-FFF2-40B4-BE49-F238E27FC236}">
                <a16:creationId xmlns:a16="http://schemas.microsoft.com/office/drawing/2014/main" id="{E8B4B28B-D99E-4112-8CD4-D11F2E6E72B7}"/>
              </a:ext>
            </a:extLst>
          </p:cNvPr>
          <p:cNvSpPr>
            <a:spLocks noGrp="1"/>
          </p:cNvSpPr>
          <p:nvPr>
            <p:ph type="body" sz="quarter" idx="16" hasCustomPrompt="1"/>
          </p:nvPr>
        </p:nvSpPr>
        <p:spPr>
          <a:xfrm>
            <a:off x="6096000" y="2376863"/>
            <a:ext cx="5257800" cy="532592"/>
          </a:xfrm>
        </p:spPr>
        <p:txBody>
          <a:bodyPr anchor="ctr"/>
          <a:lstStyle>
            <a:lvl1pPr marL="0" indent="0">
              <a:buNone/>
              <a:defRPr>
                <a:latin typeface="+mn-lt"/>
              </a:defRPr>
            </a:lvl1pPr>
          </a:lstStyle>
          <a:p>
            <a:pPr lvl="0"/>
            <a:r>
              <a:rPr lang="en-US"/>
              <a:t>Job Title</a:t>
            </a:r>
          </a:p>
        </p:txBody>
      </p:sp>
      <p:sp>
        <p:nvSpPr>
          <p:cNvPr id="13" name="Text Placeholder 10">
            <a:extLst>
              <a:ext uri="{FF2B5EF4-FFF2-40B4-BE49-F238E27FC236}">
                <a16:creationId xmlns:a16="http://schemas.microsoft.com/office/drawing/2014/main" id="{0156DF49-83D0-41EC-AECD-5F997A34B843}"/>
              </a:ext>
            </a:extLst>
          </p:cNvPr>
          <p:cNvSpPr>
            <a:spLocks noGrp="1"/>
          </p:cNvSpPr>
          <p:nvPr>
            <p:ph type="body" sz="quarter" idx="17" hasCustomPrompt="1"/>
          </p:nvPr>
        </p:nvSpPr>
        <p:spPr>
          <a:xfrm>
            <a:off x="838200" y="2924550"/>
            <a:ext cx="5257800" cy="532592"/>
          </a:xfrm>
        </p:spPr>
        <p:txBody>
          <a:bodyPr anchor="ctr"/>
          <a:lstStyle>
            <a:lvl1pPr marL="0" indent="0">
              <a:buNone/>
              <a:defRPr>
                <a:latin typeface="+mn-lt"/>
              </a:defRPr>
            </a:lvl1pPr>
          </a:lstStyle>
          <a:p>
            <a:pPr lvl="0"/>
            <a:r>
              <a:rPr lang="en-US"/>
              <a:t>Email</a:t>
            </a:r>
          </a:p>
        </p:txBody>
      </p:sp>
      <p:sp>
        <p:nvSpPr>
          <p:cNvPr id="14" name="Text Placeholder 10">
            <a:extLst>
              <a:ext uri="{FF2B5EF4-FFF2-40B4-BE49-F238E27FC236}">
                <a16:creationId xmlns:a16="http://schemas.microsoft.com/office/drawing/2014/main" id="{37FCF11F-5522-4A79-ADC7-43C7B336CEF0}"/>
              </a:ext>
            </a:extLst>
          </p:cNvPr>
          <p:cNvSpPr>
            <a:spLocks noGrp="1"/>
          </p:cNvSpPr>
          <p:nvPr>
            <p:ph type="body" sz="quarter" idx="18" hasCustomPrompt="1"/>
          </p:nvPr>
        </p:nvSpPr>
        <p:spPr>
          <a:xfrm>
            <a:off x="6096000" y="2924550"/>
            <a:ext cx="5257800" cy="532592"/>
          </a:xfrm>
        </p:spPr>
        <p:txBody>
          <a:bodyPr anchor="ctr"/>
          <a:lstStyle>
            <a:lvl1pPr marL="0" indent="0">
              <a:buNone/>
              <a:defRPr>
                <a:latin typeface="+mn-lt"/>
              </a:defRPr>
            </a:lvl1pPr>
          </a:lstStyle>
          <a:p>
            <a:pPr lvl="0"/>
            <a:r>
              <a:rPr lang="en-US"/>
              <a:t>Email</a:t>
            </a:r>
          </a:p>
        </p:txBody>
      </p:sp>
      <p:sp>
        <p:nvSpPr>
          <p:cNvPr id="15" name="Text Placeholder 10">
            <a:extLst>
              <a:ext uri="{FF2B5EF4-FFF2-40B4-BE49-F238E27FC236}">
                <a16:creationId xmlns:a16="http://schemas.microsoft.com/office/drawing/2014/main" id="{780D7327-8F80-4B78-8D25-2D7AFB13A5EF}"/>
              </a:ext>
            </a:extLst>
          </p:cNvPr>
          <p:cNvSpPr>
            <a:spLocks noGrp="1"/>
          </p:cNvSpPr>
          <p:nvPr>
            <p:ph type="body" sz="quarter" idx="19" hasCustomPrompt="1"/>
          </p:nvPr>
        </p:nvSpPr>
        <p:spPr>
          <a:xfrm>
            <a:off x="838200" y="3473235"/>
            <a:ext cx="5257800" cy="532592"/>
          </a:xfrm>
        </p:spPr>
        <p:txBody>
          <a:bodyPr anchor="ctr"/>
          <a:lstStyle>
            <a:lvl1pPr marL="0" indent="0">
              <a:buNone/>
              <a:defRPr>
                <a:latin typeface="+mn-lt"/>
              </a:defRPr>
            </a:lvl1pPr>
          </a:lstStyle>
          <a:p>
            <a:pPr lvl="0"/>
            <a:r>
              <a:rPr lang="en-US"/>
              <a:t>Phone Number</a:t>
            </a:r>
          </a:p>
        </p:txBody>
      </p:sp>
      <p:sp>
        <p:nvSpPr>
          <p:cNvPr id="16" name="Text Placeholder 10">
            <a:extLst>
              <a:ext uri="{FF2B5EF4-FFF2-40B4-BE49-F238E27FC236}">
                <a16:creationId xmlns:a16="http://schemas.microsoft.com/office/drawing/2014/main" id="{744C58A1-3B7F-464F-BFDB-7C34E8957A25}"/>
              </a:ext>
            </a:extLst>
          </p:cNvPr>
          <p:cNvSpPr>
            <a:spLocks noGrp="1"/>
          </p:cNvSpPr>
          <p:nvPr>
            <p:ph type="body" sz="quarter" idx="20" hasCustomPrompt="1"/>
          </p:nvPr>
        </p:nvSpPr>
        <p:spPr>
          <a:xfrm>
            <a:off x="6096000" y="3473235"/>
            <a:ext cx="5257800" cy="532592"/>
          </a:xfrm>
        </p:spPr>
        <p:txBody>
          <a:bodyPr anchor="ctr"/>
          <a:lstStyle>
            <a:lvl1pPr marL="0" indent="0">
              <a:buNone/>
              <a:defRPr>
                <a:latin typeface="+mn-lt"/>
              </a:defRPr>
            </a:lvl1pPr>
          </a:lstStyle>
          <a:p>
            <a:pPr lvl="0"/>
            <a:r>
              <a:rPr lang="en-US"/>
              <a:t>Phone Number</a:t>
            </a:r>
          </a:p>
        </p:txBody>
      </p:sp>
      <p:sp>
        <p:nvSpPr>
          <p:cNvPr id="17" name="Text Placeholder 10">
            <a:extLst>
              <a:ext uri="{FF2B5EF4-FFF2-40B4-BE49-F238E27FC236}">
                <a16:creationId xmlns:a16="http://schemas.microsoft.com/office/drawing/2014/main" id="{0BCA736D-CC37-4A51-89AE-E21A02317A58}"/>
              </a:ext>
            </a:extLst>
          </p:cNvPr>
          <p:cNvSpPr>
            <a:spLocks noGrp="1"/>
          </p:cNvSpPr>
          <p:nvPr>
            <p:ph type="body" sz="quarter" idx="21" hasCustomPrompt="1"/>
          </p:nvPr>
        </p:nvSpPr>
        <p:spPr>
          <a:xfrm>
            <a:off x="3467100" y="5383674"/>
            <a:ext cx="5257800" cy="532592"/>
          </a:xfrm>
        </p:spPr>
        <p:txBody>
          <a:bodyPr anchor="ctr"/>
          <a:lstStyle>
            <a:lvl1pPr marL="0" indent="0" algn="ctr">
              <a:buNone/>
              <a:defRPr>
                <a:latin typeface="+mn-lt"/>
              </a:defRPr>
            </a:lvl1pPr>
          </a:lstStyle>
          <a:p>
            <a:pPr lvl="0"/>
            <a:r>
              <a:rPr lang="en-US"/>
              <a:t>Web Address</a:t>
            </a:r>
          </a:p>
        </p:txBody>
      </p:sp>
      <p:sp>
        <p:nvSpPr>
          <p:cNvPr id="2" name="Title 1">
            <a:extLst>
              <a:ext uri="{FF2B5EF4-FFF2-40B4-BE49-F238E27FC236}">
                <a16:creationId xmlns:a16="http://schemas.microsoft.com/office/drawing/2014/main" id="{0EAFB97E-4B68-4EE7-B70C-15CC066B90A9}"/>
              </a:ext>
            </a:extLst>
          </p:cNvPr>
          <p:cNvSpPr>
            <a:spLocks noGrp="1"/>
          </p:cNvSpPr>
          <p:nvPr>
            <p:ph type="title" hasCustomPrompt="1"/>
          </p:nvPr>
        </p:nvSpPr>
        <p:spPr/>
        <p:txBody>
          <a:bodyPr/>
          <a:lstStyle>
            <a:lvl1pPr>
              <a:defRPr/>
            </a:lvl1pPr>
          </a:lstStyle>
          <a:p>
            <a:r>
              <a:rPr lang="en-US" sz="4800">
                <a:solidFill>
                  <a:srgbClr val="2D4E6B"/>
                </a:solidFill>
                <a:latin typeface="+mn-lt"/>
              </a:rPr>
              <a:t>Add “Contact Information”</a:t>
            </a:r>
          </a:p>
        </p:txBody>
      </p:sp>
      <p:pic>
        <p:nvPicPr>
          <p:cNvPr id="3" name="Picture 2">
            <a:extLst>
              <a:ext uri="{FF2B5EF4-FFF2-40B4-BE49-F238E27FC236}">
                <a16:creationId xmlns:a16="http://schemas.microsoft.com/office/drawing/2014/main" id="{EF00FF03-350E-F20B-BC29-9883C3C7B574}"/>
              </a:ext>
            </a:extLst>
          </p:cNvPr>
          <p:cNvPicPr>
            <a:picLocks noChangeAspect="1"/>
          </p:cNvPicPr>
          <p:nvPr userDrawn="1"/>
        </p:nvPicPr>
        <p:blipFill>
          <a:blip r:embed="rId2">
            <a:alphaModFix amt="50000"/>
          </a:blip>
          <a:stretch>
            <a:fillRect/>
          </a:stretch>
        </p:blipFill>
        <p:spPr>
          <a:xfrm>
            <a:off x="10816524" y="165083"/>
            <a:ext cx="1210932" cy="1295416"/>
          </a:xfrm>
          <a:prstGeom prst="rect">
            <a:avLst/>
          </a:prstGeom>
        </p:spPr>
      </p:pic>
    </p:spTree>
    <p:extLst>
      <p:ext uri="{BB962C8B-B14F-4D97-AF65-F5344CB8AC3E}">
        <p14:creationId xmlns:p14="http://schemas.microsoft.com/office/powerpoint/2010/main" val="2418772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DF4D0F4F-E481-46DD-8BE4-669BC68C78A4}"/>
              </a:ext>
              <a:ext uri="{C183D7F6-B498-43B3-948B-1728B52AA6E4}">
                <adec:decorative xmlns:adec="http://schemas.microsoft.com/office/drawing/2017/decorative" val="1"/>
              </a:ext>
            </a:extLst>
          </p:cNvPr>
          <p:cNvSpPr/>
          <p:nvPr userDrawn="1"/>
        </p:nvSpPr>
        <p:spPr>
          <a:xfrm>
            <a:off x="0" y="0"/>
            <a:ext cx="2045368" cy="2072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7" name="Rectangle 16">
            <a:extLst>
              <a:ext uri="{FF2B5EF4-FFF2-40B4-BE49-F238E27FC236}">
                <a16:creationId xmlns:a16="http://schemas.microsoft.com/office/drawing/2014/main" id="{34C973F6-02AF-46FF-AE5F-D806970970D3}"/>
              </a:ext>
              <a:ext uri="{C183D7F6-B498-43B3-948B-1728B52AA6E4}">
                <adec:decorative xmlns:adec="http://schemas.microsoft.com/office/drawing/2017/decorative" val="1"/>
              </a:ext>
            </a:extLst>
          </p:cNvPr>
          <p:cNvSpPr/>
          <p:nvPr userDrawn="1"/>
        </p:nvSpPr>
        <p:spPr>
          <a:xfrm>
            <a:off x="10884766" y="5626671"/>
            <a:ext cx="1307233" cy="11822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2" name="Title 1">
            <a:extLst>
              <a:ext uri="{FF2B5EF4-FFF2-40B4-BE49-F238E27FC236}">
                <a16:creationId xmlns:a16="http://schemas.microsoft.com/office/drawing/2014/main" id="{503EE646-F231-45F5-AEE0-442EB2F58A68}"/>
              </a:ext>
            </a:extLst>
          </p:cNvPr>
          <p:cNvSpPr>
            <a:spLocks noGrp="1"/>
          </p:cNvSpPr>
          <p:nvPr>
            <p:ph type="ctrTitle" hasCustomPrompt="1"/>
          </p:nvPr>
        </p:nvSpPr>
        <p:spPr>
          <a:xfrm>
            <a:off x="1524000" y="4923028"/>
            <a:ext cx="9144000" cy="546866"/>
          </a:xfrm>
        </p:spPr>
        <p:txBody>
          <a:bodyPr anchor="ctr">
            <a:normAutofit/>
          </a:bodyPr>
          <a:lstStyle>
            <a:lvl1pPr algn="ctr">
              <a:defRPr sz="2800">
                <a:solidFill>
                  <a:srgbClr val="1F4E79"/>
                </a:solidFill>
                <a:latin typeface="+mn-lt"/>
                <a:cs typeface="Times New Roman" panose="02020603050405020304" pitchFamily="18" charset="0"/>
              </a:defRPr>
            </a:lvl1pPr>
          </a:lstStyle>
          <a:p>
            <a:r>
              <a:rPr lang="en-US"/>
              <a:t>Click to edit Division</a:t>
            </a:r>
          </a:p>
        </p:txBody>
      </p:sp>
      <p:sp>
        <p:nvSpPr>
          <p:cNvPr id="3" name="Subtitle 2">
            <a:extLst>
              <a:ext uri="{FF2B5EF4-FFF2-40B4-BE49-F238E27FC236}">
                <a16:creationId xmlns:a16="http://schemas.microsoft.com/office/drawing/2014/main" id="{443D2A38-DA5C-4122-927F-2D59F907BA7E}"/>
              </a:ext>
            </a:extLst>
          </p:cNvPr>
          <p:cNvSpPr>
            <a:spLocks noGrp="1"/>
          </p:cNvSpPr>
          <p:nvPr>
            <p:ph type="subTitle" idx="1" hasCustomPrompt="1"/>
          </p:nvPr>
        </p:nvSpPr>
        <p:spPr>
          <a:xfrm>
            <a:off x="1524000" y="5532962"/>
            <a:ext cx="9144000" cy="469665"/>
          </a:xfrm>
        </p:spPr>
        <p:txBody>
          <a:bodyPr anchor="ctr">
            <a:normAutofit/>
          </a:bodyPr>
          <a:lstStyle>
            <a:lvl1pPr marL="0" indent="0" algn="ctr" defTabSz="914400" rtl="0" eaLnBrk="1" latinLnBrk="0" hangingPunct="1">
              <a:lnSpc>
                <a:spcPct val="90000"/>
              </a:lnSpc>
              <a:spcBef>
                <a:spcPct val="0"/>
              </a:spcBef>
              <a:buNone/>
              <a:defRPr lang="en-US" sz="2400" kern="1200" dirty="0">
                <a:solidFill>
                  <a:schemeClr val="tx1">
                    <a:lumMod val="75000"/>
                    <a:lumOff val="25000"/>
                  </a:schemeClr>
                </a:solidFill>
                <a:latin typeface="+mn-lt"/>
                <a:ea typeface="+mn-ea"/>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presented by (Person’s Name)</a:t>
            </a:r>
          </a:p>
        </p:txBody>
      </p:sp>
      <p:sp>
        <p:nvSpPr>
          <p:cNvPr id="4" name="Date Placeholder 3">
            <a:extLst>
              <a:ext uri="{FF2B5EF4-FFF2-40B4-BE49-F238E27FC236}">
                <a16:creationId xmlns:a16="http://schemas.microsoft.com/office/drawing/2014/main" id="{B23F9CE4-8B1C-4FE8-BAB4-69721E33C3E9}"/>
              </a:ext>
            </a:extLst>
          </p:cNvPr>
          <p:cNvSpPr>
            <a:spLocks noGrp="1"/>
          </p:cNvSpPr>
          <p:nvPr>
            <p:ph type="dt" sz="half" idx="10"/>
          </p:nvPr>
        </p:nvSpPr>
        <p:spPr>
          <a:xfrm>
            <a:off x="231371" y="6363835"/>
            <a:ext cx="2743200" cy="365125"/>
          </a:xfrm>
          <a:prstGeom prst="rect">
            <a:avLst/>
          </a:prstGeom>
        </p:spPr>
        <p:txBody>
          <a:bodyPr/>
          <a:lstStyle>
            <a:lvl1pPr>
              <a:defRPr lang="en-US" sz="1600" kern="1200" smtClean="0">
                <a:solidFill>
                  <a:srgbClr val="1F4E79"/>
                </a:solidFill>
                <a:latin typeface="+mn-lt"/>
                <a:ea typeface="+mn-ea"/>
                <a:cs typeface="Times New Roman" panose="02020603050405020304" pitchFamily="18" charset="0"/>
              </a:defRPr>
            </a:lvl1pPr>
          </a:lstStyle>
          <a:p>
            <a:fld id="{22C9C077-827F-4AD6-8B28-9A541418F531}" type="datetime1">
              <a:rPr lang="en-US" smtClean="0"/>
              <a:pPr/>
              <a:t>7/6/2023</a:t>
            </a:fld>
            <a:endParaRPr lang="en-US"/>
          </a:p>
        </p:txBody>
      </p:sp>
      <p:sp>
        <p:nvSpPr>
          <p:cNvPr id="7" name="Title 1">
            <a:extLst>
              <a:ext uri="{FF2B5EF4-FFF2-40B4-BE49-F238E27FC236}">
                <a16:creationId xmlns:a16="http://schemas.microsoft.com/office/drawing/2014/main" id="{551B421A-CEB0-4122-A55F-E52ACE10098F}"/>
              </a:ext>
            </a:extLst>
          </p:cNvPr>
          <p:cNvSpPr txBox="1">
            <a:spLocks/>
          </p:cNvSpPr>
          <p:nvPr userDrawn="1"/>
        </p:nvSpPr>
        <p:spPr>
          <a:xfrm>
            <a:off x="1524000" y="2539794"/>
            <a:ext cx="9144000" cy="13685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800" kern="1200">
                <a:solidFill>
                  <a:srgbClr val="1F4E79"/>
                </a:solidFill>
                <a:latin typeface="Times New Roman" panose="02020603050405020304" pitchFamily="18" charset="0"/>
                <a:ea typeface="+mj-ea"/>
                <a:cs typeface="Times New Roman" panose="02020603050405020304" pitchFamily="18" charset="0"/>
              </a:defRPr>
            </a:lvl1pPr>
          </a:lstStyle>
          <a:p>
            <a:r>
              <a:rPr lang="en-US" sz="4800">
                <a:solidFill>
                  <a:srgbClr val="1F4E79"/>
                </a:solidFill>
                <a:latin typeface="+mn-lt"/>
              </a:rPr>
              <a:t>Department of Health and </a:t>
            </a:r>
            <a:br>
              <a:rPr lang="en-US" sz="4800">
                <a:solidFill>
                  <a:srgbClr val="1F4E79"/>
                </a:solidFill>
                <a:latin typeface="+mn-lt"/>
              </a:rPr>
            </a:br>
            <a:r>
              <a:rPr lang="en-US" sz="4800">
                <a:solidFill>
                  <a:srgbClr val="1F4E79"/>
                </a:solidFill>
                <a:latin typeface="+mn-lt"/>
              </a:rPr>
              <a:t>Human Services</a:t>
            </a:r>
          </a:p>
        </p:txBody>
      </p:sp>
      <p:sp>
        <p:nvSpPr>
          <p:cNvPr id="8" name="Title 1">
            <a:extLst>
              <a:ext uri="{FF2B5EF4-FFF2-40B4-BE49-F238E27FC236}">
                <a16:creationId xmlns:a16="http://schemas.microsoft.com/office/drawing/2014/main" id="{BC2A7371-FA15-4B8D-B8B1-CD4B7EF36F87}"/>
              </a:ext>
            </a:extLst>
          </p:cNvPr>
          <p:cNvSpPr txBox="1">
            <a:spLocks/>
          </p:cNvSpPr>
          <p:nvPr userDrawn="1"/>
        </p:nvSpPr>
        <p:spPr>
          <a:xfrm>
            <a:off x="1524000" y="1199230"/>
            <a:ext cx="9144000" cy="13685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800" kern="1200">
                <a:solidFill>
                  <a:srgbClr val="1F4E79"/>
                </a:solidFill>
                <a:latin typeface="Times New Roman" panose="02020603050405020304" pitchFamily="18" charset="0"/>
                <a:ea typeface="+mj-ea"/>
                <a:cs typeface="Times New Roman" panose="02020603050405020304" pitchFamily="18" charset="0"/>
              </a:defRPr>
            </a:lvl1pPr>
          </a:lstStyle>
          <a:p>
            <a:r>
              <a:rPr lang="en-US" sz="3200">
                <a:solidFill>
                  <a:srgbClr val="1F4E79"/>
                </a:solidFill>
                <a:latin typeface="+mn-lt"/>
              </a:rPr>
              <a:t>State of Nevada</a:t>
            </a:r>
          </a:p>
        </p:txBody>
      </p:sp>
      <p:pic>
        <p:nvPicPr>
          <p:cNvPr id="9" name="Picture 8" descr="The Great Seal of the State of Nevada &quot;All for our Country&quot;">
            <a:extLst>
              <a:ext uri="{FF2B5EF4-FFF2-40B4-BE49-F238E27FC236}">
                <a16:creationId xmlns:a16="http://schemas.microsoft.com/office/drawing/2014/main" id="{0FBC4D1A-84EE-45B6-95D2-A5CAB3A4B7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76781" y="388629"/>
            <a:ext cx="1638443" cy="1592718"/>
          </a:xfrm>
          <a:prstGeom prst="rect">
            <a:avLst/>
          </a:prstGeom>
        </p:spPr>
      </p:pic>
      <p:cxnSp>
        <p:nvCxnSpPr>
          <p:cNvPr id="10" name="Straight Connector 9">
            <a:extLst>
              <a:ext uri="{FF2B5EF4-FFF2-40B4-BE49-F238E27FC236}">
                <a16:creationId xmlns:a16="http://schemas.microsoft.com/office/drawing/2014/main" id="{579730DB-1305-49C4-B8EC-9A382996C578}"/>
              </a:ext>
            </a:extLst>
          </p:cNvPr>
          <p:cNvCxnSpPr/>
          <p:nvPr userDrawn="1"/>
        </p:nvCxnSpPr>
        <p:spPr>
          <a:xfrm>
            <a:off x="2669313" y="3995147"/>
            <a:ext cx="6853383" cy="0"/>
          </a:xfrm>
          <a:prstGeom prst="line">
            <a:avLst/>
          </a:prstGeom>
          <a:ln w="25400" cap="sq">
            <a:solidFill>
              <a:schemeClr val="accent5">
                <a:lumMod val="50000"/>
              </a:schemeClr>
            </a:solidFill>
            <a:headEnd type="diamond" w="med" len="lg"/>
            <a:tailEnd type="diamond" w="med" len="lg"/>
          </a:ln>
        </p:spPr>
        <p:style>
          <a:lnRef idx="1">
            <a:schemeClr val="accent1"/>
          </a:lnRef>
          <a:fillRef idx="0">
            <a:schemeClr val="accent1"/>
          </a:fillRef>
          <a:effectRef idx="0">
            <a:schemeClr val="accent1"/>
          </a:effectRef>
          <a:fontRef idx="minor">
            <a:schemeClr val="tx1"/>
          </a:fontRef>
        </p:style>
      </p:cxnSp>
      <p:sp>
        <p:nvSpPr>
          <p:cNvPr id="14" name="Text Placeholder 13">
            <a:extLst>
              <a:ext uri="{FF2B5EF4-FFF2-40B4-BE49-F238E27FC236}">
                <a16:creationId xmlns:a16="http://schemas.microsoft.com/office/drawing/2014/main" id="{B527F0BC-AEA1-43B2-AD84-6EFBE6989832}"/>
              </a:ext>
            </a:extLst>
          </p:cNvPr>
          <p:cNvSpPr>
            <a:spLocks noGrp="1"/>
          </p:cNvSpPr>
          <p:nvPr>
            <p:ph type="body" sz="quarter" idx="13" hasCustomPrompt="1"/>
          </p:nvPr>
        </p:nvSpPr>
        <p:spPr>
          <a:xfrm>
            <a:off x="1524000" y="4111294"/>
            <a:ext cx="9144000" cy="657225"/>
          </a:xfrm>
        </p:spPr>
        <p:txBody>
          <a:bodyPr anchor="ctr">
            <a:normAutofit/>
          </a:bodyPr>
          <a:lstStyle>
            <a:lvl1pPr marL="0" indent="0" algn="ctr">
              <a:buNone/>
              <a:defRPr lang="en-US" sz="3200" kern="1200" dirty="0">
                <a:solidFill>
                  <a:srgbClr val="1F4E79"/>
                </a:solidFill>
                <a:latin typeface="+mn-lt"/>
                <a:ea typeface="+mj-ea"/>
                <a:cs typeface="Times New Roman" panose="02020603050405020304" pitchFamily="18" charset="0"/>
              </a:defRPr>
            </a:lvl1pPr>
          </a:lstStyle>
          <a:p>
            <a:pPr lvl="0"/>
            <a:r>
              <a:rPr lang="en-US"/>
              <a:t>Click to edit Presentation Title</a:t>
            </a:r>
          </a:p>
        </p:txBody>
      </p:sp>
      <p:grpSp>
        <p:nvGrpSpPr>
          <p:cNvPr id="13" name="Group 12">
            <a:extLst>
              <a:ext uri="{FF2B5EF4-FFF2-40B4-BE49-F238E27FC236}">
                <a16:creationId xmlns:a16="http://schemas.microsoft.com/office/drawing/2014/main" id="{58C09CD6-2C7D-4515-A322-8CDBBC428003}"/>
              </a:ext>
            </a:extLst>
          </p:cNvPr>
          <p:cNvGrpSpPr/>
          <p:nvPr userDrawn="1"/>
        </p:nvGrpSpPr>
        <p:grpSpPr>
          <a:xfrm>
            <a:off x="2426547" y="915697"/>
            <a:ext cx="7338906" cy="717126"/>
            <a:chOff x="1764437" y="915697"/>
            <a:chExt cx="8664719" cy="717126"/>
          </a:xfrm>
        </p:grpSpPr>
        <p:sp>
          <p:nvSpPr>
            <p:cNvPr id="15" name="Text Box 49">
              <a:extLst>
                <a:ext uri="{FF2B5EF4-FFF2-40B4-BE49-F238E27FC236}">
                  <a16:creationId xmlns:a16="http://schemas.microsoft.com/office/drawing/2014/main" id="{9BE4A1A1-78D9-4BBC-B062-4D3401361671}"/>
                </a:ext>
              </a:extLst>
            </p:cNvPr>
            <p:cNvSpPr txBox="1">
              <a:spLocks noChangeArrowheads="1"/>
            </p:cNvSpPr>
            <p:nvPr userDrawn="1"/>
          </p:nvSpPr>
          <p:spPr bwMode="auto">
            <a:xfrm>
              <a:off x="1764437" y="920035"/>
              <a:ext cx="1809751"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lang="en-US" altLang="en-US" sz="1600" b="1">
                  <a:solidFill>
                    <a:srgbClr val="1F4E79"/>
                  </a:solidFill>
                  <a:latin typeface="+mn-lt"/>
                </a:rPr>
                <a:t>Joe Lombardo</a:t>
              </a:r>
              <a:endParaRPr kumimoji="0" lang="en-US" altLang="en-US" sz="1600" b="1" i="0" u="none" strike="noStrike" cap="none" normalizeH="0" baseline="0">
                <a:ln>
                  <a:noFill/>
                </a:ln>
                <a:solidFill>
                  <a:srgbClr val="1F4E79"/>
                </a:solidFill>
                <a:effectLst/>
                <a:latin typeface="+mn-lt"/>
              </a:endParaRP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a:ln>
                    <a:noFill/>
                  </a:ln>
                  <a:solidFill>
                    <a:srgbClr val="1F4E79"/>
                  </a:solidFill>
                  <a:effectLst/>
                  <a:latin typeface="+mn-lt"/>
                </a:rPr>
                <a:t>Governor</a:t>
              </a:r>
              <a:endParaRPr kumimoji="0" lang="en-US" altLang="en-US" sz="1800" b="0" i="1" u="none" strike="noStrike" cap="none" normalizeH="0" baseline="0">
                <a:ln>
                  <a:noFill/>
                </a:ln>
                <a:solidFill>
                  <a:srgbClr val="1F4E79"/>
                </a:solidFill>
                <a:effectLst/>
                <a:latin typeface="+mn-lt"/>
              </a:endParaRPr>
            </a:p>
          </p:txBody>
        </p:sp>
        <p:sp>
          <p:nvSpPr>
            <p:cNvPr id="16" name="Text Box 50">
              <a:extLst>
                <a:ext uri="{FF2B5EF4-FFF2-40B4-BE49-F238E27FC236}">
                  <a16:creationId xmlns:a16="http://schemas.microsoft.com/office/drawing/2014/main" id="{1D244E04-4923-4419-99EE-A25D79284685}"/>
                </a:ext>
              </a:extLst>
            </p:cNvPr>
            <p:cNvSpPr txBox="1">
              <a:spLocks noChangeArrowheads="1"/>
            </p:cNvSpPr>
            <p:nvPr userDrawn="1"/>
          </p:nvSpPr>
          <p:spPr bwMode="auto">
            <a:xfrm>
              <a:off x="8617817" y="915697"/>
              <a:ext cx="1811339"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1F4E79"/>
                  </a:solidFill>
                  <a:effectLst/>
                  <a:latin typeface="+mn-lt"/>
                </a:rPr>
                <a:t>Richard Whitley</a:t>
              </a: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a:ln>
                    <a:noFill/>
                  </a:ln>
                  <a:solidFill>
                    <a:srgbClr val="1F4E79"/>
                  </a:solidFill>
                  <a:effectLst/>
                  <a:latin typeface="+mn-lt"/>
                </a:rPr>
                <a:t>Director</a:t>
              </a:r>
              <a:endParaRPr kumimoji="0" lang="en-US" altLang="en-US" sz="1800" b="0" i="1" u="none" strike="noStrike" cap="none" normalizeH="0" baseline="0">
                <a:ln>
                  <a:noFill/>
                </a:ln>
                <a:solidFill>
                  <a:srgbClr val="1F4E79"/>
                </a:solidFill>
                <a:effectLst/>
                <a:latin typeface="+mn-lt"/>
              </a:endParaRPr>
            </a:p>
          </p:txBody>
        </p:sp>
      </p:grpSp>
      <p:pic>
        <p:nvPicPr>
          <p:cNvPr id="18" name="Picture 17" descr="Department of Health and Human Services logo &quot;DHHS&quot;">
            <a:extLst>
              <a:ext uri="{FF2B5EF4-FFF2-40B4-BE49-F238E27FC236}">
                <a16:creationId xmlns:a16="http://schemas.microsoft.com/office/drawing/2014/main" id="{9D76AB1F-A8ED-4B18-9C33-FBEC13EC0AD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58970" y="4939883"/>
            <a:ext cx="1331869" cy="1789077"/>
          </a:xfrm>
          <a:prstGeom prst="rect">
            <a:avLst/>
          </a:prstGeom>
        </p:spPr>
      </p:pic>
      <p:sp>
        <p:nvSpPr>
          <p:cNvPr id="20" name="Footer Placeholder 5">
            <a:extLst>
              <a:ext uri="{FF2B5EF4-FFF2-40B4-BE49-F238E27FC236}">
                <a16:creationId xmlns:a16="http://schemas.microsoft.com/office/drawing/2014/main" id="{436F594D-EFA8-4AEE-9799-7C7A899224C7}"/>
              </a:ext>
            </a:extLst>
          </p:cNvPr>
          <p:cNvSpPr txBox="1">
            <a:spLocks/>
          </p:cNvSpPr>
          <p:nvPr userDrawn="1"/>
        </p:nvSpPr>
        <p:spPr>
          <a:xfrm>
            <a:off x="4038600" y="6356350"/>
            <a:ext cx="4114800" cy="365125"/>
          </a:xfrm>
          <a:prstGeom prst="rect">
            <a:avLst/>
          </a:prstGeom>
        </p:spPr>
        <p:txBody>
          <a:bodyPr anchor="ctr"/>
          <a:lstStyle>
            <a:defPPr>
              <a:defRPr lang="en-US"/>
            </a:defPPr>
            <a:lvl1pPr marL="0" algn="ctr" defTabSz="914400" rtl="0" eaLnBrk="1" latinLnBrk="0" hangingPunct="1">
              <a:lnSpc>
                <a:spcPct val="90000"/>
              </a:lnSpc>
              <a:spcBef>
                <a:spcPct val="0"/>
              </a:spcBef>
              <a:buNone/>
              <a:defRPr lang="en-US" altLang="en-US" sz="1400" kern="1200" smtClean="0">
                <a:solidFill>
                  <a:srgbClr val="1F4E79"/>
                </a:solidFill>
                <a:latin typeface="Times New Roman" panose="02020603050405020304" pitchFamily="18" charset="0"/>
                <a:ea typeface="+mj-ea"/>
                <a:cs typeface="Times New Roman" panose="02020603050405020304"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i="1">
                <a:solidFill>
                  <a:srgbClr val="1F4E79"/>
                </a:solidFill>
                <a:latin typeface="+mn-lt"/>
              </a:rPr>
              <a:t>Helping people.  It’s who we are and what we do.</a:t>
            </a:r>
          </a:p>
        </p:txBody>
      </p:sp>
    </p:spTree>
    <p:extLst>
      <p:ext uri="{BB962C8B-B14F-4D97-AF65-F5344CB8AC3E}">
        <p14:creationId xmlns:p14="http://schemas.microsoft.com/office/powerpoint/2010/main" val="24202266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E2229-ECE3-49A5-A1BD-2CB5EC1143CF}"/>
              </a:ext>
            </a:extLst>
          </p:cNvPr>
          <p:cNvSpPr>
            <a:spLocks noGrp="1"/>
          </p:cNvSpPr>
          <p:nvPr>
            <p:ph type="title" hasCustomPrompt="1"/>
          </p:nvPr>
        </p:nvSpPr>
        <p:spPr/>
        <p:txBody>
          <a:bodyPr/>
          <a:lstStyle>
            <a:lvl1pPr>
              <a:defRPr/>
            </a:lvl1pPr>
          </a:lstStyle>
          <a:p>
            <a:r>
              <a:rPr lang="en-US"/>
              <a:t>Add “Agenda”</a:t>
            </a:r>
          </a:p>
        </p:txBody>
      </p:sp>
      <p:sp>
        <p:nvSpPr>
          <p:cNvPr id="3" name="Content Placeholder 2"/>
          <p:cNvSpPr>
            <a:spLocks noGrp="1"/>
          </p:cNvSpPr>
          <p:nvPr>
            <p:ph idx="1" hasCustomPrompt="1"/>
          </p:nvPr>
        </p:nvSpPr>
        <p:spPr>
          <a:xfrm>
            <a:off x="357447" y="1460497"/>
            <a:ext cx="10996353" cy="5260977"/>
          </a:xfrm>
        </p:spPr>
        <p:txBody>
          <a:bodyPr/>
          <a:lstStyle>
            <a:lvl1pPr marL="514350" indent="-514350">
              <a:buFont typeface="+mj-lt"/>
              <a:buAutoNum type="arabicPeriod"/>
              <a:defRPr/>
            </a:lvl1pPr>
            <a:lvl2pPr marL="914400" indent="-457200">
              <a:buFont typeface="+mj-lt"/>
              <a:buAutoNum type="arabicPeriod"/>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0"/>
            <a:r>
              <a:rPr lang="en-US"/>
              <a:t>Click to add Agenda item 1</a:t>
            </a:r>
          </a:p>
        </p:txBody>
      </p:sp>
      <p:sp>
        <p:nvSpPr>
          <p:cNvPr id="6" name="Slide Number Placeholder 5"/>
          <p:cNvSpPr>
            <a:spLocks noGrp="1"/>
          </p:cNvSpPr>
          <p:nvPr>
            <p:ph type="sldNum" sz="quarter" idx="12"/>
          </p:nvPr>
        </p:nvSpPr>
        <p:spPr/>
        <p:txBody>
          <a:bodyPr/>
          <a:lstStyle/>
          <a:p>
            <a:fld id="{A0EC8638-D38E-4C5B-8C11-DA859CF37C29}" type="slidenum">
              <a:rPr lang="en-US" smtClean="0"/>
              <a:t>‹#›</a:t>
            </a:fld>
            <a:endParaRPr lang="en-US"/>
          </a:p>
        </p:txBody>
      </p:sp>
    </p:spTree>
    <p:extLst>
      <p:ext uri="{BB962C8B-B14F-4D97-AF65-F5344CB8AC3E}">
        <p14:creationId xmlns:p14="http://schemas.microsoft.com/office/powerpoint/2010/main" val="40423784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E2229-ECE3-49A5-A1BD-2CB5EC1143CF}"/>
              </a:ext>
            </a:extLst>
          </p:cNvPr>
          <p:cNvSpPr>
            <a:spLocks noGrp="1"/>
          </p:cNvSpPr>
          <p:nvPr>
            <p:ph type="title" hasCustomPrompt="1"/>
          </p:nvPr>
        </p:nvSpPr>
        <p:spPr/>
        <p:txBody>
          <a:bodyPr/>
          <a:lstStyle>
            <a:lvl1pPr>
              <a:defRPr/>
            </a:lvl1pPr>
          </a:lstStyle>
          <a:p>
            <a:r>
              <a:rPr lang="en-US"/>
              <a:t>Add Slide Title</a:t>
            </a:r>
          </a:p>
        </p:txBody>
      </p:sp>
      <p:sp>
        <p:nvSpPr>
          <p:cNvPr id="3" name="Content Placeholder 2"/>
          <p:cNvSpPr>
            <a:spLocks noGrp="1"/>
          </p:cNvSpPr>
          <p:nvPr>
            <p:ph idx="1" hasCustomPrompt="1"/>
          </p:nvPr>
        </p:nvSpPr>
        <p:spPr>
          <a:xfrm>
            <a:off x="357447" y="1460497"/>
            <a:ext cx="10996353" cy="5260977"/>
          </a:xfrm>
        </p:spPr>
        <p:txBody>
          <a:bodyPr/>
          <a:lstStyle>
            <a:lvl1pPr marL="514350" indent="-514350">
              <a:buFont typeface="+mj-lt"/>
              <a:buAutoNum type="arabicPeriod"/>
              <a:defRPr/>
            </a:lvl1pPr>
            <a:lvl2pPr marL="914400" indent="-457200">
              <a:buFont typeface="+mj-lt"/>
              <a:buAutoNum type="arabicPeriod"/>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0"/>
            <a:r>
              <a:rPr lang="en-US"/>
              <a:t>Click to add Agenda item 1</a:t>
            </a:r>
          </a:p>
        </p:txBody>
      </p:sp>
      <p:sp>
        <p:nvSpPr>
          <p:cNvPr id="6" name="Slide Number Placeholder 5"/>
          <p:cNvSpPr>
            <a:spLocks noGrp="1"/>
          </p:cNvSpPr>
          <p:nvPr>
            <p:ph type="sldNum" sz="quarter" idx="12"/>
          </p:nvPr>
        </p:nvSpPr>
        <p:spPr/>
        <p:txBody>
          <a:bodyPr/>
          <a:lstStyle/>
          <a:p>
            <a:fld id="{A0EC8638-D38E-4C5B-8C11-DA859CF37C29}" type="slidenum">
              <a:rPr lang="en-US" smtClean="0"/>
              <a:t>‹#›</a:t>
            </a:fld>
            <a:endParaRPr lang="en-US"/>
          </a:p>
        </p:txBody>
      </p:sp>
    </p:spTree>
    <p:extLst>
      <p:ext uri="{BB962C8B-B14F-4D97-AF65-F5344CB8AC3E}">
        <p14:creationId xmlns:p14="http://schemas.microsoft.com/office/powerpoint/2010/main" val="17517433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6E067E-DCDD-43CE-A2C6-47C7E7D02A40}"/>
              </a:ext>
            </a:extLst>
          </p:cNvPr>
          <p:cNvSpPr>
            <a:spLocks noGrp="1"/>
          </p:cNvSpPr>
          <p:nvPr>
            <p:ph idx="1"/>
          </p:nvPr>
        </p:nvSpPr>
        <p:spPr>
          <a:xfrm>
            <a:off x="357447" y="1460499"/>
            <a:ext cx="10996351" cy="52609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p>
            <a:fld id="{E9C1D828-F931-464A-8E86-F9D742DA373F}" type="slidenum">
              <a:rPr lang="en-US" smtClean="0"/>
              <a:t>‹#›</a:t>
            </a:fld>
            <a:endParaRPr lang="en-US"/>
          </a:p>
        </p:txBody>
      </p:sp>
      <p:sp>
        <p:nvSpPr>
          <p:cNvPr id="5" name="Title 1">
            <a:extLst>
              <a:ext uri="{FF2B5EF4-FFF2-40B4-BE49-F238E27FC236}">
                <a16:creationId xmlns:a16="http://schemas.microsoft.com/office/drawing/2014/main" id="{266E7EE1-E575-465C-90AC-24DF7BC4CEF0}"/>
              </a:ext>
            </a:extLst>
          </p:cNvPr>
          <p:cNvSpPr>
            <a:spLocks noGrp="1"/>
          </p:cNvSpPr>
          <p:nvPr>
            <p:ph type="title" hasCustomPrompt="1"/>
          </p:nvPr>
        </p:nvSpPr>
        <p:spPr>
          <a:xfrm>
            <a:off x="357448" y="0"/>
            <a:ext cx="11521440" cy="1325563"/>
          </a:xfrm>
        </p:spPr>
        <p:txBody>
          <a:bodyPr/>
          <a:lstStyle>
            <a:lvl1pPr>
              <a:defRPr/>
            </a:lvl1pPr>
          </a:lstStyle>
          <a:p>
            <a:r>
              <a:rPr lang="en-US"/>
              <a:t>Add Slide Title</a:t>
            </a:r>
          </a:p>
        </p:txBody>
      </p:sp>
    </p:spTree>
    <p:extLst>
      <p:ext uri="{BB962C8B-B14F-4D97-AF65-F5344CB8AC3E}">
        <p14:creationId xmlns:p14="http://schemas.microsoft.com/office/powerpoint/2010/main" val="30864233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FC800-7359-4452-8C9C-726AEEF44903}"/>
              </a:ext>
            </a:extLst>
          </p:cNvPr>
          <p:cNvSpPr>
            <a:spLocks noGrp="1"/>
          </p:cNvSpPr>
          <p:nvPr>
            <p:ph type="title"/>
          </p:nvPr>
        </p:nvSpPr>
        <p:spPr>
          <a:xfrm>
            <a:off x="831850" y="1709738"/>
            <a:ext cx="10515600" cy="2852737"/>
          </a:xfrm>
        </p:spPr>
        <p:txBody>
          <a:bodyPr anchor="b"/>
          <a:lstStyle>
            <a:lvl1pPr>
              <a:defRPr sz="6000">
                <a:solidFill>
                  <a:srgbClr val="1F4E79"/>
                </a:solidFill>
              </a:defRPr>
            </a:lvl1pPr>
          </a:lstStyle>
          <a:p>
            <a:r>
              <a:rPr lang="en-US"/>
              <a:t>Click to edit Master title style</a:t>
            </a:r>
          </a:p>
        </p:txBody>
      </p:sp>
      <p:sp>
        <p:nvSpPr>
          <p:cNvPr id="3" name="Text Placeholder 2">
            <a:extLst>
              <a:ext uri="{FF2B5EF4-FFF2-40B4-BE49-F238E27FC236}">
                <a16:creationId xmlns:a16="http://schemas.microsoft.com/office/drawing/2014/main" id="{636461A9-3331-4ABE-9A64-5AB5D2295392}"/>
              </a:ext>
            </a:extLst>
          </p:cNvPr>
          <p:cNvSpPr>
            <a:spLocks noGrp="1"/>
          </p:cNvSpPr>
          <p:nvPr>
            <p:ph type="body" idx="1"/>
          </p:nvPr>
        </p:nvSpPr>
        <p:spPr>
          <a:xfrm>
            <a:off x="831850" y="4589463"/>
            <a:ext cx="10515600" cy="1500187"/>
          </a:xfrm>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AFD80A44-01AC-4FFC-AA21-0F2E7F88A6F5}"/>
              </a:ext>
            </a:extLst>
          </p:cNvPr>
          <p:cNvSpPr>
            <a:spLocks noGrp="1"/>
          </p:cNvSpPr>
          <p:nvPr>
            <p:ph type="sldNum" sz="quarter" idx="12"/>
          </p:nvPr>
        </p:nvSpPr>
        <p:spPr/>
        <p:txBody>
          <a:bodyPr/>
          <a:lstStyle/>
          <a:p>
            <a:fld id="{E9C1D828-F931-464A-8E86-F9D742DA373F}" type="slidenum">
              <a:rPr lang="en-US" smtClean="0"/>
              <a:t>‹#›</a:t>
            </a:fld>
            <a:endParaRPr lang="en-US"/>
          </a:p>
        </p:txBody>
      </p:sp>
    </p:spTree>
    <p:extLst>
      <p:ext uri="{BB962C8B-B14F-4D97-AF65-F5344CB8AC3E}">
        <p14:creationId xmlns:p14="http://schemas.microsoft.com/office/powerpoint/2010/main" val="34768391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71DD24-6C95-4034-884F-B0C09EDE9D10}"/>
              </a:ext>
            </a:extLst>
          </p:cNvPr>
          <p:cNvSpPr>
            <a:spLocks noGrp="1"/>
          </p:cNvSpPr>
          <p:nvPr>
            <p:ph sz="half" idx="1"/>
          </p:nvPr>
        </p:nvSpPr>
        <p:spPr>
          <a:xfrm>
            <a:off x="357448" y="1456037"/>
            <a:ext cx="5374177" cy="5265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4ADBD2-493D-4281-B5D9-94DD2B671C37}"/>
              </a:ext>
            </a:extLst>
          </p:cNvPr>
          <p:cNvSpPr>
            <a:spLocks noGrp="1"/>
          </p:cNvSpPr>
          <p:nvPr>
            <p:ph sz="half" idx="2"/>
          </p:nvPr>
        </p:nvSpPr>
        <p:spPr>
          <a:xfrm>
            <a:off x="5893724" y="1456037"/>
            <a:ext cx="5460076" cy="5265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C89A8DFC-D64C-41B5-9A16-1822DA3233AC}"/>
              </a:ext>
            </a:extLst>
          </p:cNvPr>
          <p:cNvSpPr>
            <a:spLocks noGrp="1"/>
          </p:cNvSpPr>
          <p:nvPr>
            <p:ph type="sldNum" sz="quarter" idx="12"/>
          </p:nvPr>
        </p:nvSpPr>
        <p:spPr/>
        <p:txBody>
          <a:bodyPr/>
          <a:lstStyle/>
          <a:p>
            <a:fld id="{E9C1D828-F931-464A-8E86-F9D742DA373F}" type="slidenum">
              <a:rPr lang="en-US" smtClean="0"/>
              <a:t>‹#›</a:t>
            </a:fld>
            <a:endParaRPr lang="en-US"/>
          </a:p>
        </p:txBody>
      </p:sp>
      <p:sp>
        <p:nvSpPr>
          <p:cNvPr id="8" name="Title 1">
            <a:extLst>
              <a:ext uri="{FF2B5EF4-FFF2-40B4-BE49-F238E27FC236}">
                <a16:creationId xmlns:a16="http://schemas.microsoft.com/office/drawing/2014/main" id="{B6750193-6397-4876-BD08-6974362A43D1}"/>
              </a:ext>
            </a:extLst>
          </p:cNvPr>
          <p:cNvSpPr>
            <a:spLocks noGrp="1"/>
          </p:cNvSpPr>
          <p:nvPr>
            <p:ph type="title" hasCustomPrompt="1"/>
          </p:nvPr>
        </p:nvSpPr>
        <p:spPr>
          <a:xfrm>
            <a:off x="357448" y="0"/>
            <a:ext cx="11521440" cy="1325563"/>
          </a:xfrm>
        </p:spPr>
        <p:txBody>
          <a:bodyPr/>
          <a:lstStyle>
            <a:lvl1pPr>
              <a:defRPr/>
            </a:lvl1pPr>
          </a:lstStyle>
          <a:p>
            <a:r>
              <a:rPr lang="en-US"/>
              <a:t>Add Slide Title</a:t>
            </a:r>
          </a:p>
        </p:txBody>
      </p:sp>
    </p:spTree>
    <p:extLst>
      <p:ext uri="{BB962C8B-B14F-4D97-AF65-F5344CB8AC3E}">
        <p14:creationId xmlns:p14="http://schemas.microsoft.com/office/powerpoint/2010/main" val="8266941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estions?">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p>
            <a:fld id="{E9C1D828-F931-464A-8E86-F9D742DA373F}" type="slidenum">
              <a:rPr lang="en-US" smtClean="0"/>
              <a:t>‹#›</a:t>
            </a:fld>
            <a:endParaRPr lang="en-US"/>
          </a:p>
        </p:txBody>
      </p:sp>
      <p:sp>
        <p:nvSpPr>
          <p:cNvPr id="2" name="Title 1">
            <a:extLst>
              <a:ext uri="{FF2B5EF4-FFF2-40B4-BE49-F238E27FC236}">
                <a16:creationId xmlns:a16="http://schemas.microsoft.com/office/drawing/2014/main" id="{9E66C148-6FEC-4A4F-A9AE-811E307EF688}"/>
              </a:ext>
            </a:extLst>
          </p:cNvPr>
          <p:cNvSpPr>
            <a:spLocks noGrp="1"/>
          </p:cNvSpPr>
          <p:nvPr>
            <p:ph type="title" hasCustomPrompt="1"/>
          </p:nvPr>
        </p:nvSpPr>
        <p:spPr>
          <a:xfrm>
            <a:off x="1540626" y="1828801"/>
            <a:ext cx="9110749" cy="3200399"/>
          </a:xfrm>
        </p:spPr>
        <p:txBody>
          <a:bodyPr>
            <a:noAutofit/>
          </a:bodyPr>
          <a:lstStyle>
            <a:lvl1pPr marL="0" algn="ctr" defTabSz="914400" rtl="0" eaLnBrk="1" latinLnBrk="0" hangingPunct="1">
              <a:lnSpc>
                <a:spcPct val="90000"/>
              </a:lnSpc>
              <a:spcBef>
                <a:spcPct val="0"/>
              </a:spcBef>
              <a:buNone/>
              <a:defRPr lang="en-US" sz="11600" kern="1200" dirty="0" smtClean="0">
                <a:solidFill>
                  <a:srgbClr val="1F4E79"/>
                </a:solidFill>
                <a:latin typeface="+mn-lt"/>
                <a:ea typeface="+mj-ea"/>
                <a:cs typeface="Times New Roman" panose="02020603050405020304" pitchFamily="18" charset="0"/>
              </a:defRPr>
            </a:lvl1pPr>
          </a:lstStyle>
          <a:p>
            <a:r>
              <a:rPr lang="en-US"/>
              <a:t>Add “Questions?”</a:t>
            </a:r>
          </a:p>
        </p:txBody>
      </p:sp>
    </p:spTree>
    <p:extLst>
      <p:ext uri="{BB962C8B-B14F-4D97-AF65-F5344CB8AC3E}">
        <p14:creationId xmlns:p14="http://schemas.microsoft.com/office/powerpoint/2010/main" val="2533578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act Information">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lvl1pPr>
              <a:defRPr>
                <a:latin typeface="+mn-lt"/>
              </a:defRPr>
            </a:lvl1pPr>
          </a:lstStyle>
          <a:p>
            <a:fld id="{E9C1D828-F931-464A-8E86-F9D742DA373F}" type="slidenum">
              <a:rPr lang="en-US" smtClean="0"/>
              <a:pPr/>
              <a:t>‹#›</a:t>
            </a:fld>
            <a:endParaRPr lang="en-US"/>
          </a:p>
        </p:txBody>
      </p:sp>
      <p:sp>
        <p:nvSpPr>
          <p:cNvPr id="17" name="Text Placeholder 10">
            <a:extLst>
              <a:ext uri="{FF2B5EF4-FFF2-40B4-BE49-F238E27FC236}">
                <a16:creationId xmlns:a16="http://schemas.microsoft.com/office/drawing/2014/main" id="{0BCA736D-CC37-4A51-89AE-E21A02317A58}"/>
              </a:ext>
            </a:extLst>
          </p:cNvPr>
          <p:cNvSpPr>
            <a:spLocks noGrp="1"/>
          </p:cNvSpPr>
          <p:nvPr>
            <p:ph type="body" sz="quarter" idx="21" hasCustomPrompt="1"/>
          </p:nvPr>
        </p:nvSpPr>
        <p:spPr>
          <a:xfrm>
            <a:off x="3467100" y="5383674"/>
            <a:ext cx="5257800" cy="532592"/>
          </a:xfrm>
        </p:spPr>
        <p:txBody>
          <a:bodyPr anchor="ctr"/>
          <a:lstStyle>
            <a:lvl1pPr marL="0" indent="0" algn="ctr">
              <a:buNone/>
              <a:defRPr>
                <a:latin typeface="+mn-lt"/>
              </a:defRPr>
            </a:lvl1pPr>
          </a:lstStyle>
          <a:p>
            <a:pPr lvl="0"/>
            <a:r>
              <a:rPr lang="en-US"/>
              <a:t>Web Address</a:t>
            </a:r>
          </a:p>
        </p:txBody>
      </p:sp>
      <p:sp>
        <p:nvSpPr>
          <p:cNvPr id="19" name="Content Placeholder 2">
            <a:extLst>
              <a:ext uri="{FF2B5EF4-FFF2-40B4-BE49-F238E27FC236}">
                <a16:creationId xmlns:a16="http://schemas.microsoft.com/office/drawing/2014/main" id="{DF3C1F5E-A7B3-4E0F-BFAE-6F2EE1D9BEE6}"/>
              </a:ext>
            </a:extLst>
          </p:cNvPr>
          <p:cNvSpPr>
            <a:spLocks noGrp="1"/>
          </p:cNvSpPr>
          <p:nvPr>
            <p:ph sz="half" idx="1" hasCustomPrompt="1"/>
          </p:nvPr>
        </p:nvSpPr>
        <p:spPr>
          <a:xfrm>
            <a:off x="839585" y="1456037"/>
            <a:ext cx="4422372" cy="3232341"/>
          </a:xfrm>
        </p:spPr>
        <p:txBody>
          <a:bodyPr/>
          <a:lstStyle>
            <a:lvl1pPr marL="0" indent="0">
              <a:lnSpc>
                <a:spcPct val="100000"/>
              </a:lnSpc>
              <a:spcBef>
                <a:spcPts val="0"/>
              </a:spcBef>
              <a:buNone/>
              <a:defRPr/>
            </a:lvl1pPr>
          </a:lstStyle>
          <a:p>
            <a:pPr lvl="0"/>
            <a:r>
              <a:rPr lang="en-US"/>
              <a:t>Name</a:t>
            </a:r>
          </a:p>
          <a:p>
            <a:pPr lvl="0"/>
            <a:r>
              <a:rPr lang="en-US"/>
              <a:t>Job Title</a:t>
            </a:r>
          </a:p>
          <a:p>
            <a:pPr lvl="0"/>
            <a:r>
              <a:rPr lang="en-US"/>
              <a:t>Email</a:t>
            </a:r>
          </a:p>
          <a:p>
            <a:pPr lvl="0"/>
            <a:r>
              <a:rPr lang="en-US"/>
              <a:t>Phone Number</a:t>
            </a:r>
          </a:p>
        </p:txBody>
      </p:sp>
      <p:sp>
        <p:nvSpPr>
          <p:cNvPr id="20" name="Content Placeholder 2">
            <a:extLst>
              <a:ext uri="{FF2B5EF4-FFF2-40B4-BE49-F238E27FC236}">
                <a16:creationId xmlns:a16="http://schemas.microsoft.com/office/drawing/2014/main" id="{DE4D0672-6795-4687-ADE2-30C6EEC8E405}"/>
              </a:ext>
            </a:extLst>
          </p:cNvPr>
          <p:cNvSpPr>
            <a:spLocks noGrp="1"/>
          </p:cNvSpPr>
          <p:nvPr>
            <p:ph sz="half" idx="22" hasCustomPrompt="1"/>
          </p:nvPr>
        </p:nvSpPr>
        <p:spPr>
          <a:xfrm>
            <a:off x="5422669" y="1456037"/>
            <a:ext cx="4422372" cy="3232341"/>
          </a:xfrm>
        </p:spPr>
        <p:txBody>
          <a:bodyPr/>
          <a:lstStyle>
            <a:lvl1pPr marL="0" indent="0">
              <a:lnSpc>
                <a:spcPct val="100000"/>
              </a:lnSpc>
              <a:spcBef>
                <a:spcPts val="0"/>
              </a:spcBef>
              <a:buNone/>
              <a:defRPr/>
            </a:lvl1pPr>
          </a:lstStyle>
          <a:p>
            <a:pPr lvl="0"/>
            <a:r>
              <a:rPr lang="en-US"/>
              <a:t>Name</a:t>
            </a:r>
          </a:p>
          <a:p>
            <a:pPr lvl="0"/>
            <a:r>
              <a:rPr lang="en-US"/>
              <a:t>Job Title</a:t>
            </a:r>
          </a:p>
          <a:p>
            <a:pPr lvl="0"/>
            <a:r>
              <a:rPr lang="en-US"/>
              <a:t>Email</a:t>
            </a:r>
          </a:p>
          <a:p>
            <a:pPr lvl="0"/>
            <a:r>
              <a:rPr lang="en-US"/>
              <a:t>Phone Number</a:t>
            </a:r>
          </a:p>
        </p:txBody>
      </p:sp>
      <p:sp>
        <p:nvSpPr>
          <p:cNvPr id="8" name="Title 1">
            <a:extLst>
              <a:ext uri="{FF2B5EF4-FFF2-40B4-BE49-F238E27FC236}">
                <a16:creationId xmlns:a16="http://schemas.microsoft.com/office/drawing/2014/main" id="{02A42F20-5A57-4228-95D6-2C29761228C7}"/>
              </a:ext>
            </a:extLst>
          </p:cNvPr>
          <p:cNvSpPr>
            <a:spLocks noGrp="1"/>
          </p:cNvSpPr>
          <p:nvPr>
            <p:ph type="title" hasCustomPrompt="1"/>
          </p:nvPr>
        </p:nvSpPr>
        <p:spPr>
          <a:xfrm>
            <a:off x="357448" y="0"/>
            <a:ext cx="11521440" cy="1325563"/>
          </a:xfrm>
        </p:spPr>
        <p:txBody>
          <a:bodyPr/>
          <a:lstStyle>
            <a:lvl1pPr>
              <a:defRPr/>
            </a:lvl1pPr>
          </a:lstStyle>
          <a:p>
            <a:r>
              <a:rPr lang="en-US"/>
              <a:t>Add “Contact Information”</a:t>
            </a:r>
          </a:p>
        </p:txBody>
      </p:sp>
    </p:spTree>
    <p:extLst>
      <p:ext uri="{BB962C8B-B14F-4D97-AF65-F5344CB8AC3E}">
        <p14:creationId xmlns:p14="http://schemas.microsoft.com/office/powerpoint/2010/main" val="40079139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Acronym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7447" y="1460499"/>
            <a:ext cx="10947861" cy="5260975"/>
          </a:xfrm>
        </p:spPr>
        <p:txBody>
          <a:bodyPr numCol="2"/>
          <a:lstStyle>
            <a:lvl1pPr>
              <a:defRPr>
                <a:latin typeface="+mn-lt"/>
              </a:defRPr>
            </a:lvl1pPr>
          </a:lstStyle>
          <a:p>
            <a:pPr lvl="0"/>
            <a:r>
              <a:rPr lang="en-US"/>
              <a:t>Place Acronyms Here – This list has 2 columns to make it easier to add as many as you need. </a:t>
            </a:r>
          </a:p>
        </p:txBody>
      </p:sp>
      <p:sp>
        <p:nvSpPr>
          <p:cNvPr id="6" name="Slide Number Placeholder 5"/>
          <p:cNvSpPr>
            <a:spLocks noGrp="1"/>
          </p:cNvSpPr>
          <p:nvPr>
            <p:ph type="sldNum" sz="quarter" idx="12"/>
          </p:nvPr>
        </p:nvSpPr>
        <p:spPr/>
        <p:txBody>
          <a:bodyPr/>
          <a:lstStyle>
            <a:lvl1pPr>
              <a:defRPr>
                <a:solidFill>
                  <a:srgbClr val="1F4E79"/>
                </a:solidFill>
                <a:latin typeface="+mn-lt"/>
              </a:defRPr>
            </a:lvl1pPr>
          </a:lstStyle>
          <a:p>
            <a:fld id="{A0EC8638-D38E-4C5B-8C11-DA859CF37C29}" type="slidenum">
              <a:rPr lang="en-US" smtClean="0"/>
              <a:pPr/>
              <a:t>‹#›</a:t>
            </a:fld>
            <a:endParaRPr lang="en-US"/>
          </a:p>
        </p:txBody>
      </p:sp>
      <p:sp>
        <p:nvSpPr>
          <p:cNvPr id="5" name="Title 1">
            <a:extLst>
              <a:ext uri="{FF2B5EF4-FFF2-40B4-BE49-F238E27FC236}">
                <a16:creationId xmlns:a16="http://schemas.microsoft.com/office/drawing/2014/main" id="{BA4FC434-BE91-43EA-9F94-AA1EDFB38A70}"/>
              </a:ext>
            </a:extLst>
          </p:cNvPr>
          <p:cNvSpPr>
            <a:spLocks noGrp="1"/>
          </p:cNvSpPr>
          <p:nvPr>
            <p:ph type="title" hasCustomPrompt="1"/>
          </p:nvPr>
        </p:nvSpPr>
        <p:spPr>
          <a:xfrm>
            <a:off x="357448" y="0"/>
            <a:ext cx="11521440" cy="1325563"/>
          </a:xfrm>
        </p:spPr>
        <p:txBody>
          <a:bodyPr/>
          <a:lstStyle>
            <a:lvl1pPr>
              <a:defRPr/>
            </a:lvl1pPr>
          </a:lstStyle>
          <a:p>
            <a:r>
              <a:rPr lang="en-US"/>
              <a:t>Add “Acronyms”</a:t>
            </a:r>
          </a:p>
        </p:txBody>
      </p:sp>
    </p:spTree>
    <p:extLst>
      <p:ext uri="{BB962C8B-B14F-4D97-AF65-F5344CB8AC3E}">
        <p14:creationId xmlns:p14="http://schemas.microsoft.com/office/powerpoint/2010/main" val="4004325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E2229-ECE3-49A5-A1BD-2CB5EC1143CF}"/>
              </a:ext>
            </a:extLst>
          </p:cNvPr>
          <p:cNvSpPr>
            <a:spLocks noGrp="1"/>
          </p:cNvSpPr>
          <p:nvPr>
            <p:ph type="title" hasCustomPrompt="1"/>
          </p:nvPr>
        </p:nvSpPr>
        <p:spPr>
          <a:xfrm>
            <a:off x="357447" y="0"/>
            <a:ext cx="11670009" cy="1325563"/>
          </a:xfrm>
        </p:spPr>
        <p:txBody>
          <a:bodyPr/>
          <a:lstStyle>
            <a:lvl1pPr>
              <a:defRPr/>
            </a:lvl1pPr>
          </a:lstStyle>
          <a:p>
            <a:r>
              <a:rPr lang="en-US"/>
              <a:t>Add “Agenda”</a:t>
            </a:r>
          </a:p>
        </p:txBody>
      </p:sp>
      <p:sp>
        <p:nvSpPr>
          <p:cNvPr id="3" name="Content Placeholder 2"/>
          <p:cNvSpPr>
            <a:spLocks noGrp="1"/>
          </p:cNvSpPr>
          <p:nvPr>
            <p:ph idx="1" hasCustomPrompt="1"/>
          </p:nvPr>
        </p:nvSpPr>
        <p:spPr>
          <a:xfrm>
            <a:off x="311727" y="1587498"/>
            <a:ext cx="11670010" cy="4895852"/>
          </a:xfrm>
        </p:spPr>
        <p:txBody>
          <a:bodyPr/>
          <a:lstStyle>
            <a:lvl1pPr marL="514350" indent="-514350">
              <a:buFont typeface="+mj-lt"/>
              <a:buAutoNum type="arabicPeriod"/>
              <a:defRPr/>
            </a:lvl1pPr>
            <a:lvl2pPr marL="914400" indent="-457200">
              <a:buFont typeface="+mj-lt"/>
              <a:buAutoNum type="arabicPeriod"/>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0"/>
            <a:r>
              <a:rPr lang="en-US"/>
              <a:t>Click to add Agenda item 1</a:t>
            </a:r>
          </a:p>
        </p:txBody>
      </p:sp>
      <p:sp>
        <p:nvSpPr>
          <p:cNvPr id="6" name="Slide Number Placeholder 5"/>
          <p:cNvSpPr>
            <a:spLocks noGrp="1"/>
          </p:cNvSpPr>
          <p:nvPr>
            <p:ph type="sldNum" sz="quarter" idx="12"/>
          </p:nvPr>
        </p:nvSpPr>
        <p:spPr/>
        <p:txBody>
          <a:bodyPr/>
          <a:lstStyle/>
          <a:p>
            <a:fld id="{A0EC8638-D38E-4C5B-8C11-DA859CF37C29}" type="slidenum">
              <a:rPr lang="en-US" smtClean="0"/>
              <a:t>‹#›</a:t>
            </a:fld>
            <a:endParaRPr lang="en-US"/>
          </a:p>
        </p:txBody>
      </p:sp>
      <p:pic>
        <p:nvPicPr>
          <p:cNvPr id="5" name="Picture 4">
            <a:extLst>
              <a:ext uri="{FF2B5EF4-FFF2-40B4-BE49-F238E27FC236}">
                <a16:creationId xmlns:a16="http://schemas.microsoft.com/office/drawing/2014/main" id="{422C6E85-CD8F-0066-3A65-8805B03B63E4}"/>
              </a:ext>
            </a:extLst>
          </p:cNvPr>
          <p:cNvPicPr>
            <a:picLocks noChangeAspect="1"/>
          </p:cNvPicPr>
          <p:nvPr userDrawn="1"/>
        </p:nvPicPr>
        <p:blipFill>
          <a:blip r:embed="rId2">
            <a:alphaModFix amt="50000"/>
          </a:blip>
          <a:stretch>
            <a:fillRect/>
          </a:stretch>
        </p:blipFill>
        <p:spPr>
          <a:xfrm>
            <a:off x="10816524" y="161115"/>
            <a:ext cx="1210932" cy="1295416"/>
          </a:xfrm>
          <a:prstGeom prst="rect">
            <a:avLst/>
          </a:prstGeom>
        </p:spPr>
      </p:pic>
    </p:spTree>
    <p:extLst>
      <p:ext uri="{BB962C8B-B14F-4D97-AF65-F5344CB8AC3E}">
        <p14:creationId xmlns:p14="http://schemas.microsoft.com/office/powerpoint/2010/main" val="40423784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D4E6B"/>
                </a:solidFill>
              </a:defRPr>
            </a:lvl1pPr>
          </a:lstStyle>
          <a:p>
            <a:r>
              <a:rPr lang="en-US"/>
              <a:t>Click to edit Master title style</a:t>
            </a:r>
          </a:p>
        </p:txBody>
      </p:sp>
      <p:sp>
        <p:nvSpPr>
          <p:cNvPr id="5" name="Slide Number Placeholder 4"/>
          <p:cNvSpPr>
            <a:spLocks noGrp="1"/>
          </p:cNvSpPr>
          <p:nvPr>
            <p:ph type="sldNum" sz="quarter" idx="12"/>
          </p:nvPr>
        </p:nvSpPr>
        <p:spPr/>
        <p:txBody>
          <a:bodyPr/>
          <a:lstStyle/>
          <a:p>
            <a:fld id="{A0EC8638-D38E-4C5B-8C11-DA859CF37C29}" type="slidenum">
              <a:rPr lang="en-US" smtClean="0"/>
              <a:t>‹#›</a:t>
            </a:fld>
            <a:endParaRPr lang="en-US"/>
          </a:p>
        </p:txBody>
      </p:sp>
    </p:spTree>
    <p:extLst>
      <p:ext uri="{BB962C8B-B14F-4D97-AF65-F5344CB8AC3E}">
        <p14:creationId xmlns:p14="http://schemas.microsoft.com/office/powerpoint/2010/main" val="3040286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2_Contact Information">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lvl1pPr>
              <a:defRPr>
                <a:latin typeface="+mn-lt"/>
              </a:defRPr>
            </a:lvl1pPr>
          </a:lstStyle>
          <a:p>
            <a:fld id="{E9C1D828-F931-464A-8E86-F9D742DA373F}" type="slidenum">
              <a:rPr lang="en-US" smtClean="0"/>
              <a:pPr/>
              <a:t>‹#›</a:t>
            </a:fld>
            <a:endParaRPr lang="en-US"/>
          </a:p>
        </p:txBody>
      </p:sp>
      <p:sp>
        <p:nvSpPr>
          <p:cNvPr id="7" name="Text Placeholder 6">
            <a:extLst>
              <a:ext uri="{FF2B5EF4-FFF2-40B4-BE49-F238E27FC236}">
                <a16:creationId xmlns:a16="http://schemas.microsoft.com/office/drawing/2014/main" id="{0FBEE78A-C8E5-4BDB-8A72-F43C2988A4AC}"/>
              </a:ext>
            </a:extLst>
          </p:cNvPr>
          <p:cNvSpPr>
            <a:spLocks noGrp="1"/>
          </p:cNvSpPr>
          <p:nvPr>
            <p:ph type="body" sz="quarter" idx="13" hasCustomPrompt="1"/>
          </p:nvPr>
        </p:nvSpPr>
        <p:spPr>
          <a:xfrm>
            <a:off x="838200" y="1813548"/>
            <a:ext cx="5257800" cy="547687"/>
          </a:xfrm>
        </p:spPr>
        <p:txBody>
          <a:bodyPr anchor="ctr">
            <a:noAutofit/>
          </a:bodyPr>
          <a:lstStyle>
            <a:lvl1pPr marL="0" indent="0">
              <a:buNone/>
              <a:defRPr lang="en-US" sz="4000" kern="1200" dirty="0" smtClean="0">
                <a:solidFill>
                  <a:srgbClr val="2D4E6B"/>
                </a:solidFill>
                <a:latin typeface="+mn-lt"/>
                <a:ea typeface="+mj-ea"/>
                <a:cs typeface="Times New Roman" panose="02020603050405020304" pitchFamily="18" charset="0"/>
              </a:defRPr>
            </a:lvl1pPr>
          </a:lstStyle>
          <a:p>
            <a:pPr lvl="0"/>
            <a:r>
              <a:rPr lang="en-US"/>
              <a:t>Name</a:t>
            </a:r>
          </a:p>
        </p:txBody>
      </p:sp>
      <p:sp>
        <p:nvSpPr>
          <p:cNvPr id="9" name="Text Placeholder 8">
            <a:extLst>
              <a:ext uri="{FF2B5EF4-FFF2-40B4-BE49-F238E27FC236}">
                <a16:creationId xmlns:a16="http://schemas.microsoft.com/office/drawing/2014/main" id="{A2534CAD-222C-4493-B95F-339F15DF5B2C}"/>
              </a:ext>
            </a:extLst>
          </p:cNvPr>
          <p:cNvSpPr>
            <a:spLocks noGrp="1"/>
          </p:cNvSpPr>
          <p:nvPr>
            <p:ph type="body" sz="quarter" idx="14" hasCustomPrompt="1"/>
          </p:nvPr>
        </p:nvSpPr>
        <p:spPr>
          <a:xfrm>
            <a:off x="6096000" y="1813548"/>
            <a:ext cx="5257800" cy="547687"/>
          </a:xfrm>
        </p:spPr>
        <p:txBody>
          <a:bodyPr anchor="ctr">
            <a:noAutofit/>
          </a:bodyPr>
          <a:lstStyle>
            <a:lvl1pPr marL="0" indent="0">
              <a:buNone/>
              <a:defRPr lang="en-US" sz="4000" kern="1200" dirty="0" smtClean="0">
                <a:solidFill>
                  <a:srgbClr val="2D4E6B"/>
                </a:solidFill>
                <a:latin typeface="+mn-lt"/>
                <a:ea typeface="+mj-ea"/>
                <a:cs typeface="Times New Roman" panose="02020603050405020304" pitchFamily="18" charset="0"/>
              </a:defRPr>
            </a:lvl1pPr>
          </a:lstStyle>
          <a:p>
            <a:pPr lvl="0"/>
            <a:r>
              <a:rPr lang="en-US"/>
              <a:t>Name</a:t>
            </a:r>
          </a:p>
        </p:txBody>
      </p:sp>
      <p:sp>
        <p:nvSpPr>
          <p:cNvPr id="11" name="Text Placeholder 10">
            <a:extLst>
              <a:ext uri="{FF2B5EF4-FFF2-40B4-BE49-F238E27FC236}">
                <a16:creationId xmlns:a16="http://schemas.microsoft.com/office/drawing/2014/main" id="{7C1ADE59-FB95-4C6E-A827-FD56250EB4B9}"/>
              </a:ext>
            </a:extLst>
          </p:cNvPr>
          <p:cNvSpPr>
            <a:spLocks noGrp="1"/>
          </p:cNvSpPr>
          <p:nvPr>
            <p:ph type="body" sz="quarter" idx="15" hasCustomPrompt="1"/>
          </p:nvPr>
        </p:nvSpPr>
        <p:spPr>
          <a:xfrm>
            <a:off x="838200" y="2376863"/>
            <a:ext cx="5257800" cy="532592"/>
          </a:xfrm>
        </p:spPr>
        <p:txBody>
          <a:bodyPr anchor="ctr"/>
          <a:lstStyle>
            <a:lvl1pPr marL="0" indent="0">
              <a:buNone/>
              <a:defRPr>
                <a:latin typeface="+mn-lt"/>
              </a:defRPr>
            </a:lvl1pPr>
          </a:lstStyle>
          <a:p>
            <a:pPr lvl="0"/>
            <a:r>
              <a:rPr lang="en-US"/>
              <a:t>Job Title</a:t>
            </a:r>
          </a:p>
        </p:txBody>
      </p:sp>
      <p:sp>
        <p:nvSpPr>
          <p:cNvPr id="12" name="Text Placeholder 10">
            <a:extLst>
              <a:ext uri="{FF2B5EF4-FFF2-40B4-BE49-F238E27FC236}">
                <a16:creationId xmlns:a16="http://schemas.microsoft.com/office/drawing/2014/main" id="{E8B4B28B-D99E-4112-8CD4-D11F2E6E72B7}"/>
              </a:ext>
            </a:extLst>
          </p:cNvPr>
          <p:cNvSpPr>
            <a:spLocks noGrp="1"/>
          </p:cNvSpPr>
          <p:nvPr>
            <p:ph type="body" sz="quarter" idx="16" hasCustomPrompt="1"/>
          </p:nvPr>
        </p:nvSpPr>
        <p:spPr>
          <a:xfrm>
            <a:off x="6096000" y="2376863"/>
            <a:ext cx="5257800" cy="532592"/>
          </a:xfrm>
        </p:spPr>
        <p:txBody>
          <a:bodyPr anchor="ctr"/>
          <a:lstStyle>
            <a:lvl1pPr marL="0" indent="0">
              <a:buNone/>
              <a:defRPr>
                <a:latin typeface="+mn-lt"/>
              </a:defRPr>
            </a:lvl1pPr>
          </a:lstStyle>
          <a:p>
            <a:pPr lvl="0"/>
            <a:r>
              <a:rPr lang="en-US"/>
              <a:t>Job Title</a:t>
            </a:r>
          </a:p>
        </p:txBody>
      </p:sp>
      <p:sp>
        <p:nvSpPr>
          <p:cNvPr id="13" name="Text Placeholder 10">
            <a:extLst>
              <a:ext uri="{FF2B5EF4-FFF2-40B4-BE49-F238E27FC236}">
                <a16:creationId xmlns:a16="http://schemas.microsoft.com/office/drawing/2014/main" id="{0156DF49-83D0-41EC-AECD-5F997A34B843}"/>
              </a:ext>
            </a:extLst>
          </p:cNvPr>
          <p:cNvSpPr>
            <a:spLocks noGrp="1"/>
          </p:cNvSpPr>
          <p:nvPr>
            <p:ph type="body" sz="quarter" idx="17" hasCustomPrompt="1"/>
          </p:nvPr>
        </p:nvSpPr>
        <p:spPr>
          <a:xfrm>
            <a:off x="838200" y="2924550"/>
            <a:ext cx="5257800" cy="532592"/>
          </a:xfrm>
        </p:spPr>
        <p:txBody>
          <a:bodyPr anchor="ctr"/>
          <a:lstStyle>
            <a:lvl1pPr marL="0" indent="0">
              <a:buNone/>
              <a:defRPr>
                <a:latin typeface="+mn-lt"/>
              </a:defRPr>
            </a:lvl1pPr>
          </a:lstStyle>
          <a:p>
            <a:pPr lvl="0"/>
            <a:r>
              <a:rPr lang="en-US"/>
              <a:t>Email</a:t>
            </a:r>
          </a:p>
        </p:txBody>
      </p:sp>
      <p:sp>
        <p:nvSpPr>
          <p:cNvPr id="14" name="Text Placeholder 10">
            <a:extLst>
              <a:ext uri="{FF2B5EF4-FFF2-40B4-BE49-F238E27FC236}">
                <a16:creationId xmlns:a16="http://schemas.microsoft.com/office/drawing/2014/main" id="{37FCF11F-5522-4A79-ADC7-43C7B336CEF0}"/>
              </a:ext>
            </a:extLst>
          </p:cNvPr>
          <p:cNvSpPr>
            <a:spLocks noGrp="1"/>
          </p:cNvSpPr>
          <p:nvPr>
            <p:ph type="body" sz="quarter" idx="18" hasCustomPrompt="1"/>
          </p:nvPr>
        </p:nvSpPr>
        <p:spPr>
          <a:xfrm>
            <a:off x="6096000" y="2924550"/>
            <a:ext cx="5257800" cy="532592"/>
          </a:xfrm>
        </p:spPr>
        <p:txBody>
          <a:bodyPr anchor="ctr"/>
          <a:lstStyle>
            <a:lvl1pPr marL="0" indent="0">
              <a:buNone/>
              <a:defRPr>
                <a:latin typeface="+mn-lt"/>
              </a:defRPr>
            </a:lvl1pPr>
          </a:lstStyle>
          <a:p>
            <a:pPr lvl="0"/>
            <a:r>
              <a:rPr lang="en-US"/>
              <a:t>Email</a:t>
            </a:r>
          </a:p>
        </p:txBody>
      </p:sp>
      <p:sp>
        <p:nvSpPr>
          <p:cNvPr id="15" name="Text Placeholder 10">
            <a:extLst>
              <a:ext uri="{FF2B5EF4-FFF2-40B4-BE49-F238E27FC236}">
                <a16:creationId xmlns:a16="http://schemas.microsoft.com/office/drawing/2014/main" id="{780D7327-8F80-4B78-8D25-2D7AFB13A5EF}"/>
              </a:ext>
            </a:extLst>
          </p:cNvPr>
          <p:cNvSpPr>
            <a:spLocks noGrp="1"/>
          </p:cNvSpPr>
          <p:nvPr>
            <p:ph type="body" sz="quarter" idx="19" hasCustomPrompt="1"/>
          </p:nvPr>
        </p:nvSpPr>
        <p:spPr>
          <a:xfrm>
            <a:off x="838200" y="3473235"/>
            <a:ext cx="5257800" cy="532592"/>
          </a:xfrm>
        </p:spPr>
        <p:txBody>
          <a:bodyPr anchor="ctr"/>
          <a:lstStyle>
            <a:lvl1pPr marL="0" indent="0">
              <a:buNone/>
              <a:defRPr>
                <a:latin typeface="+mn-lt"/>
              </a:defRPr>
            </a:lvl1pPr>
          </a:lstStyle>
          <a:p>
            <a:pPr lvl="0"/>
            <a:r>
              <a:rPr lang="en-US"/>
              <a:t>Phone Number</a:t>
            </a:r>
          </a:p>
        </p:txBody>
      </p:sp>
      <p:sp>
        <p:nvSpPr>
          <p:cNvPr id="16" name="Text Placeholder 10">
            <a:extLst>
              <a:ext uri="{FF2B5EF4-FFF2-40B4-BE49-F238E27FC236}">
                <a16:creationId xmlns:a16="http://schemas.microsoft.com/office/drawing/2014/main" id="{744C58A1-3B7F-464F-BFDB-7C34E8957A25}"/>
              </a:ext>
            </a:extLst>
          </p:cNvPr>
          <p:cNvSpPr>
            <a:spLocks noGrp="1"/>
          </p:cNvSpPr>
          <p:nvPr>
            <p:ph type="body" sz="quarter" idx="20" hasCustomPrompt="1"/>
          </p:nvPr>
        </p:nvSpPr>
        <p:spPr>
          <a:xfrm>
            <a:off x="6096000" y="3473235"/>
            <a:ext cx="5257800" cy="532592"/>
          </a:xfrm>
        </p:spPr>
        <p:txBody>
          <a:bodyPr anchor="ctr"/>
          <a:lstStyle>
            <a:lvl1pPr marL="0" indent="0">
              <a:buNone/>
              <a:defRPr>
                <a:latin typeface="+mn-lt"/>
              </a:defRPr>
            </a:lvl1pPr>
          </a:lstStyle>
          <a:p>
            <a:pPr lvl="0"/>
            <a:r>
              <a:rPr lang="en-US"/>
              <a:t>Phone Number</a:t>
            </a:r>
          </a:p>
        </p:txBody>
      </p:sp>
      <p:sp>
        <p:nvSpPr>
          <p:cNvPr id="17" name="Text Placeholder 10">
            <a:extLst>
              <a:ext uri="{FF2B5EF4-FFF2-40B4-BE49-F238E27FC236}">
                <a16:creationId xmlns:a16="http://schemas.microsoft.com/office/drawing/2014/main" id="{0BCA736D-CC37-4A51-89AE-E21A02317A58}"/>
              </a:ext>
            </a:extLst>
          </p:cNvPr>
          <p:cNvSpPr>
            <a:spLocks noGrp="1"/>
          </p:cNvSpPr>
          <p:nvPr>
            <p:ph type="body" sz="quarter" idx="21" hasCustomPrompt="1"/>
          </p:nvPr>
        </p:nvSpPr>
        <p:spPr>
          <a:xfrm>
            <a:off x="3467100" y="5383674"/>
            <a:ext cx="5257800" cy="532592"/>
          </a:xfrm>
        </p:spPr>
        <p:txBody>
          <a:bodyPr anchor="ctr"/>
          <a:lstStyle>
            <a:lvl1pPr marL="0" indent="0" algn="ctr">
              <a:buNone/>
              <a:defRPr>
                <a:latin typeface="+mn-lt"/>
              </a:defRPr>
            </a:lvl1pPr>
          </a:lstStyle>
          <a:p>
            <a:pPr lvl="0"/>
            <a:r>
              <a:rPr lang="en-US"/>
              <a:t>Web Address</a:t>
            </a:r>
          </a:p>
        </p:txBody>
      </p:sp>
      <p:sp>
        <p:nvSpPr>
          <p:cNvPr id="2" name="Title 1">
            <a:extLst>
              <a:ext uri="{FF2B5EF4-FFF2-40B4-BE49-F238E27FC236}">
                <a16:creationId xmlns:a16="http://schemas.microsoft.com/office/drawing/2014/main" id="{0EAFB97E-4B68-4EE7-B70C-15CC066B90A9}"/>
              </a:ext>
            </a:extLst>
          </p:cNvPr>
          <p:cNvSpPr>
            <a:spLocks noGrp="1"/>
          </p:cNvSpPr>
          <p:nvPr>
            <p:ph type="title" hasCustomPrompt="1"/>
          </p:nvPr>
        </p:nvSpPr>
        <p:spPr/>
        <p:txBody>
          <a:bodyPr/>
          <a:lstStyle>
            <a:lvl1pPr>
              <a:defRPr/>
            </a:lvl1pPr>
          </a:lstStyle>
          <a:p>
            <a:r>
              <a:rPr lang="en-US" sz="4800">
                <a:solidFill>
                  <a:srgbClr val="2D4E6B"/>
                </a:solidFill>
                <a:latin typeface="+mn-lt"/>
              </a:rPr>
              <a:t>Add “Contact Information”</a:t>
            </a:r>
          </a:p>
        </p:txBody>
      </p:sp>
    </p:spTree>
    <p:extLst>
      <p:ext uri="{BB962C8B-B14F-4D97-AF65-F5344CB8AC3E}">
        <p14:creationId xmlns:p14="http://schemas.microsoft.com/office/powerpoint/2010/main" val="400998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6E067E-DCDD-43CE-A2C6-47C7E7D02A40}"/>
              </a:ext>
            </a:extLst>
          </p:cNvPr>
          <p:cNvSpPr>
            <a:spLocks noGrp="1"/>
          </p:cNvSpPr>
          <p:nvPr>
            <p:ph idx="1"/>
          </p:nvPr>
        </p:nvSpPr>
        <p:spPr>
          <a:xfrm>
            <a:off x="357447" y="1460500"/>
            <a:ext cx="11670010" cy="4895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p>
            <a:fld id="{E9C1D828-F931-464A-8E86-F9D742DA373F}" type="slidenum">
              <a:rPr lang="en-US" smtClean="0"/>
              <a:t>‹#›</a:t>
            </a:fld>
            <a:endParaRPr lang="en-US"/>
          </a:p>
        </p:txBody>
      </p:sp>
      <p:sp>
        <p:nvSpPr>
          <p:cNvPr id="5" name="Title 1">
            <a:extLst>
              <a:ext uri="{FF2B5EF4-FFF2-40B4-BE49-F238E27FC236}">
                <a16:creationId xmlns:a16="http://schemas.microsoft.com/office/drawing/2014/main" id="{266E7EE1-E575-465C-90AC-24DF7BC4CEF0}"/>
              </a:ext>
            </a:extLst>
          </p:cNvPr>
          <p:cNvSpPr>
            <a:spLocks noGrp="1"/>
          </p:cNvSpPr>
          <p:nvPr>
            <p:ph type="title" hasCustomPrompt="1"/>
          </p:nvPr>
        </p:nvSpPr>
        <p:spPr>
          <a:xfrm>
            <a:off x="357447" y="0"/>
            <a:ext cx="11670009" cy="1325563"/>
          </a:xfrm>
        </p:spPr>
        <p:txBody>
          <a:bodyPr/>
          <a:lstStyle>
            <a:lvl1pPr>
              <a:defRPr/>
            </a:lvl1pPr>
          </a:lstStyle>
          <a:p>
            <a:r>
              <a:rPr lang="en-US"/>
              <a:t>Add Slide Title</a:t>
            </a:r>
          </a:p>
        </p:txBody>
      </p:sp>
      <p:pic>
        <p:nvPicPr>
          <p:cNvPr id="2" name="Picture 1">
            <a:extLst>
              <a:ext uri="{FF2B5EF4-FFF2-40B4-BE49-F238E27FC236}">
                <a16:creationId xmlns:a16="http://schemas.microsoft.com/office/drawing/2014/main" id="{8884FCA2-6D75-EEF0-81C2-731E88CE12A3}"/>
              </a:ext>
            </a:extLst>
          </p:cNvPr>
          <p:cNvPicPr>
            <a:picLocks noChangeAspect="1"/>
          </p:cNvPicPr>
          <p:nvPr userDrawn="1"/>
        </p:nvPicPr>
        <p:blipFill>
          <a:blip r:embed="rId2">
            <a:alphaModFix amt="50000"/>
          </a:blip>
          <a:stretch>
            <a:fillRect/>
          </a:stretch>
        </p:blipFill>
        <p:spPr>
          <a:xfrm>
            <a:off x="10816524" y="165083"/>
            <a:ext cx="1210932" cy="1295416"/>
          </a:xfrm>
          <a:prstGeom prst="rect">
            <a:avLst/>
          </a:prstGeom>
        </p:spPr>
      </p:pic>
    </p:spTree>
    <p:extLst>
      <p:ext uri="{BB962C8B-B14F-4D97-AF65-F5344CB8AC3E}">
        <p14:creationId xmlns:p14="http://schemas.microsoft.com/office/powerpoint/2010/main" val="3086423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FC800-7359-4452-8C9C-726AEEF44903}"/>
              </a:ext>
            </a:extLst>
          </p:cNvPr>
          <p:cNvSpPr>
            <a:spLocks noGrp="1"/>
          </p:cNvSpPr>
          <p:nvPr>
            <p:ph type="title"/>
          </p:nvPr>
        </p:nvSpPr>
        <p:spPr>
          <a:xfrm>
            <a:off x="831850" y="1709738"/>
            <a:ext cx="10515600" cy="2852737"/>
          </a:xfrm>
        </p:spPr>
        <p:txBody>
          <a:bodyPr anchor="b"/>
          <a:lstStyle>
            <a:lvl1pPr>
              <a:defRPr sz="6000">
                <a:solidFill>
                  <a:srgbClr val="1F4E79"/>
                </a:solidFill>
              </a:defRPr>
            </a:lvl1pPr>
          </a:lstStyle>
          <a:p>
            <a:r>
              <a:rPr lang="en-US"/>
              <a:t>Click to edit Master title style</a:t>
            </a:r>
          </a:p>
        </p:txBody>
      </p:sp>
      <p:sp>
        <p:nvSpPr>
          <p:cNvPr id="3" name="Text Placeholder 2">
            <a:extLst>
              <a:ext uri="{FF2B5EF4-FFF2-40B4-BE49-F238E27FC236}">
                <a16:creationId xmlns:a16="http://schemas.microsoft.com/office/drawing/2014/main" id="{636461A9-3331-4ABE-9A64-5AB5D2295392}"/>
              </a:ext>
            </a:extLst>
          </p:cNvPr>
          <p:cNvSpPr>
            <a:spLocks noGrp="1"/>
          </p:cNvSpPr>
          <p:nvPr>
            <p:ph type="body" idx="1"/>
          </p:nvPr>
        </p:nvSpPr>
        <p:spPr>
          <a:xfrm>
            <a:off x="831850" y="4589463"/>
            <a:ext cx="10515600" cy="1500187"/>
          </a:xfrm>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AFD80A44-01AC-4FFC-AA21-0F2E7F88A6F5}"/>
              </a:ext>
            </a:extLst>
          </p:cNvPr>
          <p:cNvSpPr>
            <a:spLocks noGrp="1"/>
          </p:cNvSpPr>
          <p:nvPr>
            <p:ph type="sldNum" sz="quarter" idx="12"/>
          </p:nvPr>
        </p:nvSpPr>
        <p:spPr/>
        <p:txBody>
          <a:bodyPr/>
          <a:lstStyle/>
          <a:p>
            <a:fld id="{E9C1D828-F931-464A-8E86-F9D742DA373F}" type="slidenum">
              <a:rPr lang="en-US" smtClean="0"/>
              <a:t>‹#›</a:t>
            </a:fld>
            <a:endParaRPr lang="en-US"/>
          </a:p>
        </p:txBody>
      </p:sp>
      <p:pic>
        <p:nvPicPr>
          <p:cNvPr id="5" name="Picture 4">
            <a:extLst>
              <a:ext uri="{FF2B5EF4-FFF2-40B4-BE49-F238E27FC236}">
                <a16:creationId xmlns:a16="http://schemas.microsoft.com/office/drawing/2014/main" id="{088BEA50-A98B-E3A8-1F7A-B2324102B564}"/>
              </a:ext>
            </a:extLst>
          </p:cNvPr>
          <p:cNvPicPr>
            <a:picLocks noChangeAspect="1"/>
          </p:cNvPicPr>
          <p:nvPr userDrawn="1"/>
        </p:nvPicPr>
        <p:blipFill>
          <a:blip r:embed="rId2">
            <a:alphaModFix amt="50000"/>
          </a:blip>
          <a:stretch>
            <a:fillRect/>
          </a:stretch>
        </p:blipFill>
        <p:spPr>
          <a:xfrm>
            <a:off x="10816525" y="165093"/>
            <a:ext cx="1210932" cy="1295416"/>
          </a:xfrm>
          <a:prstGeom prst="rect">
            <a:avLst/>
          </a:prstGeom>
        </p:spPr>
      </p:pic>
    </p:spTree>
    <p:extLst>
      <p:ext uri="{BB962C8B-B14F-4D97-AF65-F5344CB8AC3E}">
        <p14:creationId xmlns:p14="http://schemas.microsoft.com/office/powerpoint/2010/main" val="3476839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71DD24-6C95-4034-884F-B0C09EDE9D10}"/>
              </a:ext>
            </a:extLst>
          </p:cNvPr>
          <p:cNvSpPr>
            <a:spLocks noGrp="1"/>
          </p:cNvSpPr>
          <p:nvPr>
            <p:ph sz="half" idx="1"/>
          </p:nvPr>
        </p:nvSpPr>
        <p:spPr>
          <a:xfrm>
            <a:off x="357448" y="1465465"/>
            <a:ext cx="5374177" cy="4900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4ADBD2-493D-4281-B5D9-94DD2B671C37}"/>
              </a:ext>
            </a:extLst>
          </p:cNvPr>
          <p:cNvSpPr>
            <a:spLocks noGrp="1"/>
          </p:cNvSpPr>
          <p:nvPr>
            <p:ph sz="half" idx="2"/>
          </p:nvPr>
        </p:nvSpPr>
        <p:spPr>
          <a:xfrm>
            <a:off x="5893723" y="1465465"/>
            <a:ext cx="6133733" cy="4900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C89A8DFC-D64C-41B5-9A16-1822DA3233AC}"/>
              </a:ext>
            </a:extLst>
          </p:cNvPr>
          <p:cNvSpPr>
            <a:spLocks noGrp="1"/>
          </p:cNvSpPr>
          <p:nvPr>
            <p:ph type="sldNum" sz="quarter" idx="12"/>
          </p:nvPr>
        </p:nvSpPr>
        <p:spPr/>
        <p:txBody>
          <a:bodyPr/>
          <a:lstStyle/>
          <a:p>
            <a:fld id="{E9C1D828-F931-464A-8E86-F9D742DA373F}" type="slidenum">
              <a:rPr lang="en-US" smtClean="0"/>
              <a:t>‹#›</a:t>
            </a:fld>
            <a:endParaRPr lang="en-US"/>
          </a:p>
        </p:txBody>
      </p:sp>
      <p:sp>
        <p:nvSpPr>
          <p:cNvPr id="8" name="Title 1">
            <a:extLst>
              <a:ext uri="{FF2B5EF4-FFF2-40B4-BE49-F238E27FC236}">
                <a16:creationId xmlns:a16="http://schemas.microsoft.com/office/drawing/2014/main" id="{B6750193-6397-4876-BD08-6974362A43D1}"/>
              </a:ext>
            </a:extLst>
          </p:cNvPr>
          <p:cNvSpPr>
            <a:spLocks noGrp="1"/>
          </p:cNvSpPr>
          <p:nvPr>
            <p:ph type="title" hasCustomPrompt="1"/>
          </p:nvPr>
        </p:nvSpPr>
        <p:spPr>
          <a:xfrm>
            <a:off x="357448" y="0"/>
            <a:ext cx="11670008" cy="1325563"/>
          </a:xfrm>
        </p:spPr>
        <p:txBody>
          <a:bodyPr/>
          <a:lstStyle>
            <a:lvl1pPr>
              <a:defRPr/>
            </a:lvl1pPr>
          </a:lstStyle>
          <a:p>
            <a:r>
              <a:rPr lang="en-US"/>
              <a:t>Add Slide Title</a:t>
            </a:r>
          </a:p>
        </p:txBody>
      </p:sp>
      <p:pic>
        <p:nvPicPr>
          <p:cNvPr id="5" name="Picture 4">
            <a:extLst>
              <a:ext uri="{FF2B5EF4-FFF2-40B4-BE49-F238E27FC236}">
                <a16:creationId xmlns:a16="http://schemas.microsoft.com/office/drawing/2014/main" id="{C168DCCD-4F77-EAAB-E3F2-473FD1C7C3AC}"/>
              </a:ext>
            </a:extLst>
          </p:cNvPr>
          <p:cNvPicPr>
            <a:picLocks noChangeAspect="1"/>
          </p:cNvPicPr>
          <p:nvPr userDrawn="1"/>
        </p:nvPicPr>
        <p:blipFill>
          <a:blip r:embed="rId2">
            <a:alphaModFix amt="50000"/>
          </a:blip>
          <a:stretch>
            <a:fillRect/>
          </a:stretch>
        </p:blipFill>
        <p:spPr>
          <a:xfrm>
            <a:off x="10816524" y="100098"/>
            <a:ext cx="1210932" cy="1295416"/>
          </a:xfrm>
          <a:prstGeom prst="rect">
            <a:avLst/>
          </a:prstGeom>
        </p:spPr>
      </p:pic>
    </p:spTree>
    <p:extLst>
      <p:ext uri="{BB962C8B-B14F-4D97-AF65-F5344CB8AC3E}">
        <p14:creationId xmlns:p14="http://schemas.microsoft.com/office/powerpoint/2010/main" val="826694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estions?">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p>
            <a:fld id="{E9C1D828-F931-464A-8E86-F9D742DA373F}" type="slidenum">
              <a:rPr lang="en-US" smtClean="0"/>
              <a:t>‹#›</a:t>
            </a:fld>
            <a:endParaRPr lang="en-US"/>
          </a:p>
        </p:txBody>
      </p:sp>
      <p:sp>
        <p:nvSpPr>
          <p:cNvPr id="2" name="Title 1">
            <a:extLst>
              <a:ext uri="{FF2B5EF4-FFF2-40B4-BE49-F238E27FC236}">
                <a16:creationId xmlns:a16="http://schemas.microsoft.com/office/drawing/2014/main" id="{9E66C148-6FEC-4A4F-A9AE-811E307EF688}"/>
              </a:ext>
            </a:extLst>
          </p:cNvPr>
          <p:cNvSpPr>
            <a:spLocks noGrp="1"/>
          </p:cNvSpPr>
          <p:nvPr>
            <p:ph type="title" hasCustomPrompt="1"/>
          </p:nvPr>
        </p:nvSpPr>
        <p:spPr>
          <a:xfrm>
            <a:off x="1540626" y="1828801"/>
            <a:ext cx="9110749" cy="3200399"/>
          </a:xfrm>
        </p:spPr>
        <p:txBody>
          <a:bodyPr>
            <a:noAutofit/>
          </a:bodyPr>
          <a:lstStyle>
            <a:lvl1pPr marL="0" algn="ctr" defTabSz="914400" rtl="0" eaLnBrk="1" latinLnBrk="0" hangingPunct="1">
              <a:lnSpc>
                <a:spcPct val="90000"/>
              </a:lnSpc>
              <a:spcBef>
                <a:spcPct val="0"/>
              </a:spcBef>
              <a:buNone/>
              <a:defRPr lang="en-US" sz="11600" kern="1200" dirty="0" smtClean="0">
                <a:solidFill>
                  <a:srgbClr val="1F4E79"/>
                </a:solidFill>
                <a:latin typeface="+mn-lt"/>
                <a:ea typeface="+mj-ea"/>
                <a:cs typeface="Times New Roman" panose="02020603050405020304" pitchFamily="18" charset="0"/>
              </a:defRPr>
            </a:lvl1pPr>
          </a:lstStyle>
          <a:p>
            <a:r>
              <a:rPr lang="en-US"/>
              <a:t>Add “Questions?”</a:t>
            </a:r>
          </a:p>
        </p:txBody>
      </p:sp>
      <p:pic>
        <p:nvPicPr>
          <p:cNvPr id="4" name="Picture 3">
            <a:extLst>
              <a:ext uri="{FF2B5EF4-FFF2-40B4-BE49-F238E27FC236}">
                <a16:creationId xmlns:a16="http://schemas.microsoft.com/office/drawing/2014/main" id="{D613D8F4-FB22-50D3-5F7D-65DD3A21CF42}"/>
              </a:ext>
            </a:extLst>
          </p:cNvPr>
          <p:cNvPicPr>
            <a:picLocks noChangeAspect="1"/>
          </p:cNvPicPr>
          <p:nvPr userDrawn="1"/>
        </p:nvPicPr>
        <p:blipFill>
          <a:blip r:embed="rId2">
            <a:alphaModFix amt="50000"/>
          </a:blip>
          <a:stretch>
            <a:fillRect/>
          </a:stretch>
        </p:blipFill>
        <p:spPr>
          <a:xfrm>
            <a:off x="10816525" y="136526"/>
            <a:ext cx="1210932" cy="1295416"/>
          </a:xfrm>
          <a:prstGeom prst="rect">
            <a:avLst/>
          </a:prstGeom>
        </p:spPr>
      </p:pic>
    </p:spTree>
    <p:extLst>
      <p:ext uri="{BB962C8B-B14F-4D97-AF65-F5344CB8AC3E}">
        <p14:creationId xmlns:p14="http://schemas.microsoft.com/office/powerpoint/2010/main" val="253357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act Information">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lvl1pPr>
              <a:defRPr>
                <a:latin typeface="+mn-lt"/>
              </a:defRPr>
            </a:lvl1pPr>
          </a:lstStyle>
          <a:p>
            <a:fld id="{E9C1D828-F931-464A-8E86-F9D742DA373F}" type="slidenum">
              <a:rPr lang="en-US" smtClean="0"/>
              <a:pPr/>
              <a:t>‹#›</a:t>
            </a:fld>
            <a:endParaRPr lang="en-US"/>
          </a:p>
        </p:txBody>
      </p:sp>
      <p:sp>
        <p:nvSpPr>
          <p:cNvPr id="17" name="Text Placeholder 10">
            <a:extLst>
              <a:ext uri="{FF2B5EF4-FFF2-40B4-BE49-F238E27FC236}">
                <a16:creationId xmlns:a16="http://schemas.microsoft.com/office/drawing/2014/main" id="{0BCA736D-CC37-4A51-89AE-E21A02317A58}"/>
              </a:ext>
            </a:extLst>
          </p:cNvPr>
          <p:cNvSpPr>
            <a:spLocks noGrp="1"/>
          </p:cNvSpPr>
          <p:nvPr>
            <p:ph type="body" sz="quarter" idx="21" hasCustomPrompt="1"/>
          </p:nvPr>
        </p:nvSpPr>
        <p:spPr>
          <a:xfrm>
            <a:off x="3467100" y="5383674"/>
            <a:ext cx="5257800" cy="532592"/>
          </a:xfrm>
        </p:spPr>
        <p:txBody>
          <a:bodyPr anchor="ctr"/>
          <a:lstStyle>
            <a:lvl1pPr marL="0" indent="0" algn="ctr">
              <a:buNone/>
              <a:defRPr>
                <a:latin typeface="+mn-lt"/>
              </a:defRPr>
            </a:lvl1pPr>
          </a:lstStyle>
          <a:p>
            <a:pPr lvl="0"/>
            <a:r>
              <a:rPr lang="en-US"/>
              <a:t>Web Address</a:t>
            </a:r>
          </a:p>
        </p:txBody>
      </p:sp>
      <p:sp>
        <p:nvSpPr>
          <p:cNvPr id="19" name="Content Placeholder 2">
            <a:extLst>
              <a:ext uri="{FF2B5EF4-FFF2-40B4-BE49-F238E27FC236}">
                <a16:creationId xmlns:a16="http://schemas.microsoft.com/office/drawing/2014/main" id="{DF3C1F5E-A7B3-4E0F-BFAE-6F2EE1D9BEE6}"/>
              </a:ext>
            </a:extLst>
          </p:cNvPr>
          <p:cNvSpPr>
            <a:spLocks noGrp="1"/>
          </p:cNvSpPr>
          <p:nvPr>
            <p:ph sz="half" idx="1" hasCustomPrompt="1"/>
          </p:nvPr>
        </p:nvSpPr>
        <p:spPr>
          <a:xfrm>
            <a:off x="839585" y="1456037"/>
            <a:ext cx="4422372" cy="3232341"/>
          </a:xfrm>
        </p:spPr>
        <p:txBody>
          <a:bodyPr/>
          <a:lstStyle>
            <a:lvl1pPr marL="0" indent="0">
              <a:lnSpc>
                <a:spcPct val="100000"/>
              </a:lnSpc>
              <a:spcBef>
                <a:spcPts val="0"/>
              </a:spcBef>
              <a:buNone/>
              <a:defRPr/>
            </a:lvl1pPr>
          </a:lstStyle>
          <a:p>
            <a:pPr lvl="0"/>
            <a:r>
              <a:rPr lang="en-US"/>
              <a:t>Name</a:t>
            </a:r>
          </a:p>
          <a:p>
            <a:pPr lvl="0"/>
            <a:r>
              <a:rPr lang="en-US"/>
              <a:t>Job Title</a:t>
            </a:r>
          </a:p>
          <a:p>
            <a:pPr lvl="0"/>
            <a:r>
              <a:rPr lang="en-US"/>
              <a:t>Email</a:t>
            </a:r>
          </a:p>
          <a:p>
            <a:pPr lvl="0"/>
            <a:r>
              <a:rPr lang="en-US"/>
              <a:t>Phone Number</a:t>
            </a:r>
          </a:p>
        </p:txBody>
      </p:sp>
      <p:sp>
        <p:nvSpPr>
          <p:cNvPr id="20" name="Content Placeholder 2">
            <a:extLst>
              <a:ext uri="{FF2B5EF4-FFF2-40B4-BE49-F238E27FC236}">
                <a16:creationId xmlns:a16="http://schemas.microsoft.com/office/drawing/2014/main" id="{DE4D0672-6795-4687-ADE2-30C6EEC8E405}"/>
              </a:ext>
            </a:extLst>
          </p:cNvPr>
          <p:cNvSpPr>
            <a:spLocks noGrp="1"/>
          </p:cNvSpPr>
          <p:nvPr>
            <p:ph sz="half" idx="22" hasCustomPrompt="1"/>
          </p:nvPr>
        </p:nvSpPr>
        <p:spPr>
          <a:xfrm>
            <a:off x="5422669" y="1456037"/>
            <a:ext cx="4422372" cy="3232341"/>
          </a:xfrm>
        </p:spPr>
        <p:txBody>
          <a:bodyPr/>
          <a:lstStyle>
            <a:lvl1pPr marL="0" indent="0">
              <a:lnSpc>
                <a:spcPct val="100000"/>
              </a:lnSpc>
              <a:spcBef>
                <a:spcPts val="0"/>
              </a:spcBef>
              <a:buNone/>
              <a:defRPr/>
            </a:lvl1pPr>
          </a:lstStyle>
          <a:p>
            <a:pPr lvl="0"/>
            <a:r>
              <a:rPr lang="en-US"/>
              <a:t>Name</a:t>
            </a:r>
          </a:p>
          <a:p>
            <a:pPr lvl="0"/>
            <a:r>
              <a:rPr lang="en-US"/>
              <a:t>Job Title</a:t>
            </a:r>
          </a:p>
          <a:p>
            <a:pPr lvl="0"/>
            <a:r>
              <a:rPr lang="en-US"/>
              <a:t>Email</a:t>
            </a:r>
          </a:p>
          <a:p>
            <a:pPr lvl="0"/>
            <a:r>
              <a:rPr lang="en-US"/>
              <a:t>Phone Number</a:t>
            </a:r>
          </a:p>
        </p:txBody>
      </p:sp>
      <p:sp>
        <p:nvSpPr>
          <p:cNvPr id="8" name="Title 1">
            <a:extLst>
              <a:ext uri="{FF2B5EF4-FFF2-40B4-BE49-F238E27FC236}">
                <a16:creationId xmlns:a16="http://schemas.microsoft.com/office/drawing/2014/main" id="{02A42F20-5A57-4228-95D6-2C29761228C7}"/>
              </a:ext>
            </a:extLst>
          </p:cNvPr>
          <p:cNvSpPr>
            <a:spLocks noGrp="1"/>
          </p:cNvSpPr>
          <p:nvPr>
            <p:ph type="title" hasCustomPrompt="1"/>
          </p:nvPr>
        </p:nvSpPr>
        <p:spPr>
          <a:xfrm>
            <a:off x="357447" y="0"/>
            <a:ext cx="11670009" cy="1325563"/>
          </a:xfrm>
        </p:spPr>
        <p:txBody>
          <a:bodyPr/>
          <a:lstStyle>
            <a:lvl1pPr>
              <a:defRPr/>
            </a:lvl1pPr>
          </a:lstStyle>
          <a:p>
            <a:r>
              <a:rPr lang="en-US"/>
              <a:t>Add “Contact Information”</a:t>
            </a:r>
          </a:p>
        </p:txBody>
      </p:sp>
      <p:pic>
        <p:nvPicPr>
          <p:cNvPr id="3" name="Picture 2">
            <a:extLst>
              <a:ext uri="{FF2B5EF4-FFF2-40B4-BE49-F238E27FC236}">
                <a16:creationId xmlns:a16="http://schemas.microsoft.com/office/drawing/2014/main" id="{1F7E6A7C-EB92-FD21-3C50-C62F54617532}"/>
              </a:ext>
            </a:extLst>
          </p:cNvPr>
          <p:cNvPicPr>
            <a:picLocks noChangeAspect="1"/>
          </p:cNvPicPr>
          <p:nvPr userDrawn="1"/>
        </p:nvPicPr>
        <p:blipFill>
          <a:blip r:embed="rId2">
            <a:alphaModFix amt="50000"/>
          </a:blip>
          <a:stretch>
            <a:fillRect/>
          </a:stretch>
        </p:blipFill>
        <p:spPr>
          <a:xfrm>
            <a:off x="10816524" y="165083"/>
            <a:ext cx="1210932" cy="1295416"/>
          </a:xfrm>
          <a:prstGeom prst="rect">
            <a:avLst/>
          </a:prstGeom>
        </p:spPr>
      </p:pic>
    </p:spTree>
    <p:extLst>
      <p:ext uri="{BB962C8B-B14F-4D97-AF65-F5344CB8AC3E}">
        <p14:creationId xmlns:p14="http://schemas.microsoft.com/office/powerpoint/2010/main" val="4007913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cronym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7447" y="1460500"/>
            <a:ext cx="11670010" cy="4895850"/>
          </a:xfrm>
        </p:spPr>
        <p:txBody>
          <a:bodyPr numCol="2"/>
          <a:lstStyle>
            <a:lvl1pPr>
              <a:defRPr>
                <a:latin typeface="+mn-lt"/>
              </a:defRPr>
            </a:lvl1pPr>
          </a:lstStyle>
          <a:p>
            <a:pPr lvl="0"/>
            <a:r>
              <a:rPr lang="en-US"/>
              <a:t>Place Acronyms Here – This list has 2 columns to make it easier to add as many as you need. </a:t>
            </a:r>
          </a:p>
        </p:txBody>
      </p:sp>
      <p:sp>
        <p:nvSpPr>
          <p:cNvPr id="6" name="Slide Number Placeholder 5"/>
          <p:cNvSpPr>
            <a:spLocks noGrp="1"/>
          </p:cNvSpPr>
          <p:nvPr>
            <p:ph type="sldNum" sz="quarter" idx="12"/>
          </p:nvPr>
        </p:nvSpPr>
        <p:spPr/>
        <p:txBody>
          <a:bodyPr/>
          <a:lstStyle>
            <a:lvl1pPr>
              <a:defRPr>
                <a:solidFill>
                  <a:srgbClr val="1F4E79"/>
                </a:solidFill>
                <a:latin typeface="+mn-lt"/>
              </a:defRPr>
            </a:lvl1pPr>
          </a:lstStyle>
          <a:p>
            <a:fld id="{A0EC8638-D38E-4C5B-8C11-DA859CF37C29}" type="slidenum">
              <a:rPr lang="en-US" smtClean="0"/>
              <a:pPr/>
              <a:t>‹#›</a:t>
            </a:fld>
            <a:endParaRPr lang="en-US"/>
          </a:p>
        </p:txBody>
      </p:sp>
      <p:sp>
        <p:nvSpPr>
          <p:cNvPr id="5" name="Title 1">
            <a:extLst>
              <a:ext uri="{FF2B5EF4-FFF2-40B4-BE49-F238E27FC236}">
                <a16:creationId xmlns:a16="http://schemas.microsoft.com/office/drawing/2014/main" id="{8359C402-E482-4385-B374-8E4FB3A0A9D4}"/>
              </a:ext>
            </a:extLst>
          </p:cNvPr>
          <p:cNvSpPr>
            <a:spLocks noGrp="1"/>
          </p:cNvSpPr>
          <p:nvPr>
            <p:ph type="title" hasCustomPrompt="1"/>
          </p:nvPr>
        </p:nvSpPr>
        <p:spPr>
          <a:xfrm>
            <a:off x="357447" y="0"/>
            <a:ext cx="11670009" cy="1325563"/>
          </a:xfrm>
        </p:spPr>
        <p:txBody>
          <a:bodyPr/>
          <a:lstStyle>
            <a:lvl1pPr>
              <a:defRPr/>
            </a:lvl1pPr>
          </a:lstStyle>
          <a:p>
            <a:r>
              <a:rPr lang="en-US"/>
              <a:t>Add “Acronyms”</a:t>
            </a:r>
          </a:p>
        </p:txBody>
      </p:sp>
      <p:pic>
        <p:nvPicPr>
          <p:cNvPr id="4" name="Picture 3">
            <a:extLst>
              <a:ext uri="{FF2B5EF4-FFF2-40B4-BE49-F238E27FC236}">
                <a16:creationId xmlns:a16="http://schemas.microsoft.com/office/drawing/2014/main" id="{EB4A5B63-A65E-CE17-7BCB-1B0DDD8ED519}"/>
              </a:ext>
            </a:extLst>
          </p:cNvPr>
          <p:cNvPicPr>
            <a:picLocks noChangeAspect="1"/>
          </p:cNvPicPr>
          <p:nvPr userDrawn="1"/>
        </p:nvPicPr>
        <p:blipFill>
          <a:blip r:embed="rId2">
            <a:alphaModFix amt="50000"/>
          </a:blip>
          <a:stretch>
            <a:fillRect/>
          </a:stretch>
        </p:blipFill>
        <p:spPr>
          <a:xfrm>
            <a:off x="10816524" y="165083"/>
            <a:ext cx="1210932" cy="1295416"/>
          </a:xfrm>
          <a:prstGeom prst="rect">
            <a:avLst/>
          </a:prstGeom>
        </p:spPr>
      </p:pic>
    </p:spTree>
    <p:extLst>
      <p:ext uri="{BB962C8B-B14F-4D97-AF65-F5344CB8AC3E}">
        <p14:creationId xmlns:p14="http://schemas.microsoft.com/office/powerpoint/2010/main" val="4004325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D4E6B"/>
                </a:solidFill>
              </a:defRPr>
            </a:lvl1pPr>
          </a:lstStyle>
          <a:p>
            <a:r>
              <a:rPr lang="en-US"/>
              <a:t>Click to edit Master title style</a:t>
            </a:r>
          </a:p>
        </p:txBody>
      </p:sp>
      <p:sp>
        <p:nvSpPr>
          <p:cNvPr id="5" name="Slide Number Placeholder 4"/>
          <p:cNvSpPr>
            <a:spLocks noGrp="1"/>
          </p:cNvSpPr>
          <p:nvPr>
            <p:ph type="sldNum" sz="quarter" idx="12"/>
          </p:nvPr>
        </p:nvSpPr>
        <p:spPr/>
        <p:txBody>
          <a:bodyPr/>
          <a:lstStyle/>
          <a:p>
            <a:fld id="{A0EC8638-D38E-4C5B-8C11-DA859CF37C29}" type="slidenum">
              <a:rPr lang="en-US" smtClean="0"/>
              <a:t>‹#›</a:t>
            </a:fld>
            <a:endParaRPr lang="en-US"/>
          </a:p>
        </p:txBody>
      </p:sp>
      <p:pic>
        <p:nvPicPr>
          <p:cNvPr id="3" name="Picture 2">
            <a:extLst>
              <a:ext uri="{FF2B5EF4-FFF2-40B4-BE49-F238E27FC236}">
                <a16:creationId xmlns:a16="http://schemas.microsoft.com/office/drawing/2014/main" id="{D60EBBDA-9BC6-85E5-5C5B-D386E32F6FD5}"/>
              </a:ext>
            </a:extLst>
          </p:cNvPr>
          <p:cNvPicPr>
            <a:picLocks noChangeAspect="1"/>
          </p:cNvPicPr>
          <p:nvPr userDrawn="1"/>
        </p:nvPicPr>
        <p:blipFill>
          <a:blip r:embed="rId2">
            <a:alphaModFix amt="50000"/>
          </a:blip>
          <a:stretch>
            <a:fillRect/>
          </a:stretch>
        </p:blipFill>
        <p:spPr>
          <a:xfrm>
            <a:off x="10816524" y="165083"/>
            <a:ext cx="1210932" cy="1295416"/>
          </a:xfrm>
          <a:prstGeom prst="rect">
            <a:avLst/>
          </a:prstGeom>
        </p:spPr>
      </p:pic>
    </p:spTree>
    <p:extLst>
      <p:ext uri="{BB962C8B-B14F-4D97-AF65-F5344CB8AC3E}">
        <p14:creationId xmlns:p14="http://schemas.microsoft.com/office/powerpoint/2010/main" val="2997827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media/image1.png"/><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CB2DBFB-A98A-4630-BC5E-243E7D04D898}"/>
              </a:ext>
              <a:ext uri="{C183D7F6-B498-43B3-948B-1728B52AA6E4}">
                <adec:decorative xmlns:adec="http://schemas.microsoft.com/office/drawing/2017/decorative" val="1"/>
              </a:ext>
            </a:extLst>
          </p:cNvPr>
          <p:cNvPicPr>
            <a:picLocks noChangeAspect="1"/>
          </p:cNvPicPr>
          <p:nvPr userDrawn="1"/>
        </p:nvPicPr>
        <p:blipFill>
          <a:blip r:embed="rId12" cstate="print">
            <a:alphaModFix amt="50000"/>
            <a:extLst>
              <a:ext uri="{28A0092B-C50C-407E-A947-70E740481C1C}">
                <a14:useLocalDpi xmlns:a14="http://schemas.microsoft.com/office/drawing/2010/main" val="0"/>
              </a:ext>
            </a:extLst>
          </a:blip>
          <a:stretch>
            <a:fillRect/>
          </a:stretch>
        </p:blipFill>
        <p:spPr>
          <a:xfrm>
            <a:off x="84408" y="94321"/>
            <a:ext cx="1192850" cy="1602334"/>
          </a:xfrm>
          <a:prstGeom prst="rect">
            <a:avLst/>
          </a:prstGeom>
        </p:spPr>
      </p:pic>
      <p:sp>
        <p:nvSpPr>
          <p:cNvPr id="2" name="Title Placeholder 1">
            <a:extLst>
              <a:ext uri="{FF2B5EF4-FFF2-40B4-BE49-F238E27FC236}">
                <a16:creationId xmlns:a16="http://schemas.microsoft.com/office/drawing/2014/main" id="{856853BC-8490-4DED-9C8F-580D31D5606A}"/>
              </a:ext>
            </a:extLst>
          </p:cNvPr>
          <p:cNvSpPr>
            <a:spLocks noGrp="1"/>
          </p:cNvSpPr>
          <p:nvPr>
            <p:ph type="title"/>
          </p:nvPr>
        </p:nvSpPr>
        <p:spPr>
          <a:xfrm>
            <a:off x="357447" y="0"/>
            <a:ext cx="11670009"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64A04E8-62AC-42FA-B929-59C88856BBB3}"/>
              </a:ext>
            </a:extLst>
          </p:cNvPr>
          <p:cNvSpPr>
            <a:spLocks noGrp="1"/>
          </p:cNvSpPr>
          <p:nvPr>
            <p:ph type="body" idx="1"/>
          </p:nvPr>
        </p:nvSpPr>
        <p:spPr>
          <a:xfrm>
            <a:off x="357447" y="1460500"/>
            <a:ext cx="11670010" cy="48958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32C88AF-DBAC-4CB4-9B59-00238870E7CE}"/>
              </a:ext>
            </a:extLst>
          </p:cNvPr>
          <p:cNvSpPr>
            <a:spLocks noGrp="1"/>
          </p:cNvSpPr>
          <p:nvPr>
            <p:ph type="sldNum" sz="quarter" idx="4"/>
          </p:nvPr>
        </p:nvSpPr>
        <p:spPr>
          <a:xfrm>
            <a:off x="9284257" y="6356349"/>
            <a:ext cx="2743200" cy="365125"/>
          </a:xfrm>
          <a:prstGeom prst="rect">
            <a:avLst/>
          </a:prstGeom>
        </p:spPr>
        <p:txBody>
          <a:bodyPr vert="horz" lIns="91440" tIns="45720" rIns="91440" bIns="45720" rtlCol="0" anchor="ctr"/>
          <a:lstStyle>
            <a:lvl1pPr algn="r">
              <a:defRPr lang="en-US" sz="1600" kern="1200" smtClean="0">
                <a:solidFill>
                  <a:srgbClr val="1F4E79"/>
                </a:solidFill>
                <a:latin typeface="+mn-lt"/>
                <a:ea typeface="+mn-ea"/>
                <a:cs typeface="Times New Roman" panose="02020603050405020304" pitchFamily="18" charset="0"/>
              </a:defRPr>
            </a:lvl1pPr>
          </a:lstStyle>
          <a:p>
            <a:fld id="{E9C1D828-F931-464A-8E86-F9D742DA373F}" type="slidenum">
              <a:rPr lang="en-US" smtClean="0"/>
              <a:pPr/>
              <a:t>‹#›</a:t>
            </a:fld>
            <a:endParaRPr lang="en-US"/>
          </a:p>
        </p:txBody>
      </p:sp>
    </p:spTree>
    <p:extLst>
      <p:ext uri="{BB962C8B-B14F-4D97-AF65-F5344CB8AC3E}">
        <p14:creationId xmlns:p14="http://schemas.microsoft.com/office/powerpoint/2010/main" val="71627058"/>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50" r:id="rId3"/>
    <p:sldLayoutId id="2147483651" r:id="rId4"/>
    <p:sldLayoutId id="2147483652" r:id="rId5"/>
    <p:sldLayoutId id="2147483660" r:id="rId6"/>
    <p:sldLayoutId id="2147483661" r:id="rId7"/>
    <p:sldLayoutId id="2147483662" r:id="rId8"/>
    <p:sldLayoutId id="2147483671" r:id="rId9"/>
    <p:sldLayoutId id="2147483678" r:id="rId10"/>
  </p:sldLayoutIdLst>
  <p:hf hdr="0" ftr="0"/>
  <p:txStyles>
    <p:titleStyle>
      <a:lvl1pPr algn="ctr" defTabSz="914400" rtl="0" eaLnBrk="1" latinLnBrk="0" hangingPunct="1">
        <a:lnSpc>
          <a:spcPct val="90000"/>
        </a:lnSpc>
        <a:spcBef>
          <a:spcPct val="0"/>
        </a:spcBef>
        <a:buNone/>
        <a:defRPr lang="en-US" sz="4800" kern="1200" dirty="0" smtClean="0">
          <a:solidFill>
            <a:srgbClr val="1F4E79"/>
          </a:solidFill>
          <a:latin typeface="+mn-lt"/>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2"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CB2DBFB-A98A-4630-BC5E-243E7D04D898}"/>
              </a:ext>
              <a:ext uri="{C183D7F6-B498-43B3-948B-1728B52AA6E4}">
                <adec:decorative xmlns:adec="http://schemas.microsoft.com/office/drawing/2017/decorative" val="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1320833" y="5713574"/>
            <a:ext cx="764198" cy="1026534"/>
          </a:xfrm>
          <a:prstGeom prst="rect">
            <a:avLst/>
          </a:prstGeom>
        </p:spPr>
      </p:pic>
      <p:pic>
        <p:nvPicPr>
          <p:cNvPr id="8" name="Picture 7">
            <a:extLst>
              <a:ext uri="{FF2B5EF4-FFF2-40B4-BE49-F238E27FC236}">
                <a16:creationId xmlns:a16="http://schemas.microsoft.com/office/drawing/2014/main" id="{473D69F2-C96D-4F0F-A05E-0B38AFE0587E}"/>
              </a:ext>
              <a:ext uri="{C183D7F6-B498-43B3-948B-1728B52AA6E4}">
                <adec:decorative xmlns:adec="http://schemas.microsoft.com/office/drawing/2017/decorative" val="1"/>
              </a:ext>
            </a:extLst>
          </p:cNvPr>
          <p:cNvPicPr>
            <a:picLocks noChangeAspect="1"/>
          </p:cNvPicPr>
          <p:nvPr userDrawn="1"/>
        </p:nvPicPr>
        <p:blipFill rotWithShape="1">
          <a:blip r:embed="rId14">
            <a:alphaModFix amt="20000"/>
            <a:extLst>
              <a:ext uri="{28A0092B-C50C-407E-A947-70E740481C1C}">
                <a14:useLocalDpi xmlns:a14="http://schemas.microsoft.com/office/drawing/2010/main" val="0"/>
              </a:ext>
            </a:extLst>
          </a:blip>
          <a:srcRect l="19061" t="22044"/>
          <a:stretch/>
        </p:blipFill>
        <p:spPr>
          <a:xfrm>
            <a:off x="-1" y="0"/>
            <a:ext cx="1877831" cy="1758156"/>
          </a:xfrm>
          <a:prstGeom prst="rect">
            <a:avLst/>
          </a:prstGeom>
        </p:spPr>
      </p:pic>
      <p:sp>
        <p:nvSpPr>
          <p:cNvPr id="2" name="Title Placeholder 1">
            <a:extLst>
              <a:ext uri="{FF2B5EF4-FFF2-40B4-BE49-F238E27FC236}">
                <a16:creationId xmlns:a16="http://schemas.microsoft.com/office/drawing/2014/main" id="{856853BC-8490-4DED-9C8F-580D31D5606A}"/>
              </a:ext>
            </a:extLst>
          </p:cNvPr>
          <p:cNvSpPr>
            <a:spLocks noGrp="1"/>
          </p:cNvSpPr>
          <p:nvPr>
            <p:ph type="title"/>
          </p:nvPr>
        </p:nvSpPr>
        <p:spPr>
          <a:xfrm>
            <a:off x="357448" y="0"/>
            <a:ext cx="1152144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64A04E8-62AC-42FA-B929-59C88856BBB3}"/>
              </a:ext>
            </a:extLst>
          </p:cNvPr>
          <p:cNvSpPr>
            <a:spLocks noGrp="1"/>
          </p:cNvSpPr>
          <p:nvPr>
            <p:ph type="body" idx="1"/>
          </p:nvPr>
        </p:nvSpPr>
        <p:spPr>
          <a:xfrm>
            <a:off x="357447" y="1460499"/>
            <a:ext cx="10963385" cy="526097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32C88AF-DBAC-4CB4-9B59-00238870E7CE}"/>
              </a:ext>
            </a:extLst>
          </p:cNvPr>
          <p:cNvSpPr>
            <a:spLocks noGrp="1"/>
          </p:cNvSpPr>
          <p:nvPr>
            <p:ph type="sldNum" sz="quarter" idx="4"/>
          </p:nvPr>
        </p:nvSpPr>
        <p:spPr>
          <a:xfrm>
            <a:off x="9051175" y="6408235"/>
            <a:ext cx="2743200" cy="365125"/>
          </a:xfrm>
          <a:prstGeom prst="rect">
            <a:avLst/>
          </a:prstGeom>
        </p:spPr>
        <p:txBody>
          <a:bodyPr vert="horz" lIns="91440" tIns="45720" rIns="91440" bIns="45720" rtlCol="0" anchor="ctr"/>
          <a:lstStyle>
            <a:lvl1pPr algn="r">
              <a:defRPr lang="en-US" sz="1600" kern="1200" smtClean="0">
                <a:solidFill>
                  <a:srgbClr val="1F4E79"/>
                </a:solidFill>
                <a:latin typeface="+mn-lt"/>
                <a:ea typeface="+mn-ea"/>
                <a:cs typeface="Times New Roman" panose="02020603050405020304" pitchFamily="18" charset="0"/>
              </a:defRPr>
            </a:lvl1pPr>
          </a:lstStyle>
          <a:p>
            <a:fld id="{E9C1D828-F931-464A-8E86-F9D742DA373F}" type="slidenum">
              <a:rPr lang="en-US" smtClean="0"/>
              <a:pPr/>
              <a:t>‹#›</a:t>
            </a:fld>
            <a:endParaRPr lang="en-US"/>
          </a:p>
        </p:txBody>
      </p:sp>
    </p:spTree>
    <p:extLst>
      <p:ext uri="{BB962C8B-B14F-4D97-AF65-F5344CB8AC3E}">
        <p14:creationId xmlns:p14="http://schemas.microsoft.com/office/powerpoint/2010/main" val="71627058"/>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64" r:id="rId3"/>
    <p:sldLayoutId id="2147483672" r:id="rId4"/>
    <p:sldLayoutId id="2147483673" r:id="rId5"/>
    <p:sldLayoutId id="2147483674" r:id="rId6"/>
    <p:sldLayoutId id="2147483675" r:id="rId7"/>
    <p:sldLayoutId id="2147483676" r:id="rId8"/>
    <p:sldLayoutId id="2147483677" r:id="rId9"/>
    <p:sldLayoutId id="2147483665" r:id="rId10"/>
    <p:sldLayoutId id="2147483667" r:id="rId11"/>
  </p:sldLayoutIdLst>
  <p:hf hdr="0" ftr="0"/>
  <p:txStyles>
    <p:titleStyle>
      <a:lvl1pPr algn="ctr" defTabSz="914400" rtl="0" eaLnBrk="1" latinLnBrk="0" hangingPunct="1">
        <a:lnSpc>
          <a:spcPct val="90000"/>
        </a:lnSpc>
        <a:spcBef>
          <a:spcPct val="0"/>
        </a:spcBef>
        <a:buNone/>
        <a:defRPr lang="en-US" sz="4800" kern="1200" dirty="0" smtClean="0">
          <a:solidFill>
            <a:srgbClr val="1F4E79"/>
          </a:solidFill>
          <a:latin typeface="+mn-lt"/>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2"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hyperlink" Target="http://dpbh.nv.gov/" TargetMode="External"/><Relationship Id="rId2" Type="http://schemas.openxmlformats.org/officeDocument/2006/relationships/hyperlink" Target="mailto:l.sherych@health.nv.gov" TargetMode="External"/><Relationship Id="rId1" Type="http://schemas.openxmlformats.org/officeDocument/2006/relationships/slideLayout" Target="../slideLayouts/slideLayout10.xml"/><Relationship Id="rId4" Type="http://schemas.openxmlformats.org/officeDocument/2006/relationships/hyperlink" Target="mailto:c.phinney@health.nv.gov"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3.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F213E-3FDF-4472-8DC1-0818415EE67D}"/>
              </a:ext>
            </a:extLst>
          </p:cNvPr>
          <p:cNvSpPr>
            <a:spLocks noGrp="1"/>
          </p:cNvSpPr>
          <p:nvPr>
            <p:ph type="ctrTitle"/>
          </p:nvPr>
        </p:nvSpPr>
        <p:spPr>
          <a:xfrm>
            <a:off x="1524000" y="3611807"/>
            <a:ext cx="9144000" cy="546866"/>
          </a:xfrm>
        </p:spPr>
        <p:txBody>
          <a:bodyPr/>
          <a:lstStyle/>
          <a:p>
            <a:r>
              <a:rPr lang="en-US" dirty="0"/>
              <a:t>Division of Public and Behavioral Health</a:t>
            </a:r>
          </a:p>
        </p:txBody>
      </p:sp>
      <p:sp>
        <p:nvSpPr>
          <p:cNvPr id="3" name="Subtitle 2">
            <a:extLst>
              <a:ext uri="{FF2B5EF4-FFF2-40B4-BE49-F238E27FC236}">
                <a16:creationId xmlns:a16="http://schemas.microsoft.com/office/drawing/2014/main" id="{4E9A2FF6-E70D-4F04-829F-0308ECD45051}"/>
              </a:ext>
            </a:extLst>
          </p:cNvPr>
          <p:cNvSpPr>
            <a:spLocks noGrp="1"/>
          </p:cNvSpPr>
          <p:nvPr>
            <p:ph type="subTitle" idx="1"/>
          </p:nvPr>
        </p:nvSpPr>
        <p:spPr>
          <a:xfrm>
            <a:off x="1524000" y="4360132"/>
            <a:ext cx="9144000" cy="469665"/>
          </a:xfrm>
        </p:spPr>
        <p:txBody>
          <a:bodyPr/>
          <a:lstStyle/>
          <a:p>
            <a:r>
              <a:rPr lang="en-US" dirty="0"/>
              <a:t>Cody Phinney, Administrator</a:t>
            </a:r>
          </a:p>
        </p:txBody>
      </p:sp>
      <p:sp>
        <p:nvSpPr>
          <p:cNvPr id="5" name="Text Placeholder 4">
            <a:extLst>
              <a:ext uri="{FF2B5EF4-FFF2-40B4-BE49-F238E27FC236}">
                <a16:creationId xmlns:a16="http://schemas.microsoft.com/office/drawing/2014/main" id="{54883497-CDC1-4006-A8FB-7226BAABE4E2}"/>
              </a:ext>
            </a:extLst>
          </p:cNvPr>
          <p:cNvSpPr>
            <a:spLocks noGrp="1"/>
          </p:cNvSpPr>
          <p:nvPr>
            <p:ph type="body" sz="quarter" idx="13"/>
          </p:nvPr>
        </p:nvSpPr>
        <p:spPr>
          <a:xfrm>
            <a:off x="1524000" y="2458480"/>
            <a:ext cx="9144000" cy="657225"/>
          </a:xfrm>
        </p:spPr>
        <p:txBody>
          <a:bodyPr/>
          <a:lstStyle/>
          <a:p>
            <a:r>
              <a:rPr lang="en-US" dirty="0"/>
              <a:t>FY 2024-25 Budget Summary</a:t>
            </a:r>
          </a:p>
        </p:txBody>
      </p:sp>
      <p:sp>
        <p:nvSpPr>
          <p:cNvPr id="6" name="TextBox 5">
            <a:extLst>
              <a:ext uri="{FF2B5EF4-FFF2-40B4-BE49-F238E27FC236}">
                <a16:creationId xmlns:a16="http://schemas.microsoft.com/office/drawing/2014/main" id="{F944D294-13C7-409B-9BB2-38C6605BA149}"/>
              </a:ext>
            </a:extLst>
          </p:cNvPr>
          <p:cNvSpPr txBox="1"/>
          <p:nvPr/>
        </p:nvSpPr>
        <p:spPr>
          <a:xfrm>
            <a:off x="3639178" y="4945259"/>
            <a:ext cx="4913644" cy="469665"/>
          </a:xfrm>
          <a:prstGeom prst="rect">
            <a:avLst/>
          </a:prstGeom>
        </p:spPr>
        <p:txBody>
          <a:bodyPr vert="horz" wrap="none" lIns="91440" tIns="45720" rIns="91440" bIns="45720" rtlCol="0" anchor="ctr">
            <a:normAutofit/>
          </a:bodyPr>
          <a:lstStyle/>
          <a:p>
            <a:pPr algn="ctr"/>
            <a:r>
              <a:rPr lang="en-US" sz="2000" dirty="0"/>
              <a:t>July 6, 2023</a:t>
            </a:r>
          </a:p>
        </p:txBody>
      </p:sp>
      <p:sp>
        <p:nvSpPr>
          <p:cNvPr id="7" name="Text Placeholder 22">
            <a:extLst>
              <a:ext uri="{FF2B5EF4-FFF2-40B4-BE49-F238E27FC236}">
                <a16:creationId xmlns:a16="http://schemas.microsoft.com/office/drawing/2014/main" id="{C9D07E7A-C540-4518-A98D-B4FD1F1D1379}"/>
              </a:ext>
            </a:extLst>
          </p:cNvPr>
          <p:cNvSpPr txBox="1">
            <a:spLocks/>
          </p:cNvSpPr>
          <p:nvPr/>
        </p:nvSpPr>
        <p:spPr>
          <a:xfrm>
            <a:off x="10001492" y="5128182"/>
            <a:ext cx="2020551" cy="162141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Times New Roman" panose="02020603050405020304" pitchFamily="18"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Times New Roman" panose="02020603050405020304" pitchFamily="18" charset="0"/>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Times New Roman" panose="02020603050405020304" pitchFamily="18" charset="0"/>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Times New Roman" panose="02020603050405020304" pitchFamily="18" charset="0"/>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a:p>
        </p:txBody>
      </p:sp>
    </p:spTree>
    <p:extLst>
      <p:ext uri="{BB962C8B-B14F-4D97-AF65-F5344CB8AC3E}">
        <p14:creationId xmlns:p14="http://schemas.microsoft.com/office/powerpoint/2010/main" val="3820935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D8095A-25D8-4240-9169-A8A5A9F09CC8}"/>
              </a:ext>
            </a:extLst>
          </p:cNvPr>
          <p:cNvSpPr>
            <a:spLocks noGrp="1"/>
          </p:cNvSpPr>
          <p:nvPr>
            <p:ph idx="1"/>
          </p:nvPr>
        </p:nvSpPr>
        <p:spPr/>
        <p:txBody>
          <a:bodyPr/>
          <a:lstStyle/>
          <a:p>
            <a:pPr marL="0" indent="0">
              <a:buNone/>
            </a:pPr>
            <a:r>
              <a:rPr lang="en-US" b="1" u="sng"/>
              <a:t>Overview</a:t>
            </a:r>
          </a:p>
          <a:p>
            <a:r>
              <a:rPr lang="en-US" b="1">
                <a:cs typeface="Times New Roman"/>
              </a:rPr>
              <a:t>Civil:  </a:t>
            </a:r>
            <a:r>
              <a:rPr lang="en-US">
                <a:cs typeface="Times New Roman"/>
              </a:rPr>
              <a:t>Behavioral health services, in Washoe County, provide inpatient and outpatient treatment for individuals with mental illness.</a:t>
            </a:r>
            <a:endParaRPr lang="en-US"/>
          </a:p>
          <a:p>
            <a:pPr marL="0" indent="0">
              <a:buNone/>
            </a:pPr>
            <a:endParaRPr lang="en-US"/>
          </a:p>
          <a:p>
            <a:pPr marL="0" indent="0">
              <a:buNone/>
            </a:pPr>
            <a:endParaRPr lang="en-US"/>
          </a:p>
        </p:txBody>
      </p:sp>
      <p:sp>
        <p:nvSpPr>
          <p:cNvPr id="4" name="Slide Number Placeholder 3">
            <a:extLst>
              <a:ext uri="{FF2B5EF4-FFF2-40B4-BE49-F238E27FC236}">
                <a16:creationId xmlns:a16="http://schemas.microsoft.com/office/drawing/2014/main" id="{30249D8D-09D7-426E-A05B-D0B58A31D966}"/>
              </a:ext>
            </a:extLst>
          </p:cNvPr>
          <p:cNvSpPr>
            <a:spLocks noGrp="1"/>
          </p:cNvSpPr>
          <p:nvPr>
            <p:ph type="sldNum" sz="quarter" idx="12"/>
          </p:nvPr>
        </p:nvSpPr>
        <p:spPr/>
        <p:txBody>
          <a:bodyPr/>
          <a:lstStyle/>
          <a:p>
            <a:fld id="{2A912E05-27E8-4814-B9B5-69B786581838}" type="slidenum">
              <a:rPr lang="en-US" smtClean="0"/>
              <a:t>10</a:t>
            </a:fld>
            <a:endParaRPr lang="en-US"/>
          </a:p>
        </p:txBody>
      </p:sp>
      <p:sp>
        <p:nvSpPr>
          <p:cNvPr id="6" name="Title 5">
            <a:extLst>
              <a:ext uri="{FF2B5EF4-FFF2-40B4-BE49-F238E27FC236}">
                <a16:creationId xmlns:a16="http://schemas.microsoft.com/office/drawing/2014/main" id="{2A0E243F-760B-43CE-9B5E-8747ECBB7AE7}"/>
              </a:ext>
            </a:extLst>
          </p:cNvPr>
          <p:cNvSpPr>
            <a:spLocks noGrp="1"/>
          </p:cNvSpPr>
          <p:nvPr>
            <p:ph type="title"/>
          </p:nvPr>
        </p:nvSpPr>
        <p:spPr/>
        <p:txBody>
          <a:bodyPr>
            <a:normAutofit fontScale="90000"/>
          </a:bodyPr>
          <a:lstStyle/>
          <a:p>
            <a:r>
              <a:rPr lang="en-US"/>
              <a:t>BA 3162 Northern Nevada</a:t>
            </a:r>
            <a:br>
              <a:rPr lang="en-US"/>
            </a:br>
            <a:r>
              <a:rPr lang="en-US"/>
              <a:t>Adult Mental Health Services</a:t>
            </a:r>
            <a:endParaRPr lang="en-US">
              <a:highlight>
                <a:srgbClr val="FFFF00"/>
              </a:highlight>
            </a:endParaRPr>
          </a:p>
        </p:txBody>
      </p:sp>
    </p:spTree>
    <p:extLst>
      <p:ext uri="{BB962C8B-B14F-4D97-AF65-F5344CB8AC3E}">
        <p14:creationId xmlns:p14="http://schemas.microsoft.com/office/powerpoint/2010/main" val="1519680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D8095A-25D8-4240-9169-A8A5A9F09CC8}"/>
              </a:ext>
            </a:extLst>
          </p:cNvPr>
          <p:cNvSpPr>
            <a:spLocks noGrp="1"/>
          </p:cNvSpPr>
          <p:nvPr>
            <p:ph idx="1"/>
          </p:nvPr>
        </p:nvSpPr>
        <p:spPr/>
        <p:txBody>
          <a:bodyPr>
            <a:normAutofit/>
          </a:bodyPr>
          <a:lstStyle/>
          <a:p>
            <a:pPr marL="0" indent="0">
              <a:buNone/>
            </a:pPr>
            <a:r>
              <a:rPr lang="en-US" b="1" u="sng" dirty="0"/>
              <a:t>Budget Information/Changes</a:t>
            </a:r>
          </a:p>
          <a:p>
            <a:r>
              <a:rPr lang="en-US" dirty="0"/>
              <a:t>Budget funded through General Fund, federal funds and other funds (such as inter-agency transfers, Medicaid, Medicare and private insurance).</a:t>
            </a:r>
          </a:p>
          <a:p>
            <a:r>
              <a:rPr lang="en-US" b="1" u="sng" dirty="0"/>
              <a:t>Enhancements</a:t>
            </a:r>
          </a:p>
          <a:p>
            <a:pPr lvl="1"/>
            <a:r>
              <a:rPr lang="en-US" dirty="0"/>
              <a:t>M202 – This request eliminates three Psychiatric Caseworker positions and associated costs based on caseload adjustments.</a:t>
            </a:r>
          </a:p>
          <a:p>
            <a:pPr lvl="2"/>
            <a:r>
              <a:rPr lang="en-US" dirty="0"/>
              <a:t>SFY24 Total Cost – ($217,455)	State General Fund – ($217,455)</a:t>
            </a:r>
          </a:p>
          <a:p>
            <a:pPr lvl="2"/>
            <a:r>
              <a:rPr lang="en-US" dirty="0"/>
              <a:t>SFY25 Total Cost – ($228,638)	State General Fund – ($228,638)</a:t>
            </a:r>
          </a:p>
          <a:p>
            <a:pPr lvl="2"/>
            <a:endParaRPr lang="en-US" dirty="0"/>
          </a:p>
        </p:txBody>
      </p:sp>
      <p:sp>
        <p:nvSpPr>
          <p:cNvPr id="4" name="Slide Number Placeholder 3">
            <a:extLst>
              <a:ext uri="{FF2B5EF4-FFF2-40B4-BE49-F238E27FC236}">
                <a16:creationId xmlns:a16="http://schemas.microsoft.com/office/drawing/2014/main" id="{30249D8D-09D7-426E-A05B-D0B58A31D966}"/>
              </a:ext>
            </a:extLst>
          </p:cNvPr>
          <p:cNvSpPr>
            <a:spLocks noGrp="1"/>
          </p:cNvSpPr>
          <p:nvPr>
            <p:ph type="sldNum" sz="quarter" idx="12"/>
          </p:nvPr>
        </p:nvSpPr>
        <p:spPr/>
        <p:txBody>
          <a:bodyPr/>
          <a:lstStyle/>
          <a:p>
            <a:fld id="{2A912E05-27E8-4814-B9B5-69B786581838}" type="slidenum">
              <a:rPr lang="en-US" smtClean="0"/>
              <a:t>11</a:t>
            </a:fld>
            <a:endParaRPr lang="en-US"/>
          </a:p>
        </p:txBody>
      </p:sp>
      <p:sp>
        <p:nvSpPr>
          <p:cNvPr id="7" name="Title 6">
            <a:extLst>
              <a:ext uri="{FF2B5EF4-FFF2-40B4-BE49-F238E27FC236}">
                <a16:creationId xmlns:a16="http://schemas.microsoft.com/office/drawing/2014/main" id="{4C5866AF-8B6E-48AF-95A0-5209AB40553E}"/>
              </a:ext>
            </a:extLst>
          </p:cNvPr>
          <p:cNvSpPr>
            <a:spLocks noGrp="1"/>
          </p:cNvSpPr>
          <p:nvPr>
            <p:ph type="title"/>
          </p:nvPr>
        </p:nvSpPr>
        <p:spPr/>
        <p:txBody>
          <a:bodyPr>
            <a:normAutofit fontScale="90000"/>
          </a:bodyPr>
          <a:lstStyle/>
          <a:p>
            <a:r>
              <a:rPr lang="en-US"/>
              <a:t>BA 3162 Northern Nevada</a:t>
            </a:r>
            <a:br>
              <a:rPr lang="en-US"/>
            </a:br>
            <a:r>
              <a:rPr lang="en-US"/>
              <a:t>Adult Mental Health Services</a:t>
            </a:r>
            <a:endParaRPr lang="en-US">
              <a:highlight>
                <a:srgbClr val="FFFF00"/>
              </a:highlight>
            </a:endParaRPr>
          </a:p>
        </p:txBody>
      </p:sp>
    </p:spTree>
    <p:extLst>
      <p:ext uri="{BB962C8B-B14F-4D97-AF65-F5344CB8AC3E}">
        <p14:creationId xmlns:p14="http://schemas.microsoft.com/office/powerpoint/2010/main" val="2367076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D8095A-25D8-4240-9169-A8A5A9F09CC8}"/>
              </a:ext>
            </a:extLst>
          </p:cNvPr>
          <p:cNvSpPr>
            <a:spLocks noGrp="1"/>
          </p:cNvSpPr>
          <p:nvPr>
            <p:ph idx="1"/>
          </p:nvPr>
        </p:nvSpPr>
        <p:spPr/>
        <p:txBody>
          <a:bodyPr/>
          <a:lstStyle/>
          <a:p>
            <a:pPr marL="0" indent="0">
              <a:buNone/>
            </a:pPr>
            <a:r>
              <a:rPr lang="en-US" b="1" u="sng"/>
              <a:t>Overview</a:t>
            </a:r>
          </a:p>
          <a:p>
            <a:r>
              <a:rPr lang="en-US">
                <a:cs typeface="Times New Roman"/>
              </a:rPr>
              <a:t>The mission of the Crisis Response System is to stand up a comprehensive Suicide Lifeline Program, as defined in NRS 433.702 through 433.710. This includes establishing and maintaining standards for crisis stabilization centers and a network of such centers, certifying and funding designated mobile crisis teams, collecting, managing, and obligating the revenue generated from the fee imposed on telecommunications providers, and ensuring the Suicide Lifeline meets and maintains standards.</a:t>
            </a:r>
          </a:p>
          <a:p>
            <a:endParaRPr lang="en-US"/>
          </a:p>
        </p:txBody>
      </p:sp>
      <p:sp>
        <p:nvSpPr>
          <p:cNvPr id="4" name="Slide Number Placeholder 3">
            <a:extLst>
              <a:ext uri="{FF2B5EF4-FFF2-40B4-BE49-F238E27FC236}">
                <a16:creationId xmlns:a16="http://schemas.microsoft.com/office/drawing/2014/main" id="{30249D8D-09D7-426E-A05B-D0B58A31D966}"/>
              </a:ext>
            </a:extLst>
          </p:cNvPr>
          <p:cNvSpPr>
            <a:spLocks noGrp="1"/>
          </p:cNvSpPr>
          <p:nvPr>
            <p:ph type="sldNum" sz="quarter" idx="12"/>
          </p:nvPr>
        </p:nvSpPr>
        <p:spPr/>
        <p:txBody>
          <a:bodyPr/>
          <a:lstStyle/>
          <a:p>
            <a:fld id="{2A912E05-27E8-4814-B9B5-69B786581838}" type="slidenum">
              <a:rPr lang="en-US" smtClean="0"/>
              <a:t>12</a:t>
            </a:fld>
            <a:endParaRPr lang="en-US"/>
          </a:p>
        </p:txBody>
      </p:sp>
      <p:sp>
        <p:nvSpPr>
          <p:cNvPr id="6" name="Title 5">
            <a:extLst>
              <a:ext uri="{FF2B5EF4-FFF2-40B4-BE49-F238E27FC236}">
                <a16:creationId xmlns:a16="http://schemas.microsoft.com/office/drawing/2014/main" id="{2A0E243F-760B-43CE-9B5E-8747ECBB7AE7}"/>
              </a:ext>
            </a:extLst>
          </p:cNvPr>
          <p:cNvSpPr>
            <a:spLocks noGrp="1"/>
          </p:cNvSpPr>
          <p:nvPr>
            <p:ph type="title"/>
          </p:nvPr>
        </p:nvSpPr>
        <p:spPr>
          <a:xfrm>
            <a:off x="937192" y="86360"/>
            <a:ext cx="10510520" cy="1325563"/>
          </a:xfrm>
        </p:spPr>
        <p:txBody>
          <a:bodyPr>
            <a:normAutofit/>
          </a:bodyPr>
          <a:lstStyle/>
          <a:p>
            <a:r>
              <a:rPr lang="en-US"/>
              <a:t>BA 3165 Crisis Response</a:t>
            </a:r>
            <a:endParaRPr lang="en-US">
              <a:highlight>
                <a:srgbClr val="FFFF00"/>
              </a:highlight>
            </a:endParaRPr>
          </a:p>
        </p:txBody>
      </p:sp>
    </p:spTree>
    <p:extLst>
      <p:ext uri="{BB962C8B-B14F-4D97-AF65-F5344CB8AC3E}">
        <p14:creationId xmlns:p14="http://schemas.microsoft.com/office/powerpoint/2010/main" val="29533834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D8095A-25D8-4240-9169-A8A5A9F09CC8}"/>
              </a:ext>
            </a:extLst>
          </p:cNvPr>
          <p:cNvSpPr>
            <a:spLocks noGrp="1"/>
          </p:cNvSpPr>
          <p:nvPr>
            <p:ph idx="1"/>
          </p:nvPr>
        </p:nvSpPr>
        <p:spPr/>
        <p:txBody>
          <a:bodyPr vert="horz" lIns="91440" tIns="45720" rIns="91440" bIns="45720" rtlCol="0" anchor="t">
            <a:normAutofit fontScale="85000" lnSpcReduction="20000"/>
          </a:bodyPr>
          <a:lstStyle/>
          <a:p>
            <a:pPr marL="0" indent="0">
              <a:buNone/>
            </a:pPr>
            <a:r>
              <a:rPr lang="en-US" b="1" u="sng" dirty="0">
                <a:cs typeface="Times New Roman"/>
              </a:rPr>
              <a:t>Budget Information/Changes</a:t>
            </a:r>
          </a:p>
          <a:p>
            <a:r>
              <a:rPr lang="en-US" dirty="0">
                <a:cs typeface="Times New Roman"/>
              </a:rPr>
              <a:t>Budget funded through fees.</a:t>
            </a:r>
          </a:p>
          <a:p>
            <a:r>
              <a:rPr lang="en-US" b="1" u="sng" dirty="0">
                <a:cs typeface="Times New Roman"/>
              </a:rPr>
              <a:t>Enhancements</a:t>
            </a:r>
          </a:p>
          <a:p>
            <a:pPr lvl="1"/>
            <a:r>
              <a:rPr lang="en-US" dirty="0">
                <a:cs typeface="Times New Roman"/>
              </a:rPr>
              <a:t>E225 – This request adds ten FTEs (one Health Program Manager position, three Health Program Specialist positions, two Management Analyst positions, one Public Information Officer position, one Quality Assurance Specialist position, one Accounting Assistant position, one Administrative Assistant position) and associated operating costs to support emergency crisis response activities.</a:t>
            </a:r>
          </a:p>
          <a:p>
            <a:pPr lvl="2"/>
            <a:r>
              <a:rPr lang="en-US" dirty="0">
                <a:cs typeface="Times New Roman"/>
              </a:rPr>
              <a:t>SFY24 Total Cost – $686,239	State General Fund – $0</a:t>
            </a:r>
          </a:p>
          <a:p>
            <a:pPr lvl="2"/>
            <a:r>
              <a:rPr lang="en-US" dirty="0">
                <a:cs typeface="Times New Roman"/>
              </a:rPr>
              <a:t>SFY25 Total Cost – $757,397	State General Fund – $0</a:t>
            </a:r>
          </a:p>
          <a:p>
            <a:pPr lvl="1"/>
            <a:r>
              <a:rPr lang="en-US" dirty="0">
                <a:cs typeface="Times New Roman"/>
              </a:rPr>
              <a:t>E226 – This request transfers funding to the DHHS DO Data Analytics Office to support one new Biostatistician positions.</a:t>
            </a:r>
          </a:p>
          <a:p>
            <a:pPr lvl="2"/>
            <a:r>
              <a:rPr lang="en-US" dirty="0">
                <a:cs typeface="Times New Roman"/>
              </a:rPr>
              <a:t>SFY24 Total Cost – $85,429	State General Fund – $0</a:t>
            </a:r>
          </a:p>
          <a:p>
            <a:pPr lvl="2"/>
            <a:r>
              <a:rPr lang="en-US" dirty="0">
                <a:cs typeface="Times New Roman"/>
              </a:rPr>
              <a:t>SFY25 Total Cost – $113,285	State General Fund – $0</a:t>
            </a:r>
            <a:endParaRPr lang="en-US" dirty="0"/>
          </a:p>
          <a:p>
            <a:pPr lvl="1"/>
            <a:r>
              <a:rPr lang="en-US" dirty="0">
                <a:cs typeface="Times New Roman"/>
              </a:rPr>
              <a:t>E227 – </a:t>
            </a:r>
            <a:r>
              <a:rPr lang="en-US" dirty="0"/>
              <a:t>Requests to fund one existing Clinical Program Planner II FTE and fund emergency crisis response activities with crisis response telecommunications fees</a:t>
            </a:r>
            <a:r>
              <a:rPr lang="en-US" dirty="0">
                <a:cs typeface="Times New Roman"/>
              </a:rPr>
              <a:t>.</a:t>
            </a:r>
          </a:p>
          <a:p>
            <a:pPr lvl="2"/>
            <a:r>
              <a:rPr lang="en-US" dirty="0">
                <a:cs typeface="Times New Roman"/>
              </a:rPr>
              <a:t>SFY24 Total Cost – $14,275,150 	State General Fund – $0</a:t>
            </a:r>
          </a:p>
          <a:p>
            <a:pPr lvl="2"/>
            <a:r>
              <a:rPr lang="en-US" dirty="0">
                <a:cs typeface="Times New Roman"/>
              </a:rPr>
              <a:t>SFY25 Total Cost – $13,958,015	State General Fund – $0</a:t>
            </a:r>
            <a:endParaRPr lang="en-US" sz="3200" dirty="0">
              <a:cs typeface="Times New Roman"/>
            </a:endParaRPr>
          </a:p>
          <a:p>
            <a:pPr marL="0" indent="0">
              <a:buNone/>
            </a:pPr>
            <a:endParaRPr lang="en-US" u="sng" dirty="0"/>
          </a:p>
          <a:p>
            <a:pPr lvl="2"/>
            <a:endParaRPr lang="en-US" dirty="0"/>
          </a:p>
          <a:p>
            <a:pPr lvl="2"/>
            <a:endParaRPr lang="en-US" dirty="0"/>
          </a:p>
        </p:txBody>
      </p:sp>
      <p:sp>
        <p:nvSpPr>
          <p:cNvPr id="4" name="Slide Number Placeholder 3">
            <a:extLst>
              <a:ext uri="{FF2B5EF4-FFF2-40B4-BE49-F238E27FC236}">
                <a16:creationId xmlns:a16="http://schemas.microsoft.com/office/drawing/2014/main" id="{30249D8D-09D7-426E-A05B-D0B58A31D966}"/>
              </a:ext>
            </a:extLst>
          </p:cNvPr>
          <p:cNvSpPr>
            <a:spLocks noGrp="1"/>
          </p:cNvSpPr>
          <p:nvPr>
            <p:ph type="sldNum" sz="quarter" idx="12"/>
          </p:nvPr>
        </p:nvSpPr>
        <p:spPr/>
        <p:txBody>
          <a:bodyPr/>
          <a:lstStyle/>
          <a:p>
            <a:fld id="{2A912E05-27E8-4814-B9B5-69B786581838}" type="slidenum">
              <a:rPr lang="en-US" smtClean="0"/>
              <a:t>13</a:t>
            </a:fld>
            <a:endParaRPr lang="en-US"/>
          </a:p>
        </p:txBody>
      </p:sp>
      <p:sp>
        <p:nvSpPr>
          <p:cNvPr id="8" name="Title 5">
            <a:extLst>
              <a:ext uri="{FF2B5EF4-FFF2-40B4-BE49-F238E27FC236}">
                <a16:creationId xmlns:a16="http://schemas.microsoft.com/office/drawing/2014/main" id="{863AF070-E4B3-9347-1B7D-D1E7D6534C20}"/>
              </a:ext>
            </a:extLst>
          </p:cNvPr>
          <p:cNvSpPr txBox="1">
            <a:spLocks/>
          </p:cNvSpPr>
          <p:nvPr/>
        </p:nvSpPr>
        <p:spPr>
          <a:xfrm>
            <a:off x="937192" y="86360"/>
            <a:ext cx="10510520"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lang="en-US" sz="4800" kern="1200">
                <a:solidFill>
                  <a:srgbClr val="1F4E79"/>
                </a:solidFill>
                <a:latin typeface="+mn-lt"/>
                <a:ea typeface="+mj-ea"/>
                <a:cs typeface="Times New Roman" panose="02020603050405020304" pitchFamily="18" charset="0"/>
              </a:defRPr>
            </a:lvl1pPr>
          </a:lstStyle>
          <a:p>
            <a:r>
              <a:rPr lang="en-US"/>
              <a:t>BA 3165 Crisis Response</a:t>
            </a:r>
            <a:endParaRPr lang="en-US">
              <a:highlight>
                <a:srgbClr val="FFFF00"/>
              </a:highlight>
            </a:endParaRPr>
          </a:p>
        </p:txBody>
      </p:sp>
    </p:spTree>
    <p:extLst>
      <p:ext uri="{BB962C8B-B14F-4D97-AF65-F5344CB8AC3E}">
        <p14:creationId xmlns:p14="http://schemas.microsoft.com/office/powerpoint/2010/main" val="3360017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D8095A-25D8-4240-9169-A8A5A9F09CC8}"/>
              </a:ext>
            </a:extLst>
          </p:cNvPr>
          <p:cNvSpPr>
            <a:spLocks noGrp="1"/>
          </p:cNvSpPr>
          <p:nvPr>
            <p:ph idx="1"/>
          </p:nvPr>
        </p:nvSpPr>
        <p:spPr/>
        <p:txBody>
          <a:bodyPr/>
          <a:lstStyle/>
          <a:p>
            <a:pPr marL="0" indent="0">
              <a:buNone/>
            </a:pPr>
            <a:r>
              <a:rPr lang="en-US" b="1" u="sng"/>
              <a:t>Overview</a:t>
            </a:r>
          </a:p>
          <a:p>
            <a:r>
              <a:rPr lang="en-US"/>
              <a:t>Working in partnership with consumers, families, advocacy groups, agencies, and diverse communities, the Behavioral Health Administration Office provides responsive services and informed leadership to ensure quality outcomes.</a:t>
            </a:r>
          </a:p>
          <a:p>
            <a:pPr marL="0" indent="0">
              <a:buNone/>
            </a:pPr>
            <a:endParaRPr lang="en-US"/>
          </a:p>
        </p:txBody>
      </p:sp>
      <p:sp>
        <p:nvSpPr>
          <p:cNvPr id="4" name="Slide Number Placeholder 3">
            <a:extLst>
              <a:ext uri="{FF2B5EF4-FFF2-40B4-BE49-F238E27FC236}">
                <a16:creationId xmlns:a16="http://schemas.microsoft.com/office/drawing/2014/main" id="{30249D8D-09D7-426E-A05B-D0B58A31D966}"/>
              </a:ext>
            </a:extLst>
          </p:cNvPr>
          <p:cNvSpPr>
            <a:spLocks noGrp="1"/>
          </p:cNvSpPr>
          <p:nvPr>
            <p:ph type="sldNum" sz="quarter" idx="12"/>
          </p:nvPr>
        </p:nvSpPr>
        <p:spPr/>
        <p:txBody>
          <a:bodyPr/>
          <a:lstStyle/>
          <a:p>
            <a:fld id="{2A912E05-27E8-4814-B9B5-69B786581838}" type="slidenum">
              <a:rPr lang="en-US" smtClean="0"/>
              <a:t>14</a:t>
            </a:fld>
            <a:endParaRPr lang="en-US"/>
          </a:p>
        </p:txBody>
      </p:sp>
      <p:sp>
        <p:nvSpPr>
          <p:cNvPr id="6" name="Title 5">
            <a:extLst>
              <a:ext uri="{FF2B5EF4-FFF2-40B4-BE49-F238E27FC236}">
                <a16:creationId xmlns:a16="http://schemas.microsoft.com/office/drawing/2014/main" id="{2A0E243F-760B-43CE-9B5E-8747ECBB7AE7}"/>
              </a:ext>
            </a:extLst>
          </p:cNvPr>
          <p:cNvSpPr>
            <a:spLocks noGrp="1"/>
          </p:cNvSpPr>
          <p:nvPr>
            <p:ph type="title"/>
          </p:nvPr>
        </p:nvSpPr>
        <p:spPr/>
        <p:txBody>
          <a:bodyPr>
            <a:normAutofit fontScale="90000"/>
          </a:bodyPr>
          <a:lstStyle/>
          <a:p>
            <a:r>
              <a:rPr lang="en-US"/>
              <a:t>BA 3168 Behavioral Health</a:t>
            </a:r>
            <a:br>
              <a:rPr lang="en-US"/>
            </a:br>
            <a:r>
              <a:rPr lang="en-US"/>
              <a:t>Administration</a:t>
            </a:r>
            <a:endParaRPr lang="en-US">
              <a:highlight>
                <a:srgbClr val="FFFF00"/>
              </a:highlight>
            </a:endParaRPr>
          </a:p>
        </p:txBody>
      </p:sp>
    </p:spTree>
    <p:extLst>
      <p:ext uri="{BB962C8B-B14F-4D97-AF65-F5344CB8AC3E}">
        <p14:creationId xmlns:p14="http://schemas.microsoft.com/office/powerpoint/2010/main" val="401214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D8095A-25D8-4240-9169-A8A5A9F09CC8}"/>
              </a:ext>
            </a:extLst>
          </p:cNvPr>
          <p:cNvSpPr>
            <a:spLocks noGrp="1"/>
          </p:cNvSpPr>
          <p:nvPr>
            <p:ph idx="1"/>
          </p:nvPr>
        </p:nvSpPr>
        <p:spPr/>
        <p:txBody>
          <a:bodyPr>
            <a:normAutofit/>
          </a:bodyPr>
          <a:lstStyle/>
          <a:p>
            <a:pPr marL="0" indent="0">
              <a:buNone/>
            </a:pPr>
            <a:r>
              <a:rPr lang="en-US" b="1" u="sng" dirty="0"/>
              <a:t>Budget Information/Changes</a:t>
            </a:r>
          </a:p>
          <a:p>
            <a:r>
              <a:rPr lang="en-US" dirty="0"/>
              <a:t>Budget is funded through cost allocation and other funds (such as inter-agency transfers and Medicaid Admin).</a:t>
            </a:r>
          </a:p>
          <a:p>
            <a:r>
              <a:rPr lang="en-US" b="1" u="sng" dirty="0"/>
              <a:t>Enhancements/transfers</a:t>
            </a:r>
          </a:p>
          <a:p>
            <a:pPr lvl="1"/>
            <a:r>
              <a:rPr lang="en-US" dirty="0"/>
              <a:t>E226 – Requests one Administrative Services Officer IV FTE to provide fiscal oversight and management of Behavioral Health budget accounts.</a:t>
            </a:r>
          </a:p>
          <a:p>
            <a:pPr lvl="2"/>
            <a:r>
              <a:rPr lang="en-US" dirty="0"/>
              <a:t>SFY24 Total Cost – $163,185	State General Fund – $0</a:t>
            </a:r>
          </a:p>
          <a:p>
            <a:pPr lvl="2"/>
            <a:r>
              <a:rPr lang="en-US" dirty="0"/>
              <a:t>SFY25 Total Cost – $155,847	State General Fund – $0</a:t>
            </a:r>
            <a:endParaRPr lang="en-US" u="sng" dirty="0"/>
          </a:p>
          <a:p>
            <a:pPr lvl="2"/>
            <a:endParaRPr lang="en-US" dirty="0"/>
          </a:p>
          <a:p>
            <a:pPr lvl="2"/>
            <a:endParaRPr lang="en-US" dirty="0"/>
          </a:p>
        </p:txBody>
      </p:sp>
      <p:sp>
        <p:nvSpPr>
          <p:cNvPr id="4" name="Slide Number Placeholder 3">
            <a:extLst>
              <a:ext uri="{FF2B5EF4-FFF2-40B4-BE49-F238E27FC236}">
                <a16:creationId xmlns:a16="http://schemas.microsoft.com/office/drawing/2014/main" id="{30249D8D-09D7-426E-A05B-D0B58A31D966}"/>
              </a:ext>
            </a:extLst>
          </p:cNvPr>
          <p:cNvSpPr>
            <a:spLocks noGrp="1"/>
          </p:cNvSpPr>
          <p:nvPr>
            <p:ph type="sldNum" sz="quarter" idx="12"/>
          </p:nvPr>
        </p:nvSpPr>
        <p:spPr/>
        <p:txBody>
          <a:bodyPr/>
          <a:lstStyle/>
          <a:p>
            <a:fld id="{2A912E05-27E8-4814-B9B5-69B786581838}" type="slidenum">
              <a:rPr lang="en-US" smtClean="0"/>
              <a:t>15</a:t>
            </a:fld>
            <a:endParaRPr lang="en-US"/>
          </a:p>
        </p:txBody>
      </p:sp>
      <p:sp>
        <p:nvSpPr>
          <p:cNvPr id="7" name="Title 6">
            <a:extLst>
              <a:ext uri="{FF2B5EF4-FFF2-40B4-BE49-F238E27FC236}">
                <a16:creationId xmlns:a16="http://schemas.microsoft.com/office/drawing/2014/main" id="{4C5866AF-8B6E-48AF-95A0-5209AB40553E}"/>
              </a:ext>
            </a:extLst>
          </p:cNvPr>
          <p:cNvSpPr>
            <a:spLocks noGrp="1"/>
          </p:cNvSpPr>
          <p:nvPr>
            <p:ph type="title"/>
          </p:nvPr>
        </p:nvSpPr>
        <p:spPr/>
        <p:txBody>
          <a:bodyPr>
            <a:normAutofit fontScale="90000"/>
          </a:bodyPr>
          <a:lstStyle/>
          <a:p>
            <a:r>
              <a:rPr lang="en-US"/>
              <a:t>BA 3168 Behavioral Health</a:t>
            </a:r>
            <a:br>
              <a:rPr lang="en-US"/>
            </a:br>
            <a:r>
              <a:rPr lang="en-US"/>
              <a:t>Administration</a:t>
            </a:r>
            <a:endParaRPr lang="en-US">
              <a:highlight>
                <a:srgbClr val="FFFF00"/>
              </a:highlight>
            </a:endParaRPr>
          </a:p>
        </p:txBody>
      </p:sp>
    </p:spTree>
    <p:extLst>
      <p:ext uri="{BB962C8B-B14F-4D97-AF65-F5344CB8AC3E}">
        <p14:creationId xmlns:p14="http://schemas.microsoft.com/office/powerpoint/2010/main" val="544697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D8095A-25D8-4240-9169-A8A5A9F09CC8}"/>
              </a:ext>
            </a:extLst>
          </p:cNvPr>
          <p:cNvSpPr>
            <a:spLocks noGrp="1"/>
          </p:cNvSpPr>
          <p:nvPr>
            <p:ph idx="1"/>
          </p:nvPr>
        </p:nvSpPr>
        <p:spPr/>
        <p:txBody>
          <a:bodyPr vert="horz" lIns="91440" tIns="45720" rIns="91440" bIns="45720" rtlCol="0" anchor="t">
            <a:normAutofit/>
          </a:bodyPr>
          <a:lstStyle/>
          <a:p>
            <a:pPr marL="0" indent="0">
              <a:buNone/>
            </a:pPr>
            <a:r>
              <a:rPr lang="en-US" b="1" u="sng"/>
              <a:t>Overview</a:t>
            </a:r>
          </a:p>
          <a:p>
            <a:pPr>
              <a:lnSpc>
                <a:spcPct val="100000"/>
              </a:lnSpc>
            </a:pPr>
            <a:r>
              <a:rPr lang="en-US">
                <a:cs typeface="Times New Roman"/>
              </a:rPr>
              <a:t>The mission of the Bureau of Behavioral Health Wellness, Prevention and Treatment is to reduce the impact of substance abuse and mental illness in Nevada. This is accomplished by identifying and responding to the alcohol and drug concerns of Nevadans, facilitating a continuum of care through high quality education, prevention, and treatment services by providing oversight and funding for community-based, public and private nonprofit organizations.</a:t>
            </a:r>
            <a:endParaRPr lang="en-US">
              <a:effectLst/>
              <a:latin typeface="Times New Roman" panose="02020603050405020304" pitchFamily="18" charset="0"/>
              <a:ea typeface="Times New Roman" panose="02020603050405020304" pitchFamily="18" charset="0"/>
            </a:endParaRPr>
          </a:p>
          <a:p>
            <a:pPr marL="0" indent="0">
              <a:buNone/>
            </a:pPr>
            <a:endParaRPr lang="en-US"/>
          </a:p>
        </p:txBody>
      </p:sp>
      <p:sp>
        <p:nvSpPr>
          <p:cNvPr id="4" name="Slide Number Placeholder 3">
            <a:extLst>
              <a:ext uri="{FF2B5EF4-FFF2-40B4-BE49-F238E27FC236}">
                <a16:creationId xmlns:a16="http://schemas.microsoft.com/office/drawing/2014/main" id="{30249D8D-09D7-426E-A05B-D0B58A31D966}"/>
              </a:ext>
            </a:extLst>
          </p:cNvPr>
          <p:cNvSpPr>
            <a:spLocks noGrp="1"/>
          </p:cNvSpPr>
          <p:nvPr>
            <p:ph type="sldNum" sz="quarter" idx="12"/>
          </p:nvPr>
        </p:nvSpPr>
        <p:spPr/>
        <p:txBody>
          <a:bodyPr/>
          <a:lstStyle/>
          <a:p>
            <a:fld id="{2A912E05-27E8-4814-B9B5-69B786581838}" type="slidenum">
              <a:rPr lang="en-US" smtClean="0"/>
              <a:t>16</a:t>
            </a:fld>
            <a:endParaRPr lang="en-US"/>
          </a:p>
        </p:txBody>
      </p:sp>
      <p:sp>
        <p:nvSpPr>
          <p:cNvPr id="6" name="Title 5">
            <a:extLst>
              <a:ext uri="{FF2B5EF4-FFF2-40B4-BE49-F238E27FC236}">
                <a16:creationId xmlns:a16="http://schemas.microsoft.com/office/drawing/2014/main" id="{2A0E243F-760B-43CE-9B5E-8747ECBB7AE7}"/>
              </a:ext>
            </a:extLst>
          </p:cNvPr>
          <p:cNvSpPr>
            <a:spLocks noGrp="1"/>
          </p:cNvSpPr>
          <p:nvPr>
            <p:ph type="title"/>
          </p:nvPr>
        </p:nvSpPr>
        <p:spPr/>
        <p:txBody>
          <a:bodyPr>
            <a:normAutofit fontScale="90000"/>
          </a:bodyPr>
          <a:lstStyle/>
          <a:p>
            <a:r>
              <a:rPr lang="en-US">
                <a:cs typeface="Times New Roman"/>
              </a:rPr>
              <a:t>BA 3170 Behavioral Health Wellness,</a:t>
            </a:r>
            <a:br>
              <a:rPr lang="en-US"/>
            </a:br>
            <a:r>
              <a:rPr lang="en-US">
                <a:cs typeface="Times New Roman"/>
              </a:rPr>
              <a:t>Prevention and Treatment </a:t>
            </a:r>
            <a:endParaRPr lang="en-US">
              <a:highlight>
                <a:srgbClr val="FFFF00"/>
              </a:highlight>
            </a:endParaRPr>
          </a:p>
        </p:txBody>
      </p:sp>
    </p:spTree>
    <p:extLst>
      <p:ext uri="{BB962C8B-B14F-4D97-AF65-F5344CB8AC3E}">
        <p14:creationId xmlns:p14="http://schemas.microsoft.com/office/powerpoint/2010/main" val="3332952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D8095A-25D8-4240-9169-A8A5A9F09CC8}"/>
              </a:ext>
            </a:extLst>
          </p:cNvPr>
          <p:cNvSpPr>
            <a:spLocks noGrp="1"/>
          </p:cNvSpPr>
          <p:nvPr>
            <p:ph idx="1"/>
          </p:nvPr>
        </p:nvSpPr>
        <p:spPr/>
        <p:txBody>
          <a:bodyPr vert="horz" lIns="91440" tIns="45720" rIns="91440" bIns="45720" rtlCol="0" anchor="t">
            <a:normAutofit/>
          </a:bodyPr>
          <a:lstStyle/>
          <a:p>
            <a:pPr marL="0" indent="0">
              <a:buNone/>
            </a:pPr>
            <a:r>
              <a:rPr lang="en-US" b="1" u="sng"/>
              <a:t>Overview</a:t>
            </a:r>
          </a:p>
          <a:p>
            <a:pPr>
              <a:spcBef>
                <a:spcPts val="0"/>
              </a:spcBef>
            </a:pPr>
            <a:r>
              <a:rPr lang="en-US">
                <a:cs typeface="Times New Roman"/>
              </a:rPr>
              <a:t>Lakes Crossing Center (LCC) provides treatment and restoration services to mentally disordered criminal offenders for whom there is a doubt regarding their competency to proceed with adjudication. These services are provided on an inpatient basis. The facility also treats clients determined Not Guilty by Reason of Insanity and un-restorable clients who are too dangerous to commit to a civil psychiatric hospital. </a:t>
            </a:r>
            <a:endParaRPr lang="en-US" sz="1800">
              <a:effectLst/>
              <a:latin typeface="Times New Roman" panose="02020603050405020304" pitchFamily="18" charset="0"/>
              <a:ea typeface="Times New Roman" panose="02020603050405020304" pitchFamily="18" charset="0"/>
            </a:endParaRPr>
          </a:p>
          <a:p>
            <a:pPr>
              <a:lnSpc>
                <a:spcPct val="80000"/>
              </a:lnSpc>
            </a:pPr>
            <a:endParaRPr lang="en-US"/>
          </a:p>
        </p:txBody>
      </p:sp>
      <p:sp>
        <p:nvSpPr>
          <p:cNvPr id="4" name="Slide Number Placeholder 3">
            <a:extLst>
              <a:ext uri="{FF2B5EF4-FFF2-40B4-BE49-F238E27FC236}">
                <a16:creationId xmlns:a16="http://schemas.microsoft.com/office/drawing/2014/main" id="{30249D8D-09D7-426E-A05B-D0B58A31D966}"/>
              </a:ext>
            </a:extLst>
          </p:cNvPr>
          <p:cNvSpPr>
            <a:spLocks noGrp="1"/>
          </p:cNvSpPr>
          <p:nvPr>
            <p:ph type="sldNum" sz="quarter" idx="12"/>
          </p:nvPr>
        </p:nvSpPr>
        <p:spPr/>
        <p:txBody>
          <a:bodyPr/>
          <a:lstStyle/>
          <a:p>
            <a:fld id="{2A912E05-27E8-4814-B9B5-69B786581838}" type="slidenum">
              <a:rPr lang="en-US" smtClean="0"/>
              <a:t>17</a:t>
            </a:fld>
            <a:endParaRPr lang="en-US"/>
          </a:p>
        </p:txBody>
      </p:sp>
      <p:sp>
        <p:nvSpPr>
          <p:cNvPr id="8" name="Title 6">
            <a:extLst>
              <a:ext uri="{FF2B5EF4-FFF2-40B4-BE49-F238E27FC236}">
                <a16:creationId xmlns:a16="http://schemas.microsoft.com/office/drawing/2014/main" id="{18F90C5F-F1CD-0365-7207-851C9DAD5791}"/>
              </a:ext>
            </a:extLst>
          </p:cNvPr>
          <p:cNvSpPr>
            <a:spLocks noGrp="1"/>
          </p:cNvSpPr>
          <p:nvPr>
            <p:ph type="title"/>
          </p:nvPr>
        </p:nvSpPr>
        <p:spPr>
          <a:xfrm>
            <a:off x="357447" y="0"/>
            <a:ext cx="11670009" cy="1325563"/>
          </a:xfrm>
        </p:spPr>
        <p:txBody>
          <a:bodyPr>
            <a:normAutofit/>
          </a:bodyPr>
          <a:lstStyle/>
          <a:p>
            <a:r>
              <a:rPr lang="en-US">
                <a:cs typeface="Times New Roman"/>
              </a:rPr>
              <a:t>BA 3645 Lakes Crossing Center</a:t>
            </a:r>
            <a:endParaRPr lang="en-US">
              <a:highlight>
                <a:srgbClr val="FFFF00"/>
              </a:highlight>
              <a:cs typeface="Times New Roman"/>
            </a:endParaRPr>
          </a:p>
        </p:txBody>
      </p:sp>
    </p:spTree>
    <p:extLst>
      <p:ext uri="{BB962C8B-B14F-4D97-AF65-F5344CB8AC3E}">
        <p14:creationId xmlns:p14="http://schemas.microsoft.com/office/powerpoint/2010/main" val="12954547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D8095A-25D8-4240-9169-A8A5A9F09CC8}"/>
              </a:ext>
            </a:extLst>
          </p:cNvPr>
          <p:cNvSpPr>
            <a:spLocks noGrp="1"/>
          </p:cNvSpPr>
          <p:nvPr>
            <p:ph idx="1"/>
          </p:nvPr>
        </p:nvSpPr>
        <p:spPr/>
        <p:txBody>
          <a:bodyPr vert="horz" lIns="91440" tIns="45720" rIns="91440" bIns="45720" rtlCol="0" anchor="t">
            <a:normAutofit/>
          </a:bodyPr>
          <a:lstStyle/>
          <a:p>
            <a:pPr marL="0" indent="0">
              <a:buNone/>
            </a:pPr>
            <a:r>
              <a:rPr lang="en-US" b="1" u="sng" dirty="0">
                <a:cs typeface="Times New Roman"/>
              </a:rPr>
              <a:t>Budget Information/Changes</a:t>
            </a:r>
          </a:p>
          <a:p>
            <a:r>
              <a:rPr lang="en-US" dirty="0">
                <a:cs typeface="Times New Roman"/>
              </a:rPr>
              <a:t>Budget funded through General Fund and other funds including Social Security Administration and forensic certification training fees.</a:t>
            </a:r>
          </a:p>
          <a:p>
            <a:r>
              <a:rPr lang="en-US" b="1" u="sng" dirty="0">
                <a:cs typeface="Times New Roman"/>
              </a:rPr>
              <a:t>Enhancements</a:t>
            </a:r>
          </a:p>
          <a:p>
            <a:pPr lvl="1"/>
            <a:r>
              <a:rPr lang="en-US" dirty="0">
                <a:cs typeface="Times New Roman"/>
              </a:rPr>
              <a:t>E673 – Requests a two-grade increase for Senior Correctional Officer, Forensic Specialist III and Forensic Specialist IV FTEs.</a:t>
            </a:r>
          </a:p>
          <a:p>
            <a:pPr lvl="2"/>
            <a:r>
              <a:rPr lang="en-US" dirty="0">
                <a:cs typeface="Times New Roman"/>
              </a:rPr>
              <a:t>SFY24 Total Cost – $453,957	State General Fund – $453,957</a:t>
            </a:r>
          </a:p>
          <a:p>
            <a:pPr lvl="2"/>
            <a:r>
              <a:rPr lang="en-US" dirty="0">
                <a:cs typeface="Times New Roman"/>
              </a:rPr>
              <a:t>SFY25 Total Cost – $465,532	State General Fund – $465,532</a:t>
            </a:r>
          </a:p>
          <a:p>
            <a:pPr lvl="1"/>
            <a:r>
              <a:rPr lang="en-US" dirty="0">
                <a:cs typeface="Times New Roman"/>
              </a:rPr>
              <a:t>E674 – Requests a two-grade increase for Correctional Lieutenant FTEs.</a:t>
            </a:r>
          </a:p>
          <a:p>
            <a:pPr lvl="2"/>
            <a:r>
              <a:rPr lang="en-US" dirty="0">
                <a:cs typeface="Times New Roman"/>
              </a:rPr>
              <a:t>SFY24 Total Cost – $5,538	State General Fund – $5,538</a:t>
            </a:r>
          </a:p>
          <a:p>
            <a:pPr lvl="2"/>
            <a:r>
              <a:rPr lang="en-US" dirty="0">
                <a:cs typeface="Times New Roman"/>
              </a:rPr>
              <a:t>SFY25 Total Cost – $5,581	State General Fund – $5,581</a:t>
            </a:r>
            <a:endParaRPr lang="en-US" u="sng" dirty="0"/>
          </a:p>
          <a:p>
            <a:pPr lvl="2"/>
            <a:endParaRPr lang="en-US" dirty="0"/>
          </a:p>
          <a:p>
            <a:pPr lvl="2"/>
            <a:endParaRPr lang="en-US" dirty="0"/>
          </a:p>
        </p:txBody>
      </p:sp>
      <p:sp>
        <p:nvSpPr>
          <p:cNvPr id="4" name="Slide Number Placeholder 3">
            <a:extLst>
              <a:ext uri="{FF2B5EF4-FFF2-40B4-BE49-F238E27FC236}">
                <a16:creationId xmlns:a16="http://schemas.microsoft.com/office/drawing/2014/main" id="{30249D8D-09D7-426E-A05B-D0B58A31D966}"/>
              </a:ext>
            </a:extLst>
          </p:cNvPr>
          <p:cNvSpPr>
            <a:spLocks noGrp="1"/>
          </p:cNvSpPr>
          <p:nvPr>
            <p:ph type="sldNum" sz="quarter" idx="12"/>
          </p:nvPr>
        </p:nvSpPr>
        <p:spPr/>
        <p:txBody>
          <a:bodyPr/>
          <a:lstStyle/>
          <a:p>
            <a:fld id="{2A912E05-27E8-4814-B9B5-69B786581838}" type="slidenum">
              <a:rPr lang="en-US" smtClean="0"/>
              <a:t>18</a:t>
            </a:fld>
            <a:endParaRPr lang="en-US"/>
          </a:p>
        </p:txBody>
      </p:sp>
      <p:sp>
        <p:nvSpPr>
          <p:cNvPr id="7" name="Title 6">
            <a:extLst>
              <a:ext uri="{FF2B5EF4-FFF2-40B4-BE49-F238E27FC236}">
                <a16:creationId xmlns:a16="http://schemas.microsoft.com/office/drawing/2014/main" id="{4C5866AF-8B6E-48AF-95A0-5209AB40553E}"/>
              </a:ext>
            </a:extLst>
          </p:cNvPr>
          <p:cNvSpPr>
            <a:spLocks noGrp="1"/>
          </p:cNvSpPr>
          <p:nvPr>
            <p:ph type="title"/>
          </p:nvPr>
        </p:nvSpPr>
        <p:spPr/>
        <p:txBody>
          <a:bodyPr>
            <a:normAutofit/>
          </a:bodyPr>
          <a:lstStyle/>
          <a:p>
            <a:r>
              <a:rPr lang="en-US">
                <a:cs typeface="Times New Roman"/>
              </a:rPr>
              <a:t>BA 3645 Lakes Crossing Center</a:t>
            </a:r>
            <a:endParaRPr lang="en-US">
              <a:highlight>
                <a:srgbClr val="FFFF00"/>
              </a:highlight>
              <a:cs typeface="Times New Roman"/>
            </a:endParaRPr>
          </a:p>
        </p:txBody>
      </p:sp>
    </p:spTree>
    <p:extLst>
      <p:ext uri="{BB962C8B-B14F-4D97-AF65-F5344CB8AC3E}">
        <p14:creationId xmlns:p14="http://schemas.microsoft.com/office/powerpoint/2010/main" val="5818928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D8095A-25D8-4240-9169-A8A5A9F09CC8}"/>
              </a:ext>
            </a:extLst>
          </p:cNvPr>
          <p:cNvSpPr>
            <a:spLocks noGrp="1"/>
          </p:cNvSpPr>
          <p:nvPr>
            <p:ph idx="1"/>
          </p:nvPr>
        </p:nvSpPr>
        <p:spPr/>
        <p:txBody>
          <a:bodyPr vert="horz" lIns="91440" tIns="45720" rIns="91440" bIns="45720" rtlCol="0" anchor="t">
            <a:normAutofit/>
          </a:bodyPr>
          <a:lstStyle/>
          <a:p>
            <a:pPr marL="0" indent="0">
              <a:buNone/>
            </a:pPr>
            <a:r>
              <a:rPr lang="en-US" b="1" u="sng" dirty="0"/>
              <a:t>Overview</a:t>
            </a:r>
          </a:p>
          <a:p>
            <a:pPr>
              <a:lnSpc>
                <a:spcPct val="80000"/>
              </a:lnSpc>
            </a:pPr>
            <a:r>
              <a:rPr lang="en-US" dirty="0">
                <a:cs typeface="Calibri"/>
              </a:rPr>
              <a:t>Rural Clinics provides a full array of outpatient behavioral and/or mental health services, including collaborating with community partners to ensure timely access to services for people of all ages who are living in Nevada’s twelve rural and frontier counties.</a:t>
            </a:r>
            <a:endParaRPr lang="en-US" sz="2600" dirty="0"/>
          </a:p>
        </p:txBody>
      </p:sp>
      <p:sp>
        <p:nvSpPr>
          <p:cNvPr id="4" name="Slide Number Placeholder 3">
            <a:extLst>
              <a:ext uri="{FF2B5EF4-FFF2-40B4-BE49-F238E27FC236}">
                <a16:creationId xmlns:a16="http://schemas.microsoft.com/office/drawing/2014/main" id="{30249D8D-09D7-426E-A05B-D0B58A31D966}"/>
              </a:ext>
            </a:extLst>
          </p:cNvPr>
          <p:cNvSpPr>
            <a:spLocks noGrp="1"/>
          </p:cNvSpPr>
          <p:nvPr>
            <p:ph type="sldNum" sz="quarter" idx="12"/>
          </p:nvPr>
        </p:nvSpPr>
        <p:spPr/>
        <p:txBody>
          <a:bodyPr/>
          <a:lstStyle/>
          <a:p>
            <a:fld id="{2A912E05-27E8-4814-B9B5-69B786581838}" type="slidenum">
              <a:rPr lang="en-US" smtClean="0"/>
              <a:t>19</a:t>
            </a:fld>
            <a:endParaRPr lang="en-US"/>
          </a:p>
        </p:txBody>
      </p:sp>
      <p:sp>
        <p:nvSpPr>
          <p:cNvPr id="6" name="Title 5">
            <a:extLst>
              <a:ext uri="{FF2B5EF4-FFF2-40B4-BE49-F238E27FC236}">
                <a16:creationId xmlns:a16="http://schemas.microsoft.com/office/drawing/2014/main" id="{2A0E243F-760B-43CE-9B5E-8747ECBB7AE7}"/>
              </a:ext>
            </a:extLst>
          </p:cNvPr>
          <p:cNvSpPr>
            <a:spLocks noGrp="1"/>
          </p:cNvSpPr>
          <p:nvPr>
            <p:ph type="title"/>
          </p:nvPr>
        </p:nvSpPr>
        <p:spPr/>
        <p:txBody>
          <a:bodyPr>
            <a:normAutofit/>
          </a:bodyPr>
          <a:lstStyle/>
          <a:p>
            <a:r>
              <a:rPr lang="en-US"/>
              <a:t>BA 3648 Rural Clinics</a:t>
            </a:r>
            <a:endParaRPr lang="en-US">
              <a:highlight>
                <a:srgbClr val="FFFF00"/>
              </a:highlight>
            </a:endParaRPr>
          </a:p>
        </p:txBody>
      </p:sp>
    </p:spTree>
    <p:extLst>
      <p:ext uri="{BB962C8B-B14F-4D97-AF65-F5344CB8AC3E}">
        <p14:creationId xmlns:p14="http://schemas.microsoft.com/office/powerpoint/2010/main" val="2849966576"/>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DPBH Organizational chart">
            <a:extLst>
              <a:ext uri="{FF2B5EF4-FFF2-40B4-BE49-F238E27FC236}">
                <a16:creationId xmlns:a16="http://schemas.microsoft.com/office/drawing/2014/main" id="{214C8A4B-A58A-D555-F817-0ADC41CE2D37}"/>
              </a:ext>
            </a:extLst>
          </p:cNvPr>
          <p:cNvPicPr>
            <a:picLocks noChangeAspect="1"/>
          </p:cNvPicPr>
          <p:nvPr/>
        </p:nvPicPr>
        <p:blipFill>
          <a:blip r:embed="rId3"/>
          <a:stretch>
            <a:fillRect/>
          </a:stretch>
        </p:blipFill>
        <p:spPr>
          <a:xfrm>
            <a:off x="1782057" y="1237091"/>
            <a:ext cx="8147134" cy="5464030"/>
          </a:xfrm>
          <a:prstGeom prst="rect">
            <a:avLst/>
          </a:prstGeom>
        </p:spPr>
      </p:pic>
      <p:sp>
        <p:nvSpPr>
          <p:cNvPr id="2" name="Title 1">
            <a:extLst>
              <a:ext uri="{FF2B5EF4-FFF2-40B4-BE49-F238E27FC236}">
                <a16:creationId xmlns:a16="http://schemas.microsoft.com/office/drawing/2014/main" id="{2A7EA3F6-0E54-4998-9E08-76A1A2EAF0A4}"/>
              </a:ext>
            </a:extLst>
          </p:cNvPr>
          <p:cNvSpPr>
            <a:spLocks noGrp="1"/>
          </p:cNvSpPr>
          <p:nvPr>
            <p:ph type="title"/>
          </p:nvPr>
        </p:nvSpPr>
        <p:spPr>
          <a:xfrm>
            <a:off x="357448" y="0"/>
            <a:ext cx="10996352" cy="1325563"/>
          </a:xfrm>
        </p:spPr>
        <p:txBody>
          <a:bodyPr>
            <a:normAutofit fontScale="90000"/>
          </a:bodyPr>
          <a:lstStyle/>
          <a:p>
            <a:r>
              <a:rPr lang="en-US"/>
              <a:t>Division of Public and Behavioral Health</a:t>
            </a:r>
            <a:br>
              <a:rPr lang="en-US">
                <a:highlight>
                  <a:srgbClr val="FFFF00"/>
                </a:highlight>
              </a:rPr>
            </a:br>
            <a:r>
              <a:rPr lang="en-US"/>
              <a:t>Organizational Chart</a:t>
            </a:r>
          </a:p>
        </p:txBody>
      </p:sp>
      <p:sp>
        <p:nvSpPr>
          <p:cNvPr id="4" name="Slide Number Placeholder 3">
            <a:extLst>
              <a:ext uri="{FF2B5EF4-FFF2-40B4-BE49-F238E27FC236}">
                <a16:creationId xmlns:a16="http://schemas.microsoft.com/office/drawing/2014/main" id="{57A35E81-3B4C-47C2-8A69-C5A0641515F7}"/>
              </a:ext>
            </a:extLst>
          </p:cNvPr>
          <p:cNvSpPr>
            <a:spLocks noGrp="1"/>
          </p:cNvSpPr>
          <p:nvPr>
            <p:ph type="sldNum" sz="quarter" idx="12"/>
          </p:nvPr>
        </p:nvSpPr>
        <p:spPr/>
        <p:txBody>
          <a:bodyPr/>
          <a:lstStyle/>
          <a:p>
            <a:fld id="{E9C1D828-F931-464A-8E86-F9D742DA373F}" type="slidenum">
              <a:rPr lang="en-US" smtClean="0"/>
              <a:t>2</a:t>
            </a:fld>
            <a:endParaRPr lang="en-US"/>
          </a:p>
        </p:txBody>
      </p:sp>
      <p:sp>
        <p:nvSpPr>
          <p:cNvPr id="3" name="TextBox 2">
            <a:extLst>
              <a:ext uri="{FF2B5EF4-FFF2-40B4-BE49-F238E27FC236}">
                <a16:creationId xmlns:a16="http://schemas.microsoft.com/office/drawing/2014/main" id="{238420AE-966E-C018-CADE-D9D941E433DA}"/>
              </a:ext>
            </a:extLst>
          </p:cNvPr>
          <p:cNvSpPr txBox="1"/>
          <p:nvPr/>
        </p:nvSpPr>
        <p:spPr>
          <a:xfrm>
            <a:off x="-4409" y="6612649"/>
            <a:ext cx="6515100" cy="246221"/>
          </a:xfrm>
          <a:prstGeom prst="rect">
            <a:avLst/>
          </a:prstGeom>
          <a:noFill/>
        </p:spPr>
        <p:txBody>
          <a:bodyPr wrap="square">
            <a:spAutoFit/>
          </a:bodyPr>
          <a:lstStyle/>
          <a:p>
            <a:r>
              <a:rPr lang="en-US" sz="1000" b="0" i="0">
                <a:solidFill>
                  <a:srgbClr val="000000"/>
                </a:solidFill>
                <a:effectLst/>
                <a:latin typeface="Calibri" panose="020F0502020204030204" pitchFamily="34" charset="0"/>
              </a:rPr>
              <a:t>Charts and tables created by the Department of Health and Human Services, Division of Public and Behavioral Health</a:t>
            </a:r>
            <a:endParaRPr lang="en-US" sz="1000"/>
          </a:p>
        </p:txBody>
      </p:sp>
    </p:spTree>
    <p:extLst>
      <p:ext uri="{BB962C8B-B14F-4D97-AF65-F5344CB8AC3E}">
        <p14:creationId xmlns:p14="http://schemas.microsoft.com/office/powerpoint/2010/main" val="33132347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D8095A-25D8-4240-9169-A8A5A9F09CC8}"/>
              </a:ext>
            </a:extLst>
          </p:cNvPr>
          <p:cNvSpPr>
            <a:spLocks noGrp="1"/>
          </p:cNvSpPr>
          <p:nvPr>
            <p:ph idx="1"/>
          </p:nvPr>
        </p:nvSpPr>
        <p:spPr/>
        <p:txBody>
          <a:bodyPr vert="horz" lIns="91440" tIns="45720" rIns="91440" bIns="45720" rtlCol="0" anchor="t">
            <a:normAutofit/>
          </a:bodyPr>
          <a:lstStyle/>
          <a:p>
            <a:pPr marL="0" indent="0">
              <a:buNone/>
            </a:pPr>
            <a:r>
              <a:rPr lang="en-US" b="1" u="sng" dirty="0">
                <a:cs typeface="Times New Roman"/>
              </a:rPr>
              <a:t>Budget Information/Changes</a:t>
            </a:r>
          </a:p>
          <a:p>
            <a:r>
              <a:rPr lang="en-US" dirty="0">
                <a:cs typeface="Times New Roman"/>
              </a:rPr>
              <a:t>Budget funded through General Fund, federal funds and other funds (such as inter-agency transfers, Medicaid, Medicare and private insurance).</a:t>
            </a:r>
            <a:endParaRPr lang="en-US" dirty="0">
              <a:ea typeface="Calibri"/>
              <a:cs typeface="Times New Roman"/>
            </a:endParaRPr>
          </a:p>
          <a:p>
            <a:r>
              <a:rPr lang="en-US" b="1" u="sng" dirty="0">
                <a:cs typeface="Times New Roman"/>
              </a:rPr>
              <a:t>Enhancements</a:t>
            </a:r>
            <a:endParaRPr lang="en-US" b="1" u="sng" dirty="0">
              <a:ea typeface="Calibri"/>
              <a:cs typeface="Times New Roman"/>
            </a:endParaRPr>
          </a:p>
          <a:p>
            <a:pPr lvl="1"/>
            <a:r>
              <a:rPr lang="en-US" dirty="0">
                <a:cs typeface="Times New Roman"/>
              </a:rPr>
              <a:t>E228 – Requests additional office space at the rural clinics in Fernley, Yerington, and Panaca.</a:t>
            </a:r>
            <a:endParaRPr lang="en-US" dirty="0">
              <a:ea typeface="Calibri"/>
              <a:cs typeface="Times New Roman"/>
            </a:endParaRPr>
          </a:p>
          <a:p>
            <a:pPr lvl="2"/>
            <a:r>
              <a:rPr lang="en-US" dirty="0">
                <a:cs typeface="Times New Roman"/>
              </a:rPr>
              <a:t>SFY24 Total Cost – $89,794	State General Fund – $89,794</a:t>
            </a:r>
            <a:endParaRPr lang="en-US" dirty="0">
              <a:ea typeface="Calibri"/>
              <a:cs typeface="Times New Roman"/>
            </a:endParaRPr>
          </a:p>
          <a:p>
            <a:pPr lvl="2"/>
            <a:r>
              <a:rPr lang="en-US" dirty="0">
                <a:cs typeface="Times New Roman"/>
              </a:rPr>
              <a:t>SFY25 Total Cost – $36,807	State General Fund – $36,807</a:t>
            </a:r>
            <a:endParaRPr lang="en-US" dirty="0">
              <a:ea typeface="Calibri"/>
              <a:cs typeface="Times New Roman"/>
            </a:endParaRPr>
          </a:p>
          <a:p>
            <a:pPr marL="914400" lvl="2" indent="0">
              <a:buNone/>
            </a:pPr>
            <a:endParaRPr lang="en-US" dirty="0"/>
          </a:p>
          <a:p>
            <a:pPr lvl="1"/>
            <a:r>
              <a:rPr lang="en-US" dirty="0">
                <a:cs typeface="Times New Roman"/>
              </a:rPr>
              <a:t>E350 –  Requests additional funds for Mental Health Court rental assistance. </a:t>
            </a:r>
            <a:endParaRPr lang="en-US" dirty="0">
              <a:ea typeface="Calibri"/>
              <a:cs typeface="Times New Roman"/>
            </a:endParaRPr>
          </a:p>
          <a:p>
            <a:pPr lvl="2"/>
            <a:r>
              <a:rPr lang="en-US" dirty="0">
                <a:cs typeface="Times New Roman"/>
              </a:rPr>
              <a:t>SFY24 Total Cost – $48,000	State General Fund – $48,000</a:t>
            </a:r>
            <a:endParaRPr lang="en-US" dirty="0">
              <a:ea typeface="Calibri"/>
              <a:cs typeface="Times New Roman"/>
            </a:endParaRPr>
          </a:p>
          <a:p>
            <a:pPr lvl="2"/>
            <a:r>
              <a:rPr lang="en-US" dirty="0">
                <a:cs typeface="Times New Roman"/>
              </a:rPr>
              <a:t>SFY25 Total Cost – $48,000	State General Fund – $48,000</a:t>
            </a:r>
            <a:endParaRPr lang="en-US" dirty="0">
              <a:ea typeface="Calibri"/>
              <a:cs typeface="Times New Roman"/>
            </a:endParaRPr>
          </a:p>
          <a:p>
            <a:pPr lvl="1"/>
            <a:endParaRPr lang="en-US" sz="3200" dirty="0"/>
          </a:p>
          <a:p>
            <a:pPr marL="0" indent="0">
              <a:buNone/>
            </a:pPr>
            <a:endParaRPr lang="en-US" u="sng" dirty="0"/>
          </a:p>
          <a:p>
            <a:pPr lvl="2"/>
            <a:endParaRPr lang="en-US" dirty="0"/>
          </a:p>
          <a:p>
            <a:pPr lvl="2"/>
            <a:endParaRPr lang="en-US" dirty="0"/>
          </a:p>
        </p:txBody>
      </p:sp>
      <p:sp>
        <p:nvSpPr>
          <p:cNvPr id="4" name="Slide Number Placeholder 3">
            <a:extLst>
              <a:ext uri="{FF2B5EF4-FFF2-40B4-BE49-F238E27FC236}">
                <a16:creationId xmlns:a16="http://schemas.microsoft.com/office/drawing/2014/main" id="{30249D8D-09D7-426E-A05B-D0B58A31D966}"/>
              </a:ext>
            </a:extLst>
          </p:cNvPr>
          <p:cNvSpPr>
            <a:spLocks noGrp="1"/>
          </p:cNvSpPr>
          <p:nvPr>
            <p:ph type="sldNum" sz="quarter" idx="12"/>
          </p:nvPr>
        </p:nvSpPr>
        <p:spPr/>
        <p:txBody>
          <a:bodyPr/>
          <a:lstStyle/>
          <a:p>
            <a:fld id="{2A912E05-27E8-4814-B9B5-69B786581838}" type="slidenum">
              <a:rPr lang="en-US" smtClean="0"/>
              <a:t>20</a:t>
            </a:fld>
            <a:endParaRPr lang="en-US"/>
          </a:p>
        </p:txBody>
      </p:sp>
      <p:sp>
        <p:nvSpPr>
          <p:cNvPr id="7" name="Title 6">
            <a:extLst>
              <a:ext uri="{FF2B5EF4-FFF2-40B4-BE49-F238E27FC236}">
                <a16:creationId xmlns:a16="http://schemas.microsoft.com/office/drawing/2014/main" id="{4C5866AF-8B6E-48AF-95A0-5209AB40553E}"/>
              </a:ext>
            </a:extLst>
          </p:cNvPr>
          <p:cNvSpPr>
            <a:spLocks noGrp="1"/>
          </p:cNvSpPr>
          <p:nvPr>
            <p:ph type="title"/>
          </p:nvPr>
        </p:nvSpPr>
        <p:spPr/>
        <p:txBody>
          <a:bodyPr>
            <a:normAutofit/>
          </a:bodyPr>
          <a:lstStyle/>
          <a:p>
            <a:r>
              <a:rPr lang="en-US"/>
              <a:t>BA 3648 Rural Clinics</a:t>
            </a:r>
            <a:endParaRPr lang="en-US">
              <a:highlight>
                <a:srgbClr val="FFFF00"/>
              </a:highlight>
            </a:endParaRPr>
          </a:p>
        </p:txBody>
      </p:sp>
    </p:spTree>
    <p:extLst>
      <p:ext uri="{BB962C8B-B14F-4D97-AF65-F5344CB8AC3E}">
        <p14:creationId xmlns:p14="http://schemas.microsoft.com/office/powerpoint/2010/main" val="31202713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D8095A-25D8-4240-9169-A8A5A9F09CC8}"/>
              </a:ext>
            </a:extLst>
          </p:cNvPr>
          <p:cNvSpPr>
            <a:spLocks noGrp="1"/>
          </p:cNvSpPr>
          <p:nvPr>
            <p:ph idx="1"/>
          </p:nvPr>
        </p:nvSpPr>
        <p:spPr>
          <a:xfrm>
            <a:off x="357447" y="1866900"/>
            <a:ext cx="11670010" cy="4895850"/>
          </a:xfrm>
        </p:spPr>
        <p:txBody>
          <a:bodyPr vert="horz" lIns="91440" tIns="45720" rIns="91440" bIns="45720" rtlCol="0" anchor="t">
            <a:normAutofit/>
          </a:bodyPr>
          <a:lstStyle/>
          <a:p>
            <a:r>
              <a:rPr lang="en-US" sz="2400" dirty="0">
                <a:latin typeface="Calibri"/>
                <a:ea typeface="Calibri" panose="020F0502020204030204" pitchFamily="34" charset="0"/>
                <a:cs typeface="Calibri"/>
              </a:rPr>
              <a:t>Authorized to transfer the sums appropriated to DPBH for the Lakes Crossing Center, Northern Nevada Adult Mental Health Services and Southern Nevada Adult Mental Health Services budget accounts between those budget accounts with the approval of the Interim Finance Committee upon the recommendation of the Governor. </a:t>
            </a:r>
            <a:endParaRPr lang="en-US" sz="2400" dirty="0">
              <a:latin typeface="Calibri" panose="020F0502020204030204" pitchFamily="34" charset="0"/>
              <a:ea typeface="Calibri" panose="020F0502020204030204" pitchFamily="34" charset="0"/>
              <a:cs typeface="Calibri" panose="020F0502020204030204" pitchFamily="34" charset="0"/>
            </a:endParaRPr>
          </a:p>
          <a:p>
            <a:endParaRPr lang="en-US" sz="2400" dirty="0">
              <a:latin typeface="Calibri" panose="020F0502020204030204" pitchFamily="34" charset="0"/>
              <a:ea typeface="Calibri" panose="020F0502020204030204" pitchFamily="34" charset="0"/>
              <a:cs typeface="Calibri" panose="020F0502020204030204" pitchFamily="34" charset="0"/>
            </a:endParaRPr>
          </a:p>
          <a:p>
            <a:r>
              <a:rPr lang="en-US" sz="2400" dirty="0">
                <a:latin typeface="Calibri" panose="020F0502020204030204" pitchFamily="34" charset="0"/>
                <a:ea typeface="Calibri" panose="020F0502020204030204" pitchFamily="34" charset="0"/>
                <a:cs typeface="Calibri" panose="020F0502020204030204" pitchFamily="34" charset="0"/>
              </a:rPr>
              <a:t>Authorized the sums appropriated to the DPBH for deferred maintenance and extraordinary maintenance projects approved within agency budgets to be available for both fiscal years and </a:t>
            </a:r>
            <a:r>
              <a:rPr lang="en-US" sz="2400" dirty="0">
                <a:effectLst/>
                <a:latin typeface="Calibri" panose="020F0502020204030204" pitchFamily="34" charset="0"/>
                <a:ea typeface="Calibri" panose="020F0502020204030204" pitchFamily="34" charset="0"/>
                <a:cs typeface="Calibri" panose="020F0502020204030204" pitchFamily="34" charset="0"/>
              </a:rPr>
              <a:t>transferred within the same budget account from one fiscal year to the other with the approval of the Interim Finance Committee upon the recommendation of the Governor.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30249D8D-09D7-426E-A05B-D0B58A31D966}"/>
              </a:ext>
            </a:extLst>
          </p:cNvPr>
          <p:cNvSpPr>
            <a:spLocks noGrp="1"/>
          </p:cNvSpPr>
          <p:nvPr>
            <p:ph type="sldNum" sz="quarter" idx="12"/>
          </p:nvPr>
        </p:nvSpPr>
        <p:spPr/>
        <p:txBody>
          <a:bodyPr/>
          <a:lstStyle/>
          <a:p>
            <a:fld id="{2A912E05-27E8-4814-B9B5-69B786581838}" type="slidenum">
              <a:rPr lang="en-US" smtClean="0"/>
              <a:pPr/>
              <a:t>21</a:t>
            </a:fld>
            <a:endParaRPr lang="en-US"/>
          </a:p>
        </p:txBody>
      </p:sp>
      <p:sp>
        <p:nvSpPr>
          <p:cNvPr id="5" name="Title 4">
            <a:extLst>
              <a:ext uri="{FF2B5EF4-FFF2-40B4-BE49-F238E27FC236}">
                <a16:creationId xmlns:a16="http://schemas.microsoft.com/office/drawing/2014/main" id="{8F40AFBB-BF1D-7A37-E226-E4BA127BDA66}"/>
              </a:ext>
            </a:extLst>
          </p:cNvPr>
          <p:cNvSpPr>
            <a:spLocks noGrp="1"/>
          </p:cNvSpPr>
          <p:nvPr>
            <p:ph type="title"/>
          </p:nvPr>
        </p:nvSpPr>
        <p:spPr/>
        <p:txBody>
          <a:bodyPr/>
          <a:lstStyle/>
          <a:p>
            <a:r>
              <a:rPr lang="en-US"/>
              <a:t>Appropriations Act - Back Language</a:t>
            </a:r>
          </a:p>
        </p:txBody>
      </p:sp>
    </p:spTree>
    <p:extLst>
      <p:ext uri="{BB962C8B-B14F-4D97-AF65-F5344CB8AC3E}">
        <p14:creationId xmlns:p14="http://schemas.microsoft.com/office/powerpoint/2010/main" val="38549077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B7A828-5E88-4435-BA90-9924C0CC348F}"/>
              </a:ext>
            </a:extLst>
          </p:cNvPr>
          <p:cNvSpPr>
            <a:spLocks noGrp="1"/>
          </p:cNvSpPr>
          <p:nvPr>
            <p:ph type="title"/>
          </p:nvPr>
        </p:nvSpPr>
        <p:spPr/>
        <p:txBody>
          <a:bodyPr/>
          <a:lstStyle/>
          <a:p>
            <a:r>
              <a:rPr lang="en-US"/>
              <a:t>Questions?</a:t>
            </a:r>
          </a:p>
        </p:txBody>
      </p:sp>
      <p:sp>
        <p:nvSpPr>
          <p:cNvPr id="2" name="Slide Number Placeholder 1">
            <a:extLst>
              <a:ext uri="{FF2B5EF4-FFF2-40B4-BE49-F238E27FC236}">
                <a16:creationId xmlns:a16="http://schemas.microsoft.com/office/drawing/2014/main" id="{09F39288-CA18-4406-B1AA-D1596A2AF374}"/>
              </a:ext>
            </a:extLst>
          </p:cNvPr>
          <p:cNvSpPr>
            <a:spLocks noGrp="1"/>
          </p:cNvSpPr>
          <p:nvPr>
            <p:ph type="sldNum" sz="quarter" idx="12"/>
          </p:nvPr>
        </p:nvSpPr>
        <p:spPr/>
        <p:txBody>
          <a:bodyPr/>
          <a:lstStyle/>
          <a:p>
            <a:fld id="{E9C1D828-F931-464A-8E86-F9D742DA373F}" type="slidenum">
              <a:rPr lang="en-US" smtClean="0"/>
              <a:t>22</a:t>
            </a:fld>
            <a:endParaRPr lang="en-US"/>
          </a:p>
        </p:txBody>
      </p:sp>
    </p:spTree>
    <p:extLst>
      <p:ext uri="{BB962C8B-B14F-4D97-AF65-F5344CB8AC3E}">
        <p14:creationId xmlns:p14="http://schemas.microsoft.com/office/powerpoint/2010/main" val="6113810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AEEA9F8-314B-4467-B949-4DD3DB79EA37}"/>
              </a:ext>
            </a:extLst>
          </p:cNvPr>
          <p:cNvSpPr>
            <a:spLocks noGrp="1"/>
          </p:cNvSpPr>
          <p:nvPr>
            <p:ph type="sldNum" sz="quarter" idx="12"/>
          </p:nvPr>
        </p:nvSpPr>
        <p:spPr/>
        <p:txBody>
          <a:bodyPr/>
          <a:lstStyle/>
          <a:p>
            <a:r>
              <a:rPr lang="en-US"/>
              <a:t>31</a:t>
            </a:r>
          </a:p>
        </p:txBody>
      </p:sp>
      <p:sp>
        <p:nvSpPr>
          <p:cNvPr id="3" name="Text Placeholder 2">
            <a:extLst>
              <a:ext uri="{FF2B5EF4-FFF2-40B4-BE49-F238E27FC236}">
                <a16:creationId xmlns:a16="http://schemas.microsoft.com/office/drawing/2014/main" id="{6CFB47AB-1343-487B-AB8A-CA05A10D0C7F}"/>
              </a:ext>
            </a:extLst>
          </p:cNvPr>
          <p:cNvSpPr>
            <a:spLocks noGrp="1"/>
          </p:cNvSpPr>
          <p:nvPr>
            <p:ph type="body" sz="quarter" idx="13"/>
          </p:nvPr>
        </p:nvSpPr>
        <p:spPr>
          <a:xfrm>
            <a:off x="1305116" y="1547675"/>
            <a:ext cx="3943350" cy="547687"/>
          </a:xfrm>
        </p:spPr>
        <p:txBody>
          <a:bodyPr/>
          <a:lstStyle/>
          <a:p>
            <a:r>
              <a:rPr lang="en-US" dirty="0"/>
              <a:t>Cody Phinney</a:t>
            </a:r>
          </a:p>
        </p:txBody>
      </p:sp>
      <p:sp>
        <p:nvSpPr>
          <p:cNvPr id="5" name="Text Placeholder 4">
            <a:extLst>
              <a:ext uri="{FF2B5EF4-FFF2-40B4-BE49-F238E27FC236}">
                <a16:creationId xmlns:a16="http://schemas.microsoft.com/office/drawing/2014/main" id="{434B38BC-86C1-44AB-B534-ADB1FA8B5B23}"/>
              </a:ext>
            </a:extLst>
          </p:cNvPr>
          <p:cNvSpPr>
            <a:spLocks noGrp="1"/>
          </p:cNvSpPr>
          <p:nvPr>
            <p:ph type="body" sz="quarter" idx="15"/>
          </p:nvPr>
        </p:nvSpPr>
        <p:spPr>
          <a:xfrm>
            <a:off x="1326662" y="1985992"/>
            <a:ext cx="3943350" cy="532592"/>
          </a:xfrm>
        </p:spPr>
        <p:txBody>
          <a:bodyPr/>
          <a:lstStyle/>
          <a:p>
            <a:r>
              <a:rPr lang="en-US" dirty="0"/>
              <a:t>Administrator</a:t>
            </a:r>
          </a:p>
        </p:txBody>
      </p:sp>
      <p:sp>
        <p:nvSpPr>
          <p:cNvPr id="7" name="Text Placeholder 6">
            <a:extLst>
              <a:ext uri="{FF2B5EF4-FFF2-40B4-BE49-F238E27FC236}">
                <a16:creationId xmlns:a16="http://schemas.microsoft.com/office/drawing/2014/main" id="{F9A1209A-580C-4EC2-BF35-D6DB228913D4}"/>
              </a:ext>
            </a:extLst>
          </p:cNvPr>
          <p:cNvSpPr>
            <a:spLocks noGrp="1"/>
          </p:cNvSpPr>
          <p:nvPr>
            <p:ph type="body" sz="quarter" idx="17"/>
          </p:nvPr>
        </p:nvSpPr>
        <p:spPr>
          <a:xfrm>
            <a:off x="1303841" y="2440840"/>
            <a:ext cx="3943350" cy="532592"/>
          </a:xfrm>
        </p:spPr>
        <p:txBody>
          <a:bodyPr/>
          <a:lstStyle/>
          <a:p>
            <a:r>
              <a:rPr lang="en-US" dirty="0">
                <a:hlinkClick r:id="rId2"/>
              </a:rPr>
              <a:t>c.phinney@health.nv.gov</a:t>
            </a:r>
            <a:endParaRPr lang="en-US" dirty="0"/>
          </a:p>
        </p:txBody>
      </p:sp>
      <p:sp>
        <p:nvSpPr>
          <p:cNvPr id="11" name="Text Placeholder 10">
            <a:extLst>
              <a:ext uri="{FF2B5EF4-FFF2-40B4-BE49-F238E27FC236}">
                <a16:creationId xmlns:a16="http://schemas.microsoft.com/office/drawing/2014/main" id="{BC03D642-526E-4B16-850F-5F26FF93E7C5}"/>
              </a:ext>
            </a:extLst>
          </p:cNvPr>
          <p:cNvSpPr>
            <a:spLocks noGrp="1"/>
          </p:cNvSpPr>
          <p:nvPr>
            <p:ph type="body" sz="quarter" idx="21"/>
          </p:nvPr>
        </p:nvSpPr>
        <p:spPr>
          <a:xfrm>
            <a:off x="3495499" y="5281730"/>
            <a:ext cx="3943350" cy="532592"/>
          </a:xfrm>
        </p:spPr>
        <p:txBody>
          <a:bodyPr/>
          <a:lstStyle/>
          <a:p>
            <a:r>
              <a:rPr lang="en-US">
                <a:hlinkClick r:id="rId3"/>
              </a:rPr>
              <a:t>http://dpbh.nv.gov/</a:t>
            </a:r>
            <a:endParaRPr lang="en-US"/>
          </a:p>
        </p:txBody>
      </p:sp>
      <p:sp>
        <p:nvSpPr>
          <p:cNvPr id="12" name="Title 11">
            <a:extLst>
              <a:ext uri="{FF2B5EF4-FFF2-40B4-BE49-F238E27FC236}">
                <a16:creationId xmlns:a16="http://schemas.microsoft.com/office/drawing/2014/main" id="{8021A5C6-6D86-48EB-B9C5-EB7C9786D32D}"/>
              </a:ext>
            </a:extLst>
          </p:cNvPr>
          <p:cNvSpPr>
            <a:spLocks noGrp="1"/>
          </p:cNvSpPr>
          <p:nvPr>
            <p:ph type="title"/>
          </p:nvPr>
        </p:nvSpPr>
        <p:spPr/>
        <p:txBody>
          <a:bodyPr/>
          <a:lstStyle/>
          <a:p>
            <a:r>
              <a:rPr lang="en-US"/>
              <a:t>Contact Information</a:t>
            </a:r>
          </a:p>
        </p:txBody>
      </p:sp>
      <p:sp>
        <p:nvSpPr>
          <p:cNvPr id="15" name="Text Placeholder 2">
            <a:extLst>
              <a:ext uri="{FF2B5EF4-FFF2-40B4-BE49-F238E27FC236}">
                <a16:creationId xmlns:a16="http://schemas.microsoft.com/office/drawing/2014/main" id="{00862F14-437F-486D-8FB1-8C86801C707C}"/>
              </a:ext>
            </a:extLst>
          </p:cNvPr>
          <p:cNvSpPr txBox="1">
            <a:spLocks/>
          </p:cNvSpPr>
          <p:nvPr/>
        </p:nvSpPr>
        <p:spPr>
          <a:xfrm>
            <a:off x="6096000" y="1436946"/>
            <a:ext cx="3943350" cy="547687"/>
          </a:xfrm>
          <a:prstGeom prst="rect">
            <a:avLst/>
          </a:prstGeom>
        </p:spPr>
        <p:txBody>
          <a:bodyPr vert="horz" lIns="91440" tIns="45720" rIns="91440" bIns="45720" rtlCol="0" anchor="ctr">
            <a:noAutofit/>
          </a:bodyPr>
          <a:lstStyle>
            <a:lvl1pPr marL="0" indent="0" algn="l" defTabSz="914400" rtl="0" eaLnBrk="1" latinLnBrk="0" hangingPunct="1">
              <a:lnSpc>
                <a:spcPct val="90000"/>
              </a:lnSpc>
              <a:spcBef>
                <a:spcPts val="1000"/>
              </a:spcBef>
              <a:buFont typeface="Arial" panose="020B0604020202020204" pitchFamily="34" charset="0"/>
              <a:buNone/>
              <a:defRPr lang="en-US" sz="4000" kern="1200" dirty="0" smtClean="0">
                <a:solidFill>
                  <a:srgbClr val="2D4E6B"/>
                </a:solidFill>
                <a:latin typeface="+mn-lt"/>
                <a:ea typeface="+mj-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000" kern="1200" dirty="0" smtClean="0">
                <a:solidFill>
                  <a:schemeClr val="tx1"/>
                </a:solidFill>
                <a:latin typeface="+mn-lt"/>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chemeClr val="tx1"/>
                </a:solidFill>
                <a:latin typeface="+mn-lt"/>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chemeClr val="tx1"/>
                </a:solidFill>
                <a:latin typeface="+mn-lt"/>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Julie Lindesmith</a:t>
            </a:r>
          </a:p>
        </p:txBody>
      </p:sp>
      <p:sp>
        <p:nvSpPr>
          <p:cNvPr id="16" name="Text Placeholder 5">
            <a:extLst>
              <a:ext uri="{FF2B5EF4-FFF2-40B4-BE49-F238E27FC236}">
                <a16:creationId xmlns:a16="http://schemas.microsoft.com/office/drawing/2014/main" id="{51ACF60D-35B6-4B61-AF5C-27035F8C9F38}"/>
              </a:ext>
            </a:extLst>
          </p:cNvPr>
          <p:cNvSpPr txBox="1">
            <a:spLocks/>
          </p:cNvSpPr>
          <p:nvPr/>
        </p:nvSpPr>
        <p:spPr>
          <a:xfrm>
            <a:off x="6096000" y="1984633"/>
            <a:ext cx="3943350" cy="532592"/>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ts val="1000"/>
              </a:spcBef>
              <a:buFont typeface="Arial" panose="020B0604020202020204" pitchFamily="34" charset="0"/>
              <a:buNone/>
              <a:defRPr lang="en-US" sz="2800" kern="1200">
                <a:solidFill>
                  <a:schemeClr val="tx1"/>
                </a:solidFill>
                <a:latin typeface="+mn-lt"/>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000" kern="1200" dirty="0" smtClean="0">
                <a:solidFill>
                  <a:schemeClr val="tx1"/>
                </a:solidFill>
                <a:latin typeface="+mn-lt"/>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chemeClr val="tx1"/>
                </a:solidFill>
                <a:latin typeface="+mn-lt"/>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chemeClr val="tx1"/>
                </a:solidFill>
                <a:latin typeface="+mn-lt"/>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Agency Manager</a:t>
            </a:r>
          </a:p>
        </p:txBody>
      </p:sp>
      <p:sp>
        <p:nvSpPr>
          <p:cNvPr id="26" name="Text Placeholder 6">
            <a:extLst>
              <a:ext uri="{FF2B5EF4-FFF2-40B4-BE49-F238E27FC236}">
                <a16:creationId xmlns:a16="http://schemas.microsoft.com/office/drawing/2014/main" id="{42C2B730-8843-4355-AB00-C754265553A7}"/>
              </a:ext>
            </a:extLst>
          </p:cNvPr>
          <p:cNvSpPr txBox="1">
            <a:spLocks/>
          </p:cNvSpPr>
          <p:nvPr/>
        </p:nvSpPr>
        <p:spPr>
          <a:xfrm>
            <a:off x="6094725" y="2440840"/>
            <a:ext cx="3943350" cy="532592"/>
          </a:xfrm>
          <a:prstGeom prst="rect">
            <a:avLst/>
          </a:prstGeom>
        </p:spPr>
        <p:txBody>
          <a:bodyPr vert="horz" lIns="91440" tIns="45720" rIns="91440" bIns="45720" rtlCol="0" anchor="ctr">
            <a:normAutofit fontScale="92500"/>
          </a:bodyPr>
          <a:lstStyle>
            <a:lvl1pPr marL="0" indent="0" algn="l" defTabSz="914400" rtl="0" eaLnBrk="1" latinLnBrk="0" hangingPunct="1">
              <a:lnSpc>
                <a:spcPct val="90000"/>
              </a:lnSpc>
              <a:spcBef>
                <a:spcPts val="1000"/>
              </a:spcBef>
              <a:buFont typeface="Arial" panose="020B0604020202020204" pitchFamily="34" charset="0"/>
              <a:buNone/>
              <a:defRPr lang="en-US" sz="2800" kern="1200">
                <a:solidFill>
                  <a:schemeClr val="tx1"/>
                </a:solidFill>
                <a:latin typeface="+mn-lt"/>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000" kern="1200" dirty="0" smtClean="0">
                <a:solidFill>
                  <a:schemeClr val="tx1"/>
                </a:solidFill>
                <a:latin typeface="+mn-lt"/>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chemeClr val="tx1"/>
                </a:solidFill>
                <a:latin typeface="+mn-lt"/>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chemeClr val="tx1"/>
                </a:solidFill>
                <a:latin typeface="+mn-lt"/>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hlinkClick r:id="rId4"/>
              </a:rPr>
              <a:t>jlindesmith@health.nv.gov</a:t>
            </a:r>
            <a:endParaRPr lang="en-US" dirty="0"/>
          </a:p>
        </p:txBody>
      </p:sp>
    </p:spTree>
    <p:extLst>
      <p:ext uri="{BB962C8B-B14F-4D97-AF65-F5344CB8AC3E}">
        <p14:creationId xmlns:p14="http://schemas.microsoft.com/office/powerpoint/2010/main" val="24453422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D618DE2-6906-42C7-8CD1-BC444B4D4AD6}"/>
              </a:ext>
            </a:extLst>
          </p:cNvPr>
          <p:cNvSpPr>
            <a:spLocks noGrp="1"/>
          </p:cNvSpPr>
          <p:nvPr>
            <p:ph idx="1"/>
          </p:nvPr>
        </p:nvSpPr>
        <p:spPr/>
        <p:txBody>
          <a:bodyPr>
            <a:normAutofit lnSpcReduction="10000"/>
          </a:bodyPr>
          <a:lstStyle/>
          <a:p>
            <a:r>
              <a:rPr lang="en-US" dirty="0"/>
              <a:t>BA- Budget Account</a:t>
            </a:r>
          </a:p>
          <a:p>
            <a:r>
              <a:rPr lang="en-US" dirty="0"/>
              <a:t>BH- Behavioral Health</a:t>
            </a:r>
          </a:p>
          <a:p>
            <a:r>
              <a:rPr lang="en-US" dirty="0"/>
              <a:t>BHP&amp;T- Behavioral Health, Prevention and Treatment</a:t>
            </a:r>
          </a:p>
          <a:p>
            <a:r>
              <a:rPr lang="en-US" dirty="0"/>
              <a:t>CC- Carson City</a:t>
            </a:r>
          </a:p>
          <a:p>
            <a:r>
              <a:rPr lang="en-US" dirty="0"/>
              <a:t>DHHS- Department of Health and Human Services</a:t>
            </a:r>
          </a:p>
          <a:p>
            <a:r>
              <a:rPr lang="en-US" dirty="0"/>
              <a:t>DO- Director’s Office</a:t>
            </a:r>
          </a:p>
          <a:p>
            <a:r>
              <a:rPr lang="en-US" dirty="0"/>
              <a:t>DPBH- Division of Public and Behavioral Health</a:t>
            </a:r>
          </a:p>
          <a:p>
            <a:r>
              <a:rPr lang="en-US" dirty="0"/>
              <a:t>FTE- Full Time Equivalency</a:t>
            </a:r>
          </a:p>
          <a:p>
            <a:r>
              <a:rPr lang="en-US" dirty="0"/>
              <a:t>FY- Fiscal Year</a:t>
            </a:r>
          </a:p>
          <a:p>
            <a:r>
              <a:rPr lang="en-US" dirty="0"/>
              <a:t>LCC- Lakes Crossing Center</a:t>
            </a:r>
          </a:p>
          <a:p>
            <a:r>
              <a:rPr lang="en-US" dirty="0"/>
              <a:t>LV- Las Vegas</a:t>
            </a:r>
          </a:p>
          <a:p>
            <a:r>
              <a:rPr lang="en-US" dirty="0"/>
              <a:t>NNAMHS- Northern Nevada Adult Mental Health Services</a:t>
            </a:r>
          </a:p>
          <a:p>
            <a:r>
              <a:rPr lang="en-US" dirty="0"/>
              <a:t>NRS- Nevada Revised Statutes</a:t>
            </a:r>
          </a:p>
          <a:p>
            <a:r>
              <a:rPr lang="en-US" dirty="0"/>
              <a:t>PCN- Position Control Number</a:t>
            </a:r>
          </a:p>
          <a:p>
            <a:r>
              <a:rPr lang="en-US" dirty="0"/>
              <a:t>RE- Reno</a:t>
            </a:r>
          </a:p>
          <a:p>
            <a:r>
              <a:rPr lang="en-US" dirty="0"/>
              <a:t>SNAMHS- Southern Nevada Adult Mental Health Services</a:t>
            </a:r>
          </a:p>
          <a:p>
            <a:endParaRPr lang="en-US" dirty="0"/>
          </a:p>
        </p:txBody>
      </p:sp>
      <p:sp>
        <p:nvSpPr>
          <p:cNvPr id="3" name="Slide Number Placeholder 2">
            <a:extLst>
              <a:ext uri="{FF2B5EF4-FFF2-40B4-BE49-F238E27FC236}">
                <a16:creationId xmlns:a16="http://schemas.microsoft.com/office/drawing/2014/main" id="{5EFA5ECD-4EC8-44BF-B7C1-D129CAF9EDD0}"/>
              </a:ext>
              <a:ext uri="{C183D7F6-B498-43B3-948B-1728B52AA6E4}">
                <adec:decorative xmlns:adec="http://schemas.microsoft.com/office/drawing/2017/decorative" val="1"/>
              </a:ext>
            </a:extLst>
          </p:cNvPr>
          <p:cNvSpPr>
            <a:spLocks noGrp="1"/>
          </p:cNvSpPr>
          <p:nvPr>
            <p:ph type="sldNum" sz="quarter" idx="12"/>
          </p:nvPr>
        </p:nvSpPr>
        <p:spPr/>
        <p:txBody>
          <a:bodyPr/>
          <a:lstStyle/>
          <a:p>
            <a:fld id="{A0EC8638-D38E-4C5B-8C11-DA859CF37C29}" type="slidenum">
              <a:rPr lang="en-US" smtClean="0"/>
              <a:pPr/>
              <a:t>24</a:t>
            </a:fld>
            <a:endParaRPr lang="en-US"/>
          </a:p>
        </p:txBody>
      </p:sp>
      <p:sp>
        <p:nvSpPr>
          <p:cNvPr id="4" name="Title 3">
            <a:extLst>
              <a:ext uri="{FF2B5EF4-FFF2-40B4-BE49-F238E27FC236}">
                <a16:creationId xmlns:a16="http://schemas.microsoft.com/office/drawing/2014/main" id="{002094B8-9FCC-4718-9A6A-DCA067BCF44A}"/>
              </a:ext>
            </a:extLst>
          </p:cNvPr>
          <p:cNvSpPr>
            <a:spLocks noGrp="1"/>
          </p:cNvSpPr>
          <p:nvPr>
            <p:ph type="title"/>
          </p:nvPr>
        </p:nvSpPr>
        <p:spPr/>
        <p:txBody>
          <a:bodyPr/>
          <a:lstStyle/>
          <a:p>
            <a:r>
              <a:rPr lang="en-US"/>
              <a:t>Acronyms</a:t>
            </a:r>
          </a:p>
        </p:txBody>
      </p:sp>
    </p:spTree>
    <p:extLst>
      <p:ext uri="{BB962C8B-B14F-4D97-AF65-F5344CB8AC3E}">
        <p14:creationId xmlns:p14="http://schemas.microsoft.com/office/powerpoint/2010/main" val="2539059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CF619D47-D59A-DC23-1871-B45851E347A1}"/>
              </a:ext>
            </a:extLst>
          </p:cNvPr>
          <p:cNvSpPr>
            <a:spLocks noGrp="1"/>
          </p:cNvSpPr>
          <p:nvPr>
            <p:ph idx="1"/>
          </p:nvPr>
        </p:nvSpPr>
        <p:spPr>
          <a:xfrm>
            <a:off x="260994" y="2412060"/>
            <a:ext cx="11670010" cy="4895850"/>
          </a:xfrm>
        </p:spPr>
        <p:txBody>
          <a:bodyPr vert="horz" lIns="91440" tIns="45720" rIns="91440" bIns="45720" rtlCol="0" anchor="t">
            <a:normAutofit fontScale="55000" lnSpcReduction="20000"/>
          </a:bodyPr>
          <a:lstStyle/>
          <a:p>
            <a:r>
              <a:rPr lang="en-US" altLang="zh-CN" sz="2800" b="1" u="sng">
                <a:ea typeface="宋体"/>
                <a:cs typeface="Times New Roman"/>
              </a:rPr>
              <a:t>Community Health Services:</a:t>
            </a:r>
            <a:r>
              <a:rPr lang="en-US" altLang="zh-CN" sz="2800">
                <a:ea typeface="宋体"/>
                <a:cs typeface="Times New Roman"/>
              </a:rPr>
              <a:t> </a:t>
            </a:r>
            <a:r>
              <a:rPr lang="en-US" sz="2800">
                <a:cs typeface="Times New Roman"/>
              </a:rPr>
              <a:t>provides core public health prevention programs and services by establishing and maintaining relationships with community partners, identifying and maximizing resources, and collaborating to improve public health outcomes for all communities within Nevada.</a:t>
            </a:r>
          </a:p>
          <a:p>
            <a:r>
              <a:rPr lang="en-US" sz="2800" b="1" u="sng">
                <a:cs typeface="Times New Roman"/>
              </a:rPr>
              <a:t>Office of State Epidemiology:</a:t>
            </a:r>
            <a:r>
              <a:rPr lang="en-US" sz="2800" b="1">
                <a:cs typeface="Times New Roman"/>
              </a:rPr>
              <a:t> </a:t>
            </a:r>
            <a:r>
              <a:rPr lang="en-US" sz="2800">
                <a:cs typeface="Times New Roman"/>
              </a:rPr>
              <a:t>provides a comprehensive epidemiology structure that focuses on infectious disease, environmental, occupational, chronic disease, health equity, and facility-based epidemiology. This section is responsible for statewide standards and systematic data collection across the state. This section also supports preparation, prevention of outbreaks and poor health outcomes, and surveillance efforts which can help inform upstream policies and decisions across DHHS.  </a:t>
            </a:r>
            <a:endParaRPr lang="en-US" sz="2800">
              <a:ea typeface="Calibri"/>
              <a:cs typeface="Times New Roman"/>
            </a:endParaRPr>
          </a:p>
          <a:p>
            <a:r>
              <a:rPr lang="en-US" sz="2800" b="1" u="sng">
                <a:cs typeface="Times New Roman"/>
              </a:rPr>
              <a:t>Regulatory and Planning Services:</a:t>
            </a:r>
            <a:r>
              <a:rPr lang="en-US" sz="2800">
                <a:cs typeface="Times New Roman"/>
              </a:rPr>
              <a:t> provides licensing and certification of healthcare facilities, childcare facilities, medical laboratories and personnel, dietitians, music therapists and food establishments. This section is also responsible for vital records (birth/death and marriage/divorce records), medical marijuana regulation, emergency medical systems, public health preparedness and radiation control.</a:t>
            </a:r>
            <a:endParaRPr lang="en-US" altLang="zh-CN" sz="2800" b="1" u="sng">
              <a:ea typeface="宋体" pitchFamily="2" charset="-122"/>
              <a:cs typeface="Times New Roman"/>
            </a:endParaRPr>
          </a:p>
          <a:p>
            <a:r>
              <a:rPr lang="en-US" altLang="zh-CN" sz="2800" b="1" u="sng">
                <a:ea typeface="宋体"/>
                <a:cs typeface="Times New Roman"/>
              </a:rPr>
              <a:t>Clinical Services:</a:t>
            </a:r>
            <a:r>
              <a:rPr lang="en-US" altLang="zh-CN" sz="2800">
                <a:ea typeface="宋体"/>
                <a:cs typeface="Times New Roman"/>
              </a:rPr>
              <a:t> provides direct services for those suffering from mental illness by operating inpatient hospitals at both ends of the state.  The civil hospitals include Rawson-Neal, in Las Vegas, and Dini-Townsend, in Sparks. The forensic hospitals include Lakes Crossing Center and Stein Muri Forensic Hospital. Additionally, outpatient services are provided statewide, including the rural and frontier communities for public and mental health needs.</a:t>
            </a:r>
            <a:endParaRPr lang="en-US" altLang="zh-CN" sz="2800" b="1" u="sng">
              <a:highlight>
                <a:srgbClr val="FFFF00"/>
              </a:highlight>
              <a:ea typeface="宋体"/>
              <a:cs typeface="Times New Roman"/>
            </a:endParaRPr>
          </a:p>
          <a:p>
            <a:r>
              <a:rPr lang="en-US" altLang="zh-CN" sz="2800" b="1" u="sng">
                <a:ea typeface="宋体"/>
                <a:cs typeface="Times New Roman"/>
              </a:rPr>
              <a:t>Behavioral Health Policy:</a:t>
            </a:r>
            <a:r>
              <a:rPr lang="en-US" altLang="zh-CN" sz="2800" b="1">
                <a:ea typeface="宋体"/>
                <a:cs typeface="Times New Roman"/>
              </a:rPr>
              <a:t> </a:t>
            </a:r>
            <a:r>
              <a:rPr lang="en-US" sz="2800">
                <a:cs typeface="Times New Roman"/>
              </a:rPr>
              <a:t>provides oversight and quality assurance to behavioral health providers statewide; designs, plans, funds, and implements systems of care, including behavioral health prevention, early intervention, treatment and recovery support services; establishes funding priorities for behavioral health services and supports through close collaboration with communities and stakeholders; evaluates outcomes of behavioral health interventions; and guides policy and financing options across DHHS.</a:t>
            </a:r>
            <a:endParaRPr lang="en-US" altLang="zh-CN" sz="2800" b="1" u="sng">
              <a:highlight>
                <a:srgbClr val="FFFF00"/>
              </a:highlight>
              <a:ea typeface="宋体" pitchFamily="2" charset="-122"/>
              <a:cs typeface="Times New Roman"/>
            </a:endParaRPr>
          </a:p>
          <a:p>
            <a:r>
              <a:rPr lang="en-US" altLang="zh-CN" sz="2800" b="1" u="sng">
                <a:ea typeface="宋体"/>
                <a:cs typeface="Times New Roman"/>
              </a:rPr>
              <a:t>Administrative Services</a:t>
            </a:r>
            <a:r>
              <a:rPr lang="en-US" altLang="zh-CN" sz="2800" b="1">
                <a:ea typeface="宋体"/>
                <a:cs typeface="Times New Roman"/>
              </a:rPr>
              <a:t>: </a:t>
            </a:r>
            <a:r>
              <a:rPr lang="en-US" altLang="zh-CN" sz="2800">
                <a:ea typeface="宋体"/>
                <a:cs typeface="Times New Roman"/>
              </a:rPr>
              <a:t>provides leadership, support for fiscal services, human resources and information and technology.</a:t>
            </a:r>
          </a:p>
          <a:p>
            <a:r>
              <a:rPr lang="en-US" altLang="zh-CN" b="1" u="sng">
                <a:ea typeface="宋体"/>
                <a:cs typeface="Times New Roman"/>
              </a:rPr>
              <a:t>Public Health Infrastructure and Improvement:</a:t>
            </a:r>
            <a:r>
              <a:rPr lang="en-US" altLang="zh-CN">
                <a:ea typeface="宋体"/>
                <a:cs typeface="Times New Roman"/>
              </a:rPr>
              <a:t> provides oversight of statewide improvement in public health infrastructure and improvement. This includes workforce initiatives, public health accreditation, data modernization, and public information. </a:t>
            </a:r>
            <a:endParaRPr lang="en-US" altLang="zh-CN" sz="2800">
              <a:ea typeface="宋体"/>
              <a:cs typeface="Times New Roman"/>
            </a:endParaRPr>
          </a:p>
          <a:p>
            <a:endParaRPr lang="en-US" altLang="zh-CN">
              <a:ea typeface="宋体"/>
              <a:cs typeface="Times New Roman"/>
            </a:endParaRPr>
          </a:p>
        </p:txBody>
      </p:sp>
      <p:sp>
        <p:nvSpPr>
          <p:cNvPr id="3" name="Slide Number Placeholder 2">
            <a:extLst>
              <a:ext uri="{FF2B5EF4-FFF2-40B4-BE49-F238E27FC236}">
                <a16:creationId xmlns:a16="http://schemas.microsoft.com/office/drawing/2014/main" id="{AF7E10DB-74AE-49A3-9566-7CAF9086237B}"/>
              </a:ext>
              <a:ext uri="{C183D7F6-B498-43B3-948B-1728B52AA6E4}">
                <adec:decorative xmlns:adec="http://schemas.microsoft.com/office/drawing/2017/decorative" val="1"/>
              </a:ext>
            </a:extLst>
          </p:cNvPr>
          <p:cNvSpPr>
            <a:spLocks noGrp="1"/>
          </p:cNvSpPr>
          <p:nvPr>
            <p:ph type="sldNum" sz="quarter" idx="12"/>
          </p:nvPr>
        </p:nvSpPr>
        <p:spPr/>
        <p:txBody>
          <a:bodyPr/>
          <a:lstStyle/>
          <a:p>
            <a:fld id="{E9C1D828-F931-464A-8E86-F9D742DA373F}" type="slidenum">
              <a:rPr lang="en-US" smtClean="0"/>
              <a:pPr/>
              <a:t>3</a:t>
            </a:fld>
            <a:endParaRPr lang="en-US"/>
          </a:p>
        </p:txBody>
      </p:sp>
      <p:sp>
        <p:nvSpPr>
          <p:cNvPr id="4" name="Title 3">
            <a:extLst>
              <a:ext uri="{FF2B5EF4-FFF2-40B4-BE49-F238E27FC236}">
                <a16:creationId xmlns:a16="http://schemas.microsoft.com/office/drawing/2014/main" id="{7860D49F-34EC-4B7B-8882-ED874B4CD9D2}"/>
              </a:ext>
            </a:extLst>
          </p:cNvPr>
          <p:cNvSpPr>
            <a:spLocks noGrp="1"/>
          </p:cNvSpPr>
          <p:nvPr>
            <p:ph type="title"/>
          </p:nvPr>
        </p:nvSpPr>
        <p:spPr/>
        <p:txBody>
          <a:bodyPr/>
          <a:lstStyle/>
          <a:p>
            <a:r>
              <a:rPr lang="en-US"/>
              <a:t>Summary of Agency Sections</a:t>
            </a:r>
          </a:p>
        </p:txBody>
      </p:sp>
      <p:sp>
        <p:nvSpPr>
          <p:cNvPr id="15" name="Content Placeholder 2">
            <a:extLst>
              <a:ext uri="{FF2B5EF4-FFF2-40B4-BE49-F238E27FC236}">
                <a16:creationId xmlns:a16="http://schemas.microsoft.com/office/drawing/2014/main" id="{164322B0-A008-4F55-BAE1-2C911E0921DB}"/>
              </a:ext>
            </a:extLst>
          </p:cNvPr>
          <p:cNvSpPr txBox="1">
            <a:spLocks/>
          </p:cNvSpPr>
          <p:nvPr/>
        </p:nvSpPr>
        <p:spPr>
          <a:xfrm>
            <a:off x="690562" y="2570665"/>
            <a:ext cx="10810875" cy="4287335"/>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600">
              <a:ea typeface="宋体"/>
              <a:cs typeface="Times New Roman"/>
            </a:endParaRPr>
          </a:p>
        </p:txBody>
      </p:sp>
      <p:graphicFrame>
        <p:nvGraphicFramePr>
          <p:cNvPr id="9" name="Diagram 5">
            <a:extLst>
              <a:ext uri="{FF2B5EF4-FFF2-40B4-BE49-F238E27FC236}">
                <a16:creationId xmlns:a16="http://schemas.microsoft.com/office/drawing/2014/main" id="{6B943530-91E6-0D32-173C-D9D088E8DAA8}"/>
              </a:ext>
              <a:ext uri="{C183D7F6-B498-43B3-948B-1728B52AA6E4}">
                <adec:decorative xmlns:adec="http://schemas.microsoft.com/office/drawing/2017/decorative" val="1"/>
              </a:ext>
            </a:extLst>
          </p:cNvPr>
          <p:cNvGraphicFramePr>
            <a:graphicFrameLocks/>
          </p:cNvGraphicFramePr>
          <p:nvPr>
            <p:extLst>
              <p:ext uri="{D42A27DB-BD31-4B8C-83A1-F6EECF244321}">
                <p14:modId xmlns:p14="http://schemas.microsoft.com/office/powerpoint/2010/main" val="1969932909"/>
              </p:ext>
            </p:extLst>
          </p:nvPr>
        </p:nvGraphicFramePr>
        <p:xfrm>
          <a:off x="1818752" y="1086497"/>
          <a:ext cx="8272662" cy="1325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23590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3">
            <a:extLst>
              <a:ext uri="{FF2B5EF4-FFF2-40B4-BE49-F238E27FC236}">
                <a16:creationId xmlns:a16="http://schemas.microsoft.com/office/drawing/2014/main" id="{4100C2BF-1EE5-47AC-84BE-32D09A91F901}"/>
              </a:ext>
            </a:extLst>
          </p:cNvPr>
          <p:cNvSpPr>
            <a:spLocks noGrp="1"/>
          </p:cNvSpPr>
          <p:nvPr>
            <p:ph type="sldNum" sz="quarter" idx="12"/>
          </p:nvPr>
        </p:nvSpPr>
        <p:spPr/>
        <p:txBody>
          <a:bodyPr/>
          <a:lstStyle/>
          <a:p>
            <a:fld id="{2A912E05-27E8-4814-B9B5-69B786581838}" type="slidenum">
              <a:rPr lang="en-US" smtClean="0"/>
              <a:t>4</a:t>
            </a:fld>
            <a:endParaRPr lang="en-US"/>
          </a:p>
        </p:txBody>
      </p:sp>
      <p:sp>
        <p:nvSpPr>
          <p:cNvPr id="8" name="Title 7"/>
          <p:cNvSpPr>
            <a:spLocks noGrp="1"/>
          </p:cNvSpPr>
          <p:nvPr>
            <p:ph type="title"/>
          </p:nvPr>
        </p:nvSpPr>
        <p:spPr>
          <a:xfrm>
            <a:off x="357448" y="163792"/>
            <a:ext cx="11670009" cy="1692168"/>
          </a:xfrm>
        </p:spPr>
        <p:txBody>
          <a:bodyPr>
            <a:normAutofit fontScale="90000"/>
          </a:bodyPr>
          <a:lstStyle/>
          <a:p>
            <a:r>
              <a:rPr lang="en-US" sz="3600" dirty="0"/>
              <a:t>Division of Public and Behavioral Health</a:t>
            </a:r>
            <a:br>
              <a:rPr lang="en-US" sz="3600" dirty="0"/>
            </a:br>
            <a:r>
              <a:rPr lang="en-US" sz="3600" dirty="0"/>
              <a:t>Behavioral Health Budget Accounts Only</a:t>
            </a:r>
            <a:br>
              <a:rPr lang="en-US" sz="3600" dirty="0"/>
            </a:br>
            <a:r>
              <a:rPr lang="en-US" sz="3600" dirty="0"/>
              <a:t>Budgeted Funding Sources</a:t>
            </a:r>
            <a:br>
              <a:rPr lang="en-US" sz="3600" dirty="0"/>
            </a:br>
            <a:r>
              <a:rPr lang="en-US" sz="3600" dirty="0"/>
              <a:t>2022-23 and 2024-25 Biennium</a:t>
            </a:r>
          </a:p>
        </p:txBody>
      </p:sp>
      <p:sp>
        <p:nvSpPr>
          <p:cNvPr id="13" name="TextBox 12"/>
          <p:cNvSpPr txBox="1"/>
          <p:nvPr/>
        </p:nvSpPr>
        <p:spPr>
          <a:xfrm>
            <a:off x="3069013" y="5323206"/>
            <a:ext cx="1302706" cy="261610"/>
          </a:xfrm>
          <a:prstGeom prst="rect">
            <a:avLst/>
          </a:prstGeom>
          <a:noFill/>
        </p:spPr>
        <p:txBody>
          <a:bodyPr wrap="square" rtlCol="0">
            <a:spAutoFit/>
          </a:bodyPr>
          <a:lstStyle/>
          <a:p>
            <a:pPr algn="ctr"/>
            <a:r>
              <a:rPr lang="en-US" sz="1050"/>
              <a:t>$1,015,540,352</a:t>
            </a:r>
          </a:p>
        </p:txBody>
      </p:sp>
      <p:sp>
        <p:nvSpPr>
          <p:cNvPr id="14" name="TextBox 13"/>
          <p:cNvSpPr txBox="1"/>
          <p:nvPr/>
        </p:nvSpPr>
        <p:spPr>
          <a:xfrm>
            <a:off x="7707944" y="5323206"/>
            <a:ext cx="1302706" cy="261610"/>
          </a:xfrm>
          <a:prstGeom prst="rect">
            <a:avLst/>
          </a:prstGeom>
          <a:noFill/>
        </p:spPr>
        <p:txBody>
          <a:bodyPr wrap="square" rtlCol="0">
            <a:spAutoFit/>
          </a:bodyPr>
          <a:lstStyle/>
          <a:p>
            <a:pPr algn="ctr"/>
            <a:r>
              <a:rPr lang="en-US" sz="1050"/>
              <a:t>$1,143,581,919</a:t>
            </a:r>
          </a:p>
        </p:txBody>
      </p:sp>
      <p:graphicFrame>
        <p:nvGraphicFramePr>
          <p:cNvPr id="15" name="Chart 14">
            <a:extLst>
              <a:ext uri="{FF2B5EF4-FFF2-40B4-BE49-F238E27FC236}">
                <a16:creationId xmlns:a16="http://schemas.microsoft.com/office/drawing/2014/main" id="{A57AF801-6B03-4416-81D7-24CE56D54AF2}"/>
              </a:ext>
            </a:extLst>
          </p:cNvPr>
          <p:cNvGraphicFramePr>
            <a:graphicFrameLocks/>
          </p:cNvGraphicFramePr>
          <p:nvPr>
            <p:extLst>
              <p:ext uri="{D42A27DB-BD31-4B8C-83A1-F6EECF244321}">
                <p14:modId xmlns:p14="http://schemas.microsoft.com/office/powerpoint/2010/main" val="2167434814"/>
              </p:ext>
            </p:extLst>
          </p:nvPr>
        </p:nvGraphicFramePr>
        <p:xfrm>
          <a:off x="1321777" y="1583055"/>
          <a:ext cx="5093970" cy="351663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A816E030-CB27-7D72-6627-80DD5C582268}"/>
              </a:ext>
            </a:extLst>
          </p:cNvPr>
          <p:cNvSpPr txBox="1"/>
          <p:nvPr/>
        </p:nvSpPr>
        <p:spPr>
          <a:xfrm>
            <a:off x="-4409" y="6612649"/>
            <a:ext cx="6515100" cy="246221"/>
          </a:xfrm>
          <a:prstGeom prst="rect">
            <a:avLst/>
          </a:prstGeom>
          <a:noFill/>
        </p:spPr>
        <p:txBody>
          <a:bodyPr wrap="square">
            <a:spAutoFit/>
          </a:bodyPr>
          <a:lstStyle/>
          <a:p>
            <a:r>
              <a:rPr lang="en-US" sz="1000" b="0" i="0">
                <a:solidFill>
                  <a:srgbClr val="000000"/>
                </a:solidFill>
                <a:effectLst/>
                <a:latin typeface="Calibri" panose="020F0502020204030204" pitchFamily="34" charset="0"/>
              </a:rPr>
              <a:t>Charts and tables created by the Department of Health and Human Services, Division of Public and Behavioral Health</a:t>
            </a:r>
            <a:endParaRPr lang="en-US" sz="1000"/>
          </a:p>
        </p:txBody>
      </p:sp>
      <p:graphicFrame>
        <p:nvGraphicFramePr>
          <p:cNvPr id="4" name="Chart 3">
            <a:extLst>
              <a:ext uri="{FF2B5EF4-FFF2-40B4-BE49-F238E27FC236}">
                <a16:creationId xmlns:a16="http://schemas.microsoft.com/office/drawing/2014/main" id="{2B828091-F870-4BD9-94B5-69A211BF6EA9}"/>
              </a:ext>
            </a:extLst>
          </p:cNvPr>
          <p:cNvGraphicFramePr>
            <a:graphicFrameLocks/>
          </p:cNvGraphicFramePr>
          <p:nvPr>
            <p:extLst>
              <p:ext uri="{D42A27DB-BD31-4B8C-83A1-F6EECF244321}">
                <p14:modId xmlns:p14="http://schemas.microsoft.com/office/powerpoint/2010/main" val="1932601994"/>
              </p:ext>
            </p:extLst>
          </p:nvPr>
        </p:nvGraphicFramePr>
        <p:xfrm>
          <a:off x="904874" y="1917578"/>
          <a:ext cx="5191126" cy="377705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DE9EAE19-0E84-4D54-B733-B080339F65B1}"/>
              </a:ext>
            </a:extLst>
          </p:cNvPr>
          <p:cNvGraphicFramePr>
            <a:graphicFrameLocks/>
          </p:cNvGraphicFramePr>
          <p:nvPr>
            <p:extLst>
              <p:ext uri="{D42A27DB-BD31-4B8C-83A1-F6EECF244321}">
                <p14:modId xmlns:p14="http://schemas.microsoft.com/office/powerpoint/2010/main" val="364766916"/>
              </p:ext>
            </p:extLst>
          </p:nvPr>
        </p:nvGraphicFramePr>
        <p:xfrm>
          <a:off x="5224720" y="1855959"/>
          <a:ext cx="5191125" cy="383867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55268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a:extLst>
              <a:ext uri="{FF2B5EF4-FFF2-40B4-BE49-F238E27FC236}">
                <a16:creationId xmlns:a16="http://schemas.microsoft.com/office/drawing/2014/main" id="{97630117-85CF-4CBB-BFF2-8C039C6148FB}"/>
              </a:ext>
            </a:extLst>
          </p:cNvPr>
          <p:cNvSpPr>
            <a:spLocks noGrp="1"/>
          </p:cNvSpPr>
          <p:nvPr>
            <p:ph type="sldNum" sz="quarter" idx="12"/>
          </p:nvPr>
        </p:nvSpPr>
        <p:spPr/>
        <p:txBody>
          <a:bodyPr/>
          <a:lstStyle/>
          <a:p>
            <a:fld id="{2A912E05-27E8-4814-B9B5-69B786581838}" type="slidenum">
              <a:rPr lang="en-US" smtClean="0"/>
              <a:t>5</a:t>
            </a:fld>
            <a:endParaRPr lang="en-US"/>
          </a:p>
        </p:txBody>
      </p:sp>
      <p:sp>
        <p:nvSpPr>
          <p:cNvPr id="5" name="Title 4"/>
          <p:cNvSpPr>
            <a:spLocks noGrp="1"/>
          </p:cNvSpPr>
          <p:nvPr>
            <p:ph type="title"/>
          </p:nvPr>
        </p:nvSpPr>
        <p:spPr/>
        <p:txBody>
          <a:bodyPr/>
          <a:lstStyle/>
          <a:p>
            <a:r>
              <a:rPr lang="en-US"/>
              <a:t>Summary by Budget Account</a:t>
            </a:r>
          </a:p>
        </p:txBody>
      </p:sp>
      <p:sp>
        <p:nvSpPr>
          <p:cNvPr id="3" name="TextBox 2">
            <a:extLst>
              <a:ext uri="{FF2B5EF4-FFF2-40B4-BE49-F238E27FC236}">
                <a16:creationId xmlns:a16="http://schemas.microsoft.com/office/drawing/2014/main" id="{B4BEBEBC-BED3-E331-70BB-0A8BE99B7C51}"/>
              </a:ext>
            </a:extLst>
          </p:cNvPr>
          <p:cNvSpPr txBox="1"/>
          <p:nvPr/>
        </p:nvSpPr>
        <p:spPr>
          <a:xfrm>
            <a:off x="-4409" y="6612649"/>
            <a:ext cx="6515100" cy="246221"/>
          </a:xfrm>
          <a:prstGeom prst="rect">
            <a:avLst/>
          </a:prstGeom>
          <a:noFill/>
        </p:spPr>
        <p:txBody>
          <a:bodyPr wrap="square">
            <a:spAutoFit/>
          </a:bodyPr>
          <a:lstStyle/>
          <a:p>
            <a:r>
              <a:rPr lang="en-US" sz="1000" b="0" i="0">
                <a:solidFill>
                  <a:srgbClr val="000000"/>
                </a:solidFill>
                <a:effectLst/>
                <a:latin typeface="Calibri" panose="020F0502020204030204" pitchFamily="34" charset="0"/>
              </a:rPr>
              <a:t>Charts and tables created by the Department of Health and Human Services, Division of Public and Behavioral Health</a:t>
            </a:r>
            <a:endParaRPr lang="en-US" sz="1000"/>
          </a:p>
        </p:txBody>
      </p:sp>
      <p:graphicFrame>
        <p:nvGraphicFramePr>
          <p:cNvPr id="4" name="Table 3">
            <a:extLst>
              <a:ext uri="{FF2B5EF4-FFF2-40B4-BE49-F238E27FC236}">
                <a16:creationId xmlns:a16="http://schemas.microsoft.com/office/drawing/2014/main" id="{FE86665D-3F10-81F0-51C4-4E6BFF3E74D2}"/>
              </a:ext>
            </a:extLst>
          </p:cNvPr>
          <p:cNvGraphicFramePr>
            <a:graphicFrameLocks noGrp="1"/>
          </p:cNvGraphicFramePr>
          <p:nvPr>
            <p:extLst>
              <p:ext uri="{D42A27DB-BD31-4B8C-83A1-F6EECF244321}">
                <p14:modId xmlns:p14="http://schemas.microsoft.com/office/powerpoint/2010/main" val="2616223025"/>
              </p:ext>
            </p:extLst>
          </p:nvPr>
        </p:nvGraphicFramePr>
        <p:xfrm>
          <a:off x="622300" y="1801184"/>
          <a:ext cx="10269020" cy="3019425"/>
        </p:xfrm>
        <a:graphic>
          <a:graphicData uri="http://schemas.openxmlformats.org/drawingml/2006/table">
            <a:tbl>
              <a:tblPr/>
              <a:tblGrid>
                <a:gridCol w="562075">
                  <a:extLst>
                    <a:ext uri="{9D8B030D-6E8A-4147-A177-3AD203B41FA5}">
                      <a16:colId xmlns:a16="http://schemas.microsoft.com/office/drawing/2014/main" val="3465419865"/>
                    </a:ext>
                  </a:extLst>
                </a:gridCol>
                <a:gridCol w="2255942">
                  <a:extLst>
                    <a:ext uri="{9D8B030D-6E8A-4147-A177-3AD203B41FA5}">
                      <a16:colId xmlns:a16="http://schemas.microsoft.com/office/drawing/2014/main" val="1030721088"/>
                    </a:ext>
                  </a:extLst>
                </a:gridCol>
                <a:gridCol w="863723">
                  <a:extLst>
                    <a:ext uri="{9D8B030D-6E8A-4147-A177-3AD203B41FA5}">
                      <a16:colId xmlns:a16="http://schemas.microsoft.com/office/drawing/2014/main" val="1465616286"/>
                    </a:ext>
                  </a:extLst>
                </a:gridCol>
                <a:gridCol w="918948">
                  <a:extLst>
                    <a:ext uri="{9D8B030D-6E8A-4147-A177-3AD203B41FA5}">
                      <a16:colId xmlns:a16="http://schemas.microsoft.com/office/drawing/2014/main" val="2457360062"/>
                    </a:ext>
                  </a:extLst>
                </a:gridCol>
                <a:gridCol w="880286">
                  <a:extLst>
                    <a:ext uri="{9D8B030D-6E8A-4147-A177-3AD203B41FA5}">
                      <a16:colId xmlns:a16="http://schemas.microsoft.com/office/drawing/2014/main" val="1110885182"/>
                    </a:ext>
                  </a:extLst>
                </a:gridCol>
                <a:gridCol w="892183">
                  <a:extLst>
                    <a:ext uri="{9D8B030D-6E8A-4147-A177-3AD203B41FA5}">
                      <a16:colId xmlns:a16="http://schemas.microsoft.com/office/drawing/2014/main" val="4073528664"/>
                    </a:ext>
                  </a:extLst>
                </a:gridCol>
                <a:gridCol w="954635">
                  <a:extLst>
                    <a:ext uri="{9D8B030D-6E8A-4147-A177-3AD203B41FA5}">
                      <a16:colId xmlns:a16="http://schemas.microsoft.com/office/drawing/2014/main" val="3251328999"/>
                    </a:ext>
                  </a:extLst>
                </a:gridCol>
                <a:gridCol w="954635">
                  <a:extLst>
                    <a:ext uri="{9D8B030D-6E8A-4147-A177-3AD203B41FA5}">
                      <a16:colId xmlns:a16="http://schemas.microsoft.com/office/drawing/2014/main" val="412389588"/>
                    </a:ext>
                  </a:extLst>
                </a:gridCol>
                <a:gridCol w="939765">
                  <a:extLst>
                    <a:ext uri="{9D8B030D-6E8A-4147-A177-3AD203B41FA5}">
                      <a16:colId xmlns:a16="http://schemas.microsoft.com/office/drawing/2014/main" val="1379133601"/>
                    </a:ext>
                  </a:extLst>
                </a:gridCol>
                <a:gridCol w="1046828">
                  <a:extLst>
                    <a:ext uri="{9D8B030D-6E8A-4147-A177-3AD203B41FA5}">
                      <a16:colId xmlns:a16="http://schemas.microsoft.com/office/drawing/2014/main" val="154474716"/>
                    </a:ext>
                  </a:extLst>
                </a:gridCol>
              </a:tblGrid>
              <a:tr h="200025">
                <a:tc gridSpan="2">
                  <a:txBody>
                    <a:bodyPr/>
                    <a:lstStyle/>
                    <a:p>
                      <a:pPr algn="ctr" fontAlgn="ctr"/>
                      <a:r>
                        <a:rPr lang="en-US" sz="1200" b="1" i="0" u="none" strike="noStrike">
                          <a:solidFill>
                            <a:srgbClr val="000000"/>
                          </a:solidFill>
                          <a:effectLst/>
                          <a:latin typeface="Calibri" panose="020F0502020204030204" pitchFamily="34" charset="0"/>
                        </a:rPr>
                        <a:t>Legislatively Approved Budget (L01)</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lang="en-US"/>
                    </a:p>
                  </a:txBody>
                  <a:tcPr/>
                </a:tc>
                <a:tc gridSpan="4">
                  <a:txBody>
                    <a:bodyPr/>
                    <a:lstStyle/>
                    <a:p>
                      <a:pPr algn="ctr" fontAlgn="ctr"/>
                      <a:r>
                        <a:rPr lang="en-US" sz="1200" b="1" i="0" u="none" strike="noStrike">
                          <a:solidFill>
                            <a:srgbClr val="000000"/>
                          </a:solidFill>
                          <a:effectLst/>
                          <a:latin typeface="Calibri" panose="020F0502020204030204" pitchFamily="34" charset="0"/>
                        </a:rPr>
                        <a:t>Fiscal Year 2024</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1200" b="1" i="0" u="none" strike="noStrike">
                          <a:solidFill>
                            <a:srgbClr val="000000"/>
                          </a:solidFill>
                          <a:effectLst/>
                          <a:latin typeface="Calibri" panose="020F0502020204030204" pitchFamily="34" charset="0"/>
                        </a:rPr>
                        <a:t>Fiscal Year 2025</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4C6E7"/>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45858871"/>
                  </a:ext>
                </a:extLst>
              </a:tr>
              <a:tr h="200025">
                <a:tc>
                  <a:txBody>
                    <a:bodyPr/>
                    <a:lstStyle/>
                    <a:p>
                      <a:pPr algn="ctr" fontAlgn="ctr"/>
                      <a:r>
                        <a:rPr lang="en-US" sz="1200" b="1" i="0" u="none" strike="noStrike">
                          <a:solidFill>
                            <a:srgbClr val="000000"/>
                          </a:solidFill>
                          <a:effectLst/>
                          <a:latin typeface="Calibri" panose="020F0502020204030204" pitchFamily="34" charset="0"/>
                        </a:rPr>
                        <a:t>406</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ctr" fontAlgn="ctr"/>
                      <a:r>
                        <a:rPr lang="en-US" sz="1200" b="1" i="0" u="none" strike="noStrike">
                          <a:solidFill>
                            <a:srgbClr val="000000"/>
                          </a:solidFill>
                          <a:effectLst/>
                          <a:latin typeface="Calibri" panose="020F0502020204030204" pitchFamily="34" charset="0"/>
                        </a:rPr>
                        <a:t>DPBH: BH BA Only</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ctr" fontAlgn="ctr"/>
                      <a:r>
                        <a:rPr lang="en-US" sz="1200" b="1" i="0" u="none" strike="noStrike">
                          <a:solidFill>
                            <a:srgbClr val="000000"/>
                          </a:solidFill>
                          <a:effectLst/>
                          <a:latin typeface="Calibri" panose="020F0502020204030204" pitchFamily="34" charset="0"/>
                        </a:rPr>
                        <a:t>General Fund</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200" b="1" i="0" u="none" strike="noStrike">
                          <a:solidFill>
                            <a:srgbClr val="000000"/>
                          </a:solidFill>
                          <a:effectLst/>
                          <a:latin typeface="Calibri" panose="020F0502020204030204" pitchFamily="34" charset="0"/>
                        </a:rPr>
                        <a:t>Federal Funds</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200" b="1" i="0" u="none" strike="noStrike">
                          <a:solidFill>
                            <a:srgbClr val="000000"/>
                          </a:solidFill>
                          <a:effectLst/>
                          <a:latin typeface="Calibri" panose="020F0502020204030204" pitchFamily="34" charset="0"/>
                        </a:rPr>
                        <a:t>Other</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200" b="1" i="0" u="none" strike="noStrike">
                          <a:solidFill>
                            <a:srgbClr val="000000"/>
                          </a:solidFill>
                          <a:effectLst/>
                          <a:latin typeface="Calibri" panose="020F0502020204030204" pitchFamily="34" charset="0"/>
                        </a:rPr>
                        <a:t>Total</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200" b="1" i="0" u="none" strike="noStrike">
                          <a:solidFill>
                            <a:srgbClr val="000000"/>
                          </a:solidFill>
                          <a:effectLst/>
                          <a:latin typeface="Calibri" panose="020F0502020204030204" pitchFamily="34" charset="0"/>
                        </a:rPr>
                        <a:t>General Fund</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200" b="1" i="0" u="none" strike="noStrike">
                          <a:solidFill>
                            <a:srgbClr val="000000"/>
                          </a:solidFill>
                          <a:effectLst/>
                          <a:latin typeface="Calibri" panose="020F0502020204030204" pitchFamily="34" charset="0"/>
                        </a:rPr>
                        <a:t>Federal Funds</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200" b="1" i="0" u="none" strike="noStrike">
                          <a:solidFill>
                            <a:srgbClr val="000000"/>
                          </a:solidFill>
                          <a:effectLst/>
                          <a:latin typeface="Calibri" panose="020F0502020204030204" pitchFamily="34" charset="0"/>
                        </a:rPr>
                        <a:t>Other</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sz="1200" b="1" i="0" u="none" strike="noStrike">
                          <a:solidFill>
                            <a:srgbClr val="000000"/>
                          </a:solidFill>
                          <a:effectLst/>
                          <a:latin typeface="Calibri" panose="020F0502020204030204" pitchFamily="34" charset="0"/>
                        </a:rPr>
                        <a:t>Total</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035941373"/>
                  </a:ext>
                </a:extLst>
              </a:tr>
              <a:tr h="200025">
                <a:tc>
                  <a:txBody>
                    <a:bodyPr/>
                    <a:lstStyle/>
                    <a:p>
                      <a:pPr algn="ctr" fontAlgn="b"/>
                      <a:r>
                        <a:rPr lang="en-US" sz="1200" b="0" i="0" u="none" strike="noStrike">
                          <a:solidFill>
                            <a:srgbClr val="000000"/>
                          </a:solidFill>
                          <a:effectLst/>
                          <a:latin typeface="Calibri" panose="020F0502020204030204" pitchFamily="34" charset="0"/>
                        </a:rPr>
                        <a:t>3161</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SNAMHS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$98,388,510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$1,030,296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$30,915,480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$130,334,286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$101,772,500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$1,028,263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$40,079,669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$142,880,432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308862614"/>
                  </a:ext>
                </a:extLst>
              </a:tr>
              <a:tr h="200025">
                <a:tc>
                  <a:txBody>
                    <a:bodyPr/>
                    <a:lstStyle/>
                    <a:p>
                      <a:pPr algn="ctr" fontAlgn="b"/>
                      <a:r>
                        <a:rPr lang="en-US" sz="1200" b="0" i="0" u="none" strike="noStrike">
                          <a:solidFill>
                            <a:srgbClr val="000000"/>
                          </a:solidFill>
                          <a:effectLst/>
                          <a:latin typeface="Calibri" panose="020F0502020204030204" pitchFamily="34" charset="0"/>
                        </a:rPr>
                        <a:t>3162</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NNAMHS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$24,933,627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$504,657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$1,895,089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$27,333,373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$25,636,366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$504,657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$1,896,580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$28,037,603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46322193"/>
                  </a:ext>
                </a:extLst>
              </a:tr>
              <a:tr h="200025">
                <a:tc>
                  <a:txBody>
                    <a:bodyPr/>
                    <a:lstStyle/>
                    <a:p>
                      <a:pPr algn="ctr" fontAlgn="b"/>
                      <a:r>
                        <a:rPr lang="en-US" sz="1200" b="0" i="0" u="none" strike="noStrike">
                          <a:solidFill>
                            <a:srgbClr val="000000"/>
                          </a:solidFill>
                          <a:effectLst/>
                          <a:latin typeface="Calibri" panose="020F0502020204030204" pitchFamily="34" charset="0"/>
                        </a:rPr>
                        <a:t>3165</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Crisis Response</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$110,719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$45,316,581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$45,427,300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$24,924,918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$24,924,918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143463023"/>
                  </a:ext>
                </a:extLst>
              </a:tr>
              <a:tr h="200025">
                <a:tc>
                  <a:txBody>
                    <a:bodyPr/>
                    <a:lstStyle/>
                    <a:p>
                      <a:pPr algn="ctr" fontAlgn="b"/>
                      <a:r>
                        <a:rPr lang="en-US" sz="1200" b="0" i="0" u="none" strike="noStrike">
                          <a:solidFill>
                            <a:srgbClr val="000000"/>
                          </a:solidFill>
                          <a:effectLst/>
                          <a:latin typeface="Calibri" panose="020F0502020204030204" pitchFamily="34" charset="0"/>
                        </a:rPr>
                        <a:t>3168</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DPBH Health Administration</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$5,494,353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$5,494,353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$4,895,237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$4,895,237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100726338"/>
                  </a:ext>
                </a:extLst>
              </a:tr>
              <a:tr h="200025">
                <a:tc>
                  <a:txBody>
                    <a:bodyPr/>
                    <a:lstStyle/>
                    <a:p>
                      <a:pPr algn="ctr" fontAlgn="b"/>
                      <a:r>
                        <a:rPr lang="en-US" sz="1200" b="0" i="0" u="none" strike="noStrike">
                          <a:solidFill>
                            <a:srgbClr val="000000"/>
                          </a:solidFill>
                          <a:effectLst/>
                          <a:latin typeface="Calibri" panose="020F0502020204030204" pitchFamily="34" charset="0"/>
                        </a:rPr>
                        <a:t>3170</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Behavioral Health Prev &amp; Treatment</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$6,051,842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$55,152,929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$3,734,699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$64,939,470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$6,151,451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$54,968,225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$853,399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$61,973,075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448140450"/>
                  </a:ext>
                </a:extLst>
              </a:tr>
              <a:tr h="200025">
                <a:tc>
                  <a:txBody>
                    <a:bodyPr/>
                    <a:lstStyle/>
                    <a:p>
                      <a:pPr algn="ctr" fontAlgn="b"/>
                      <a:r>
                        <a:rPr lang="en-US" sz="1200" b="0" i="0" u="none" strike="noStrike">
                          <a:solidFill>
                            <a:srgbClr val="000000"/>
                          </a:solidFill>
                          <a:effectLst/>
                          <a:latin typeface="Calibri" panose="020F0502020204030204" pitchFamily="34" charset="0"/>
                        </a:rPr>
                        <a:t>3200</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Prev/Treat of Problem Gambling</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$2,082,192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$2,082,192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$2,105,591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$2,105,591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206855352"/>
                  </a:ext>
                </a:extLst>
              </a:tr>
              <a:tr h="200025">
                <a:tc>
                  <a:txBody>
                    <a:bodyPr/>
                    <a:lstStyle/>
                    <a:p>
                      <a:pPr algn="ctr" fontAlgn="b"/>
                      <a:r>
                        <a:rPr lang="en-US" sz="1200" b="0" i="0" u="none" strike="noStrike">
                          <a:solidFill>
                            <a:srgbClr val="000000"/>
                          </a:solidFill>
                          <a:effectLst/>
                          <a:latin typeface="Calibri" panose="020F0502020204030204" pitchFamily="34" charset="0"/>
                        </a:rPr>
                        <a:t>3255</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Alcohol Tax Program</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$2,336,874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$2,336,874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$2,844,673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$2,844,673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055261060"/>
                  </a:ext>
                </a:extLst>
              </a:tr>
              <a:tr h="200025">
                <a:tc>
                  <a:txBody>
                    <a:bodyPr/>
                    <a:lstStyle/>
                    <a:p>
                      <a:pPr algn="ctr" fontAlgn="b"/>
                      <a:r>
                        <a:rPr lang="en-US" sz="1200" b="0" i="0" u="none" strike="noStrike">
                          <a:solidFill>
                            <a:srgbClr val="000000"/>
                          </a:solidFill>
                          <a:effectLst/>
                          <a:latin typeface="Calibri" panose="020F0502020204030204" pitchFamily="34" charset="0"/>
                        </a:rPr>
                        <a:t>3645</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Lake's Crossing</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$14,208,709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$1,251,195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$15,459,904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$14,607,098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$1,071,954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$15,679,052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17433470"/>
                  </a:ext>
                </a:extLst>
              </a:tr>
              <a:tr h="200025">
                <a:tc>
                  <a:txBody>
                    <a:bodyPr/>
                    <a:lstStyle/>
                    <a:p>
                      <a:pPr algn="ctr" fontAlgn="b"/>
                      <a:r>
                        <a:rPr lang="en-US" sz="1200" b="0" i="0" u="none" strike="noStrike">
                          <a:solidFill>
                            <a:srgbClr val="000000"/>
                          </a:solidFill>
                          <a:effectLst/>
                          <a:latin typeface="Calibri" panose="020F0502020204030204" pitchFamily="34" charset="0"/>
                        </a:rPr>
                        <a:t>3648</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Rural Clinics</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$14,638,775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$370,467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$3,418,106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$18,427,348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$14,923,160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$370,467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$3,303,631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Calibri" panose="020F0502020204030204" pitchFamily="34" charset="0"/>
                        </a:rPr>
                        <a:t>$18,597,258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3750578"/>
                  </a:ext>
                </a:extLst>
              </a:tr>
              <a:tr h="209550">
                <a:tc>
                  <a:txBody>
                    <a:bodyPr/>
                    <a:lstStyle/>
                    <a:p>
                      <a:pPr algn="ctr" fontAlgn="b"/>
                      <a:endParaRPr lang="en-US" sz="12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dot"/>
                      <a:round/>
                      <a:headEnd type="none" w="med" len="med"/>
                      <a:tailEnd type="none" w="med" len="med"/>
                    </a:lnT>
                    <a:lnB>
                      <a:noFill/>
                    </a:lnB>
                  </a:tcPr>
                </a:tc>
                <a:tc>
                  <a:txBody>
                    <a:bodyPr/>
                    <a:lstStyle/>
                    <a:p>
                      <a:pPr algn="r" fontAlgn="b"/>
                      <a:r>
                        <a:rPr lang="en-US" sz="1200" b="0" i="1" u="none" strike="noStrike">
                          <a:solidFill>
                            <a:srgbClr val="000000"/>
                          </a:solidFill>
                          <a:effectLst/>
                          <a:latin typeface="Calibri" panose="020F0502020204030204" pitchFamily="34" charset="0"/>
                        </a:rPr>
                        <a:t>DPBH Total:</a:t>
                      </a:r>
                    </a:p>
                  </a:txBody>
                  <a:tcPr marL="0" marR="0" marT="0" marB="0" anchor="b">
                    <a:lnL>
                      <a:noFill/>
                    </a:lnL>
                    <a:lnR>
                      <a:noFill/>
                    </a:lnR>
                    <a:lnT w="6350" cap="flat" cmpd="sng" algn="ctr">
                      <a:solidFill>
                        <a:srgbClr val="000000"/>
                      </a:solidFill>
                      <a:prstDash val="dot"/>
                      <a:round/>
                      <a:headEnd type="none" w="med" len="med"/>
                      <a:tailEnd type="none" w="med" len="med"/>
                    </a:lnT>
                    <a:lnB>
                      <a:noFill/>
                    </a:lnB>
                  </a:tcPr>
                </a:tc>
                <a:tc>
                  <a:txBody>
                    <a:bodyPr/>
                    <a:lstStyle/>
                    <a:p>
                      <a:pPr algn="ctr" fontAlgn="ctr"/>
                      <a:r>
                        <a:rPr lang="en-US" sz="1200" b="0" i="1" u="none" strike="noStrike">
                          <a:solidFill>
                            <a:srgbClr val="000000"/>
                          </a:solidFill>
                          <a:effectLst/>
                          <a:latin typeface="Calibri" panose="020F0502020204030204" pitchFamily="34" charset="0"/>
                        </a:rPr>
                        <a:t>$160,303,655 </a:t>
                      </a:r>
                    </a:p>
                  </a:txBody>
                  <a:tcPr marL="0" marR="0" marT="0" marB="0" anchor="ctr">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n-US" sz="1200" b="0" i="1" u="none" strike="noStrike">
                          <a:solidFill>
                            <a:srgbClr val="000000"/>
                          </a:solidFill>
                          <a:effectLst/>
                          <a:latin typeface="Calibri" panose="020F0502020204030204" pitchFamily="34" charset="0"/>
                        </a:rPr>
                        <a:t>$57,169,068 </a:t>
                      </a:r>
                    </a:p>
                  </a:txBody>
                  <a:tcPr marL="0" marR="0" marT="0" marB="0" anchor="ctr">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n-US" sz="1200" b="0" i="1" u="none" strike="noStrike">
                          <a:solidFill>
                            <a:srgbClr val="000000"/>
                          </a:solidFill>
                          <a:effectLst/>
                          <a:latin typeface="Calibri" panose="020F0502020204030204" pitchFamily="34" charset="0"/>
                        </a:rPr>
                        <a:t>$94,362,377 </a:t>
                      </a:r>
                    </a:p>
                  </a:txBody>
                  <a:tcPr marL="0" marR="0" marT="0" marB="0" anchor="ctr">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n-US" sz="1200" b="0" i="1" u="none" strike="noStrike">
                          <a:solidFill>
                            <a:srgbClr val="000000"/>
                          </a:solidFill>
                          <a:effectLst/>
                          <a:latin typeface="Calibri" panose="020F0502020204030204" pitchFamily="34" charset="0"/>
                        </a:rPr>
                        <a:t>$311,835,100 </a:t>
                      </a:r>
                    </a:p>
                  </a:txBody>
                  <a:tcPr marL="0" marR="0" marT="0" marB="0" anchor="ctr">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n-US" sz="1200" b="0" i="1" u="none" strike="noStrike">
                          <a:solidFill>
                            <a:srgbClr val="000000"/>
                          </a:solidFill>
                          <a:effectLst/>
                          <a:latin typeface="Calibri" panose="020F0502020204030204" pitchFamily="34" charset="0"/>
                        </a:rPr>
                        <a:t>$165,196,166 </a:t>
                      </a:r>
                    </a:p>
                  </a:txBody>
                  <a:tcPr marL="0" marR="0" marT="0" marB="0" anchor="ctr">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n-US" sz="1200" b="0" i="1" u="none" strike="noStrike">
                          <a:solidFill>
                            <a:srgbClr val="000000"/>
                          </a:solidFill>
                          <a:effectLst/>
                          <a:latin typeface="Calibri" panose="020F0502020204030204" pitchFamily="34" charset="0"/>
                        </a:rPr>
                        <a:t>$56,871,612 </a:t>
                      </a:r>
                    </a:p>
                  </a:txBody>
                  <a:tcPr marL="0" marR="0" marT="0" marB="0" anchor="ctr">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n-US" sz="1200" b="0" i="1" u="none" strike="noStrike">
                          <a:solidFill>
                            <a:srgbClr val="000000"/>
                          </a:solidFill>
                          <a:effectLst/>
                          <a:latin typeface="Calibri" panose="020F0502020204030204" pitchFamily="34" charset="0"/>
                        </a:rPr>
                        <a:t>$79,870,061 </a:t>
                      </a:r>
                    </a:p>
                  </a:txBody>
                  <a:tcPr marL="0" marR="0" marT="0" marB="0" anchor="ctr">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n-US" sz="1200" b="0" i="1" u="none" strike="noStrike">
                          <a:solidFill>
                            <a:srgbClr val="000000"/>
                          </a:solidFill>
                          <a:effectLst/>
                          <a:latin typeface="Calibri" panose="020F0502020204030204" pitchFamily="34" charset="0"/>
                        </a:rPr>
                        <a:t>$301,937,839 </a:t>
                      </a:r>
                    </a:p>
                  </a:txBody>
                  <a:tcPr marL="0" marR="0" marT="0" marB="0" anchor="ctr">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3129687752"/>
                  </a:ext>
                </a:extLst>
              </a:tr>
              <a:tr h="200025">
                <a:tc>
                  <a:txBody>
                    <a:bodyPr/>
                    <a:lstStyle/>
                    <a:p>
                      <a:pPr algn="ctr" fontAlgn="b"/>
                      <a:endParaRPr lang="en-US" sz="12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200" b="0" i="0" u="none" strike="noStrike">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US" sz="1200" b="0" i="0" u="none" strike="noStrike">
                        <a:solidFill>
                          <a:srgbClr val="000000"/>
                        </a:solidFill>
                        <a:effectLst/>
                        <a:latin typeface="Arial" panose="020B0604020202020204" pitchFamily="34"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ctr" fontAlgn="b"/>
                      <a:endParaRPr lang="en-US" sz="1200" b="0" i="0" u="none" strike="noStrike">
                        <a:solidFill>
                          <a:srgbClr val="000000"/>
                        </a:solidFill>
                        <a:effectLst/>
                        <a:latin typeface="Arial" panose="020B0604020202020204" pitchFamily="34"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ctr" fontAlgn="b"/>
                      <a:endParaRPr lang="en-US" sz="1200" b="0" i="0" u="none" strike="noStrike">
                        <a:solidFill>
                          <a:srgbClr val="000000"/>
                        </a:solidFill>
                        <a:effectLst/>
                        <a:latin typeface="Arial" panose="020B0604020202020204" pitchFamily="34"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ctr" fontAlgn="b"/>
                      <a:endParaRPr lang="en-US" sz="1200" b="0" i="0" u="none" strike="noStrike">
                        <a:solidFill>
                          <a:srgbClr val="000000"/>
                        </a:solidFill>
                        <a:effectLst/>
                        <a:latin typeface="Arial" panose="020B0604020202020204" pitchFamily="34"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effectLst/>
                        <a:latin typeface="Arial" panose="020B0604020202020204" pitchFamily="34"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Arial" panose="020B0604020202020204" pitchFamily="34"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Arial" panose="020B0604020202020204" pitchFamily="34"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Arial" panose="020B0604020202020204" pitchFamily="34"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58289991"/>
                  </a:ext>
                </a:extLst>
              </a:tr>
              <a:tr h="409575">
                <a:tc>
                  <a:txBody>
                    <a:bodyPr/>
                    <a:lstStyle/>
                    <a:p>
                      <a:pPr algn="ctr" fontAlgn="b"/>
                      <a:endParaRPr lang="en-US" sz="12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endParaRPr lang="en-US" sz="12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endParaRPr lang="en-US" sz="12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endParaRPr lang="en-US" sz="12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ctr"/>
                      <a:r>
                        <a:rPr lang="en-US" sz="1200" b="0" i="1" u="none" strike="noStrike">
                          <a:solidFill>
                            <a:srgbClr val="000000"/>
                          </a:solidFill>
                          <a:effectLst/>
                          <a:latin typeface="Calibri" panose="020F0502020204030204" pitchFamily="34" charset="0"/>
                        </a:rPr>
                        <a:t>Biennial Total</a:t>
                      </a:r>
                    </a:p>
                  </a:txBody>
                  <a:tcPr marL="0" marR="0" marT="0" marB="0" anchor="ctr">
                    <a:lnL>
                      <a:noFill/>
                    </a:lnL>
                    <a:lnR>
                      <a:noFill/>
                    </a:lnR>
                    <a:lnT>
                      <a:noFill/>
                    </a:lnT>
                    <a:lnB>
                      <a:noFill/>
                    </a:lnB>
                  </a:tcPr>
                </a:tc>
                <a:tc>
                  <a:txBody>
                    <a:bodyPr/>
                    <a:lstStyle/>
                    <a:p>
                      <a:pPr algn="r" fontAlgn="ctr"/>
                      <a:r>
                        <a:rPr lang="en-US" sz="1200" b="0" i="1" u="none" strike="noStrike">
                          <a:solidFill>
                            <a:srgbClr val="000000"/>
                          </a:solidFill>
                          <a:effectLst/>
                          <a:latin typeface="Calibri" panose="020F0502020204030204" pitchFamily="34" charset="0"/>
                        </a:rPr>
                        <a:t>$325,499,821 </a:t>
                      </a:r>
                    </a:p>
                  </a:txBody>
                  <a:tcPr marL="0" marR="0" marT="0" marB="0" anchor="ctr">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sz="1200" b="0" i="1" u="none" strike="noStrike">
                          <a:solidFill>
                            <a:srgbClr val="000000"/>
                          </a:solidFill>
                          <a:effectLst/>
                          <a:latin typeface="Calibri" panose="020F0502020204030204" pitchFamily="34" charset="0"/>
                        </a:rPr>
                        <a:t>$114,040,680 </a:t>
                      </a:r>
                    </a:p>
                  </a:txBody>
                  <a:tcPr marL="0" marR="0" marT="0" marB="0" anchor="ctr">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sz="1200" b="0" i="1" u="none" strike="noStrike">
                          <a:solidFill>
                            <a:srgbClr val="000000"/>
                          </a:solidFill>
                          <a:effectLst/>
                          <a:latin typeface="Calibri" panose="020F0502020204030204" pitchFamily="34" charset="0"/>
                        </a:rPr>
                        <a:t>$174,232,438 </a:t>
                      </a:r>
                    </a:p>
                  </a:txBody>
                  <a:tcPr marL="0" marR="0" marT="0" marB="0" anchor="ctr">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sz="1200" b="0" i="1" u="none" strike="noStrike" dirty="0">
                          <a:solidFill>
                            <a:srgbClr val="000000"/>
                          </a:solidFill>
                          <a:effectLst/>
                          <a:latin typeface="Calibri" panose="020F0502020204030204" pitchFamily="34" charset="0"/>
                        </a:rPr>
                        <a:t>$613,772,939 </a:t>
                      </a:r>
                    </a:p>
                  </a:txBody>
                  <a:tcPr marL="0" marR="0" marT="0" marB="0" anchor="ctr">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2921947768"/>
                  </a:ext>
                </a:extLst>
              </a:tr>
            </a:tbl>
          </a:graphicData>
        </a:graphic>
      </p:graphicFrame>
    </p:spTree>
    <p:extLst>
      <p:ext uri="{BB962C8B-B14F-4D97-AF65-F5344CB8AC3E}">
        <p14:creationId xmlns:p14="http://schemas.microsoft.com/office/powerpoint/2010/main" val="1457799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D8095A-25D8-4240-9169-A8A5A9F09CC8}"/>
              </a:ext>
            </a:extLst>
          </p:cNvPr>
          <p:cNvSpPr>
            <a:spLocks noGrp="1"/>
          </p:cNvSpPr>
          <p:nvPr>
            <p:ph idx="1"/>
          </p:nvPr>
        </p:nvSpPr>
        <p:spPr/>
        <p:txBody>
          <a:bodyPr vert="horz" lIns="91440" tIns="45720" rIns="91440" bIns="45720" rtlCol="0" anchor="t">
            <a:normAutofit fontScale="92500" lnSpcReduction="20000"/>
          </a:bodyPr>
          <a:lstStyle/>
          <a:p>
            <a:pPr marL="0" indent="0">
              <a:buNone/>
            </a:pPr>
            <a:r>
              <a:rPr lang="en-US" b="1" u="sng" dirty="0">
                <a:cs typeface="Times New Roman"/>
              </a:rPr>
              <a:t>Overview</a:t>
            </a:r>
          </a:p>
          <a:p>
            <a:r>
              <a:rPr lang="en-US" b="1" dirty="0">
                <a:cs typeface="Times New Roman"/>
              </a:rPr>
              <a:t>Civil:</a:t>
            </a:r>
            <a:r>
              <a:rPr lang="en-US" dirty="0">
                <a:cs typeface="Times New Roman"/>
              </a:rPr>
              <a:t>  </a:t>
            </a:r>
            <a:r>
              <a:rPr lang="en-US" dirty="0">
                <a:cs typeface="Calibri"/>
              </a:rPr>
              <a:t>Behavioral Health Services, in Clark County, provide inpatient and outpatient treatment for individuals with mental illness.</a:t>
            </a:r>
          </a:p>
          <a:p>
            <a:r>
              <a:rPr lang="en-US" b="1" dirty="0">
                <a:cs typeface="Calibri"/>
              </a:rPr>
              <a:t>Forensic:</a:t>
            </a:r>
            <a:r>
              <a:rPr lang="en-US" b="1" dirty="0"/>
              <a:t> </a:t>
            </a:r>
            <a:r>
              <a:rPr lang="en-US" dirty="0">
                <a:cs typeface="Calibri"/>
              </a:rPr>
              <a:t>Treatment and evaluation services to mentally disordered criminal offenders for whom there is a doubt regarding their competency to proceed with adjudication.</a:t>
            </a:r>
          </a:p>
          <a:p>
            <a:r>
              <a:rPr lang="en-US" b="1" dirty="0"/>
              <a:t>Overview:</a:t>
            </a:r>
          </a:p>
          <a:p>
            <a:pPr lvl="1"/>
            <a:r>
              <a:rPr lang="en-US" dirty="0"/>
              <a:t>With minor deviations for employees with a collective bargaining agreement, all employees generally received a 12% compensation increase in SFY24 and 23% (12% + 11%) increase in SFY25 (note PERS contribution increases 7% in SFY25 for a net increase of 12% + 4% = 16%).</a:t>
            </a:r>
          </a:p>
          <a:p>
            <a:pPr lvl="1"/>
            <a:r>
              <a:rPr lang="en-US" dirty="0"/>
              <a:t>Correctional Lieutenants positions statewide received an additional one-grade (5%) compensation increase</a:t>
            </a:r>
          </a:p>
          <a:p>
            <a:pPr lvl="1"/>
            <a:r>
              <a:rPr lang="en-US" dirty="0"/>
              <a:t>Correctional Sergeant, Senior Correctional Officer, Correctional Officer, Correctional Officer Trainee and Forensic Specialist positions statewide received an additional two-step (10%) compensation increase.</a:t>
            </a:r>
          </a:p>
        </p:txBody>
      </p:sp>
      <p:sp>
        <p:nvSpPr>
          <p:cNvPr id="4" name="Slide Number Placeholder 3">
            <a:extLst>
              <a:ext uri="{FF2B5EF4-FFF2-40B4-BE49-F238E27FC236}">
                <a16:creationId xmlns:a16="http://schemas.microsoft.com/office/drawing/2014/main" id="{30249D8D-09D7-426E-A05B-D0B58A31D966}"/>
              </a:ext>
            </a:extLst>
          </p:cNvPr>
          <p:cNvSpPr>
            <a:spLocks noGrp="1"/>
          </p:cNvSpPr>
          <p:nvPr>
            <p:ph type="sldNum" sz="quarter" idx="12"/>
          </p:nvPr>
        </p:nvSpPr>
        <p:spPr/>
        <p:txBody>
          <a:bodyPr/>
          <a:lstStyle/>
          <a:p>
            <a:fld id="{2A912E05-27E8-4814-B9B5-69B786581838}" type="slidenum">
              <a:rPr lang="en-US" smtClean="0"/>
              <a:t>6</a:t>
            </a:fld>
            <a:endParaRPr lang="en-US"/>
          </a:p>
        </p:txBody>
      </p:sp>
      <p:sp>
        <p:nvSpPr>
          <p:cNvPr id="6" name="Title 5">
            <a:extLst>
              <a:ext uri="{FF2B5EF4-FFF2-40B4-BE49-F238E27FC236}">
                <a16:creationId xmlns:a16="http://schemas.microsoft.com/office/drawing/2014/main" id="{2A0E243F-760B-43CE-9B5E-8747ECBB7AE7}"/>
              </a:ext>
            </a:extLst>
          </p:cNvPr>
          <p:cNvSpPr>
            <a:spLocks noGrp="1"/>
          </p:cNvSpPr>
          <p:nvPr>
            <p:ph type="title"/>
          </p:nvPr>
        </p:nvSpPr>
        <p:spPr/>
        <p:txBody>
          <a:bodyPr>
            <a:normAutofit fontScale="90000"/>
          </a:bodyPr>
          <a:lstStyle/>
          <a:p>
            <a:r>
              <a:rPr lang="en-US">
                <a:cs typeface="Times New Roman"/>
              </a:rPr>
              <a:t>BA 3161 Southern Nevada</a:t>
            </a:r>
            <a:br>
              <a:rPr lang="en-US"/>
            </a:br>
            <a:r>
              <a:rPr lang="en-US">
                <a:cs typeface="Times New Roman"/>
              </a:rPr>
              <a:t>Adult Mental Health Services </a:t>
            </a:r>
            <a:endParaRPr lang="en-US">
              <a:highlight>
                <a:srgbClr val="FFFF00"/>
              </a:highlight>
            </a:endParaRPr>
          </a:p>
        </p:txBody>
      </p:sp>
    </p:spTree>
    <p:extLst>
      <p:ext uri="{BB962C8B-B14F-4D97-AF65-F5344CB8AC3E}">
        <p14:creationId xmlns:p14="http://schemas.microsoft.com/office/powerpoint/2010/main" val="3452595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D8095A-25D8-4240-9169-A8A5A9F09CC8}"/>
              </a:ext>
            </a:extLst>
          </p:cNvPr>
          <p:cNvSpPr>
            <a:spLocks noGrp="1"/>
          </p:cNvSpPr>
          <p:nvPr>
            <p:ph idx="1"/>
          </p:nvPr>
        </p:nvSpPr>
        <p:spPr/>
        <p:txBody>
          <a:bodyPr vert="horz" lIns="91440" tIns="45720" rIns="91440" bIns="45720" rtlCol="0" anchor="t">
            <a:normAutofit lnSpcReduction="10000"/>
          </a:bodyPr>
          <a:lstStyle/>
          <a:p>
            <a:pPr marL="0" indent="0">
              <a:buNone/>
            </a:pPr>
            <a:r>
              <a:rPr lang="en-US" b="1" u="sng" dirty="0">
                <a:cs typeface="Times New Roman"/>
              </a:rPr>
              <a:t>Budget Information/Changes</a:t>
            </a:r>
          </a:p>
          <a:p>
            <a:r>
              <a:rPr lang="en-US" dirty="0">
                <a:cs typeface="Times New Roman"/>
              </a:rPr>
              <a:t>Budget funded through General Fund, federal funds and other funds (such as inter-agency transfers, Medicaid, Medicare and private insurance).</a:t>
            </a:r>
          </a:p>
          <a:p>
            <a:r>
              <a:rPr lang="en-US" b="1" u="sng" dirty="0">
                <a:cs typeface="Times New Roman"/>
              </a:rPr>
              <a:t>Enhancements</a:t>
            </a:r>
          </a:p>
          <a:p>
            <a:pPr lvl="1"/>
            <a:r>
              <a:rPr lang="en-US" dirty="0">
                <a:cs typeface="Times New Roman"/>
              </a:rPr>
              <a:t>M201 – Requests one additional contract Psychiatrist for medication clinic services caseload.</a:t>
            </a:r>
          </a:p>
          <a:p>
            <a:pPr lvl="2"/>
            <a:r>
              <a:rPr lang="en-US" dirty="0">
                <a:cs typeface="Times New Roman"/>
              </a:rPr>
              <a:t>SFY24 Total Cost – $254,266 	State General Fund – $254,266</a:t>
            </a:r>
          </a:p>
          <a:p>
            <a:pPr lvl="2"/>
            <a:r>
              <a:rPr lang="en-US" dirty="0">
                <a:cs typeface="Times New Roman"/>
              </a:rPr>
              <a:t>SFY25 Total Cost – $344,171	State General Fund – $344,171</a:t>
            </a:r>
          </a:p>
          <a:p>
            <a:pPr marL="914400" lvl="2" indent="0">
              <a:buNone/>
            </a:pPr>
            <a:endParaRPr lang="en-US" dirty="0"/>
          </a:p>
          <a:p>
            <a:pPr lvl="1"/>
            <a:r>
              <a:rPr lang="en-US" dirty="0">
                <a:cs typeface="Times New Roman"/>
              </a:rPr>
              <a:t>E380 – Requests transitioning 12 Intermittent Temporary Forensic Specialists positions to permanent FTEs along with operating costs to maintain 13 additional forensic beds.</a:t>
            </a:r>
          </a:p>
          <a:p>
            <a:pPr lvl="2"/>
            <a:r>
              <a:rPr lang="en-US" dirty="0">
                <a:cs typeface="Times New Roman"/>
              </a:rPr>
              <a:t>SFY24 Total Cost – $1,194,596 	State General Fund – $1,194,596</a:t>
            </a:r>
          </a:p>
          <a:p>
            <a:pPr lvl="2"/>
            <a:r>
              <a:rPr lang="en-US" dirty="0">
                <a:cs typeface="Times New Roman"/>
              </a:rPr>
              <a:t>SFY25 Total Cost – $1,236,283	State General Fund – $1,236,283</a:t>
            </a:r>
          </a:p>
          <a:p>
            <a:pPr lvl="1"/>
            <a:endParaRPr lang="en-US" sz="3200" dirty="0"/>
          </a:p>
          <a:p>
            <a:pPr marL="0" indent="0">
              <a:buNone/>
            </a:pPr>
            <a:endParaRPr lang="en-US" u="sng" dirty="0"/>
          </a:p>
          <a:p>
            <a:pPr lvl="2"/>
            <a:endParaRPr lang="en-US" dirty="0"/>
          </a:p>
          <a:p>
            <a:pPr lvl="2"/>
            <a:endParaRPr lang="en-US" dirty="0"/>
          </a:p>
        </p:txBody>
      </p:sp>
      <p:sp>
        <p:nvSpPr>
          <p:cNvPr id="4" name="Slide Number Placeholder 3">
            <a:extLst>
              <a:ext uri="{FF2B5EF4-FFF2-40B4-BE49-F238E27FC236}">
                <a16:creationId xmlns:a16="http://schemas.microsoft.com/office/drawing/2014/main" id="{30249D8D-09D7-426E-A05B-D0B58A31D966}"/>
              </a:ext>
            </a:extLst>
          </p:cNvPr>
          <p:cNvSpPr>
            <a:spLocks noGrp="1"/>
          </p:cNvSpPr>
          <p:nvPr>
            <p:ph type="sldNum" sz="quarter" idx="12"/>
          </p:nvPr>
        </p:nvSpPr>
        <p:spPr/>
        <p:txBody>
          <a:bodyPr/>
          <a:lstStyle/>
          <a:p>
            <a:fld id="{2A912E05-27E8-4814-B9B5-69B786581838}" type="slidenum">
              <a:rPr lang="en-US" smtClean="0"/>
              <a:t>7</a:t>
            </a:fld>
            <a:endParaRPr lang="en-US"/>
          </a:p>
        </p:txBody>
      </p:sp>
      <p:sp>
        <p:nvSpPr>
          <p:cNvPr id="7" name="Title 6">
            <a:extLst>
              <a:ext uri="{FF2B5EF4-FFF2-40B4-BE49-F238E27FC236}">
                <a16:creationId xmlns:a16="http://schemas.microsoft.com/office/drawing/2014/main" id="{4C5866AF-8B6E-48AF-95A0-5209AB40553E}"/>
              </a:ext>
            </a:extLst>
          </p:cNvPr>
          <p:cNvSpPr>
            <a:spLocks noGrp="1"/>
          </p:cNvSpPr>
          <p:nvPr>
            <p:ph type="title"/>
          </p:nvPr>
        </p:nvSpPr>
        <p:spPr/>
        <p:txBody>
          <a:bodyPr>
            <a:normAutofit fontScale="90000"/>
          </a:bodyPr>
          <a:lstStyle/>
          <a:p>
            <a:r>
              <a:rPr lang="en-US"/>
              <a:t>BA 3161 Southern Nevada</a:t>
            </a:r>
            <a:br>
              <a:rPr lang="en-US"/>
            </a:br>
            <a:r>
              <a:rPr lang="en-US"/>
              <a:t>Adult Mental Health Services</a:t>
            </a:r>
            <a:endParaRPr lang="en-US">
              <a:highlight>
                <a:srgbClr val="FFFF00"/>
              </a:highlight>
            </a:endParaRPr>
          </a:p>
        </p:txBody>
      </p:sp>
    </p:spTree>
    <p:extLst>
      <p:ext uri="{BB962C8B-B14F-4D97-AF65-F5344CB8AC3E}">
        <p14:creationId xmlns:p14="http://schemas.microsoft.com/office/powerpoint/2010/main" val="3365225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D8095A-25D8-4240-9169-A8A5A9F09CC8}"/>
              </a:ext>
            </a:extLst>
          </p:cNvPr>
          <p:cNvSpPr>
            <a:spLocks noGrp="1"/>
          </p:cNvSpPr>
          <p:nvPr>
            <p:ph idx="1"/>
          </p:nvPr>
        </p:nvSpPr>
        <p:spPr/>
        <p:txBody>
          <a:bodyPr vert="horz" lIns="91440" tIns="45720" rIns="91440" bIns="45720" rtlCol="0" anchor="t">
            <a:normAutofit/>
          </a:bodyPr>
          <a:lstStyle/>
          <a:p>
            <a:r>
              <a:rPr lang="en-US" b="1" u="sng" dirty="0">
                <a:cs typeface="Times New Roman"/>
              </a:rPr>
              <a:t>Enhancements (continued)</a:t>
            </a:r>
          </a:p>
          <a:p>
            <a:pPr lvl="1"/>
            <a:r>
              <a:rPr lang="en-US" dirty="0">
                <a:cs typeface="Times New Roman"/>
              </a:rPr>
              <a:t>E381 – Requests 21 Forensic Specialist FTEs for the Rawson Neal D-Pod to provide 24-hour direct care services to court ordered forensic clients.</a:t>
            </a:r>
          </a:p>
          <a:p>
            <a:pPr lvl="2"/>
            <a:r>
              <a:rPr lang="en-US" dirty="0">
                <a:cs typeface="Times New Roman"/>
              </a:rPr>
              <a:t>SFY24 Total Cost – $1,681,145	State General Fund – $1,681,145</a:t>
            </a:r>
          </a:p>
          <a:p>
            <a:pPr lvl="2"/>
            <a:r>
              <a:rPr lang="en-US" dirty="0">
                <a:cs typeface="Times New Roman"/>
              </a:rPr>
              <a:t>SFY25 Total Cost – $2,296,874	State General Fund – $2,296,874</a:t>
            </a:r>
          </a:p>
          <a:p>
            <a:pPr marL="914400" lvl="2" indent="0">
              <a:buNone/>
            </a:pPr>
            <a:endParaRPr lang="en-US" dirty="0"/>
          </a:p>
          <a:p>
            <a:pPr lvl="1"/>
            <a:r>
              <a:rPr lang="en-US" dirty="0">
                <a:cs typeface="Times New Roman"/>
              </a:rPr>
              <a:t>E382 – Requests 16 new Psychiatric Nurse positions for the Rawson Neal D-Pod to provide 24-hour patient care for forensic clients.</a:t>
            </a:r>
          </a:p>
          <a:p>
            <a:pPr lvl="2"/>
            <a:r>
              <a:rPr lang="en-US" dirty="0">
                <a:cs typeface="Times New Roman"/>
              </a:rPr>
              <a:t>SFY24 Total Cost – $1,570,921	State General Fund – $1,570,921</a:t>
            </a:r>
          </a:p>
          <a:p>
            <a:pPr lvl="2"/>
            <a:r>
              <a:rPr lang="en-US" dirty="0">
                <a:cs typeface="Times New Roman"/>
              </a:rPr>
              <a:t>SFY25 Total Cost – $2,075,349	State General Fund – $2,075,349</a:t>
            </a:r>
          </a:p>
          <a:p>
            <a:pPr lvl="1"/>
            <a:endParaRPr lang="en-US" sz="3200" dirty="0"/>
          </a:p>
          <a:p>
            <a:pPr marL="0" indent="0">
              <a:buNone/>
            </a:pPr>
            <a:endParaRPr lang="en-US" u="sng" dirty="0"/>
          </a:p>
          <a:p>
            <a:pPr lvl="2"/>
            <a:endParaRPr lang="en-US" dirty="0"/>
          </a:p>
          <a:p>
            <a:pPr lvl="2"/>
            <a:endParaRPr lang="en-US" dirty="0"/>
          </a:p>
        </p:txBody>
      </p:sp>
      <p:sp>
        <p:nvSpPr>
          <p:cNvPr id="4" name="Slide Number Placeholder 3">
            <a:extLst>
              <a:ext uri="{FF2B5EF4-FFF2-40B4-BE49-F238E27FC236}">
                <a16:creationId xmlns:a16="http://schemas.microsoft.com/office/drawing/2014/main" id="{30249D8D-09D7-426E-A05B-D0B58A31D966}"/>
              </a:ext>
            </a:extLst>
          </p:cNvPr>
          <p:cNvSpPr>
            <a:spLocks noGrp="1"/>
          </p:cNvSpPr>
          <p:nvPr>
            <p:ph type="sldNum" sz="quarter" idx="12"/>
          </p:nvPr>
        </p:nvSpPr>
        <p:spPr/>
        <p:txBody>
          <a:bodyPr/>
          <a:lstStyle/>
          <a:p>
            <a:fld id="{2A912E05-27E8-4814-B9B5-69B786581838}" type="slidenum">
              <a:rPr lang="en-US" smtClean="0"/>
              <a:t>8</a:t>
            </a:fld>
            <a:endParaRPr lang="en-US"/>
          </a:p>
        </p:txBody>
      </p:sp>
      <p:sp>
        <p:nvSpPr>
          <p:cNvPr id="7" name="Title 6">
            <a:extLst>
              <a:ext uri="{FF2B5EF4-FFF2-40B4-BE49-F238E27FC236}">
                <a16:creationId xmlns:a16="http://schemas.microsoft.com/office/drawing/2014/main" id="{4C5866AF-8B6E-48AF-95A0-5209AB40553E}"/>
              </a:ext>
            </a:extLst>
          </p:cNvPr>
          <p:cNvSpPr>
            <a:spLocks noGrp="1"/>
          </p:cNvSpPr>
          <p:nvPr>
            <p:ph type="title"/>
          </p:nvPr>
        </p:nvSpPr>
        <p:spPr/>
        <p:txBody>
          <a:bodyPr>
            <a:normAutofit fontScale="90000"/>
          </a:bodyPr>
          <a:lstStyle/>
          <a:p>
            <a:r>
              <a:rPr lang="en-US"/>
              <a:t>BA 3161 Southern Nevada</a:t>
            </a:r>
            <a:br>
              <a:rPr lang="en-US"/>
            </a:br>
            <a:r>
              <a:rPr lang="en-US"/>
              <a:t>Adult Mental Health Services</a:t>
            </a:r>
            <a:endParaRPr lang="en-US">
              <a:highlight>
                <a:srgbClr val="FFFF00"/>
              </a:highlight>
            </a:endParaRPr>
          </a:p>
        </p:txBody>
      </p:sp>
    </p:spTree>
    <p:extLst>
      <p:ext uri="{BB962C8B-B14F-4D97-AF65-F5344CB8AC3E}">
        <p14:creationId xmlns:p14="http://schemas.microsoft.com/office/powerpoint/2010/main" val="2392962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D8095A-25D8-4240-9169-A8A5A9F09CC8}"/>
              </a:ext>
            </a:extLst>
          </p:cNvPr>
          <p:cNvSpPr>
            <a:spLocks noGrp="1"/>
          </p:cNvSpPr>
          <p:nvPr>
            <p:ph idx="1"/>
          </p:nvPr>
        </p:nvSpPr>
        <p:spPr/>
        <p:txBody>
          <a:bodyPr vert="horz" lIns="91440" tIns="45720" rIns="91440" bIns="45720" rtlCol="0" anchor="t">
            <a:normAutofit/>
          </a:bodyPr>
          <a:lstStyle/>
          <a:p>
            <a:r>
              <a:rPr lang="en-US" b="1" u="sng" dirty="0">
                <a:cs typeface="Times New Roman"/>
              </a:rPr>
              <a:t>Enhancements (continued)</a:t>
            </a:r>
          </a:p>
          <a:p>
            <a:pPr lvl="1"/>
            <a:r>
              <a:rPr lang="en-US" dirty="0">
                <a:cs typeface="Times New Roman"/>
              </a:rPr>
              <a:t>E383 – Requests one Forensic Psychologist FTE and one contract Forensic Psychiatrist for Stein forensic services.</a:t>
            </a:r>
          </a:p>
          <a:p>
            <a:pPr lvl="2"/>
            <a:r>
              <a:rPr lang="en-US" dirty="0">
                <a:cs typeface="Times New Roman"/>
              </a:rPr>
              <a:t>SFY24 Total Cost – $394,196	State General Fund – $394,196</a:t>
            </a:r>
          </a:p>
          <a:p>
            <a:pPr lvl="2"/>
            <a:r>
              <a:rPr lang="en-US" dirty="0">
                <a:cs typeface="Times New Roman"/>
              </a:rPr>
              <a:t>SFY25 Total Cost – $532,036	State General Fund – $532,036</a:t>
            </a:r>
            <a:endParaRPr lang="en-US" dirty="0"/>
          </a:p>
          <a:p>
            <a:pPr lvl="1"/>
            <a:r>
              <a:rPr lang="en-US" dirty="0">
                <a:cs typeface="Times New Roman"/>
              </a:rPr>
              <a:t>E673 – Requests a two-grade increase for Correctional Sergeant, Forensic Specialist 3 and Forensic Specialist 4 FTEs.</a:t>
            </a:r>
          </a:p>
          <a:p>
            <a:pPr lvl="2"/>
            <a:r>
              <a:rPr lang="en-US" dirty="0">
                <a:cs typeface="Times New Roman"/>
              </a:rPr>
              <a:t>SFY24 Total Cost – $663,756	State General Fund – $663,756</a:t>
            </a:r>
          </a:p>
          <a:p>
            <a:pPr lvl="2"/>
            <a:r>
              <a:rPr lang="en-US" dirty="0">
                <a:cs typeface="Times New Roman"/>
              </a:rPr>
              <a:t>SFY25 Total Cost – $687,055	State General Fund – $687,055</a:t>
            </a:r>
          </a:p>
          <a:p>
            <a:pPr lvl="1"/>
            <a:r>
              <a:rPr lang="en-US" dirty="0">
                <a:cs typeface="Times New Roman"/>
              </a:rPr>
              <a:t>E674 – Requests a one-grade increase for Correctional Lieutenant.</a:t>
            </a:r>
          </a:p>
          <a:p>
            <a:pPr lvl="2"/>
            <a:r>
              <a:rPr lang="en-US" dirty="0">
                <a:cs typeface="Times New Roman"/>
              </a:rPr>
              <a:t>SFY24 Total Cost – $4,406	State General Fund – $4,406</a:t>
            </a:r>
          </a:p>
          <a:p>
            <a:pPr lvl="2"/>
            <a:r>
              <a:rPr lang="en-US" dirty="0">
                <a:cs typeface="Times New Roman"/>
              </a:rPr>
              <a:t>SFY25 Total Cost – $4,461	State General Fund – $4,661</a:t>
            </a:r>
          </a:p>
          <a:p>
            <a:pPr lvl="1"/>
            <a:endParaRPr lang="en-US" sz="3200" dirty="0"/>
          </a:p>
          <a:p>
            <a:pPr marL="0" indent="0">
              <a:buNone/>
            </a:pPr>
            <a:endParaRPr lang="en-US" u="sng" dirty="0"/>
          </a:p>
          <a:p>
            <a:pPr lvl="2"/>
            <a:endParaRPr lang="en-US" dirty="0"/>
          </a:p>
          <a:p>
            <a:pPr lvl="2"/>
            <a:endParaRPr lang="en-US" dirty="0"/>
          </a:p>
        </p:txBody>
      </p:sp>
      <p:sp>
        <p:nvSpPr>
          <p:cNvPr id="4" name="Slide Number Placeholder 3">
            <a:extLst>
              <a:ext uri="{FF2B5EF4-FFF2-40B4-BE49-F238E27FC236}">
                <a16:creationId xmlns:a16="http://schemas.microsoft.com/office/drawing/2014/main" id="{30249D8D-09D7-426E-A05B-D0B58A31D966}"/>
              </a:ext>
            </a:extLst>
          </p:cNvPr>
          <p:cNvSpPr>
            <a:spLocks noGrp="1"/>
          </p:cNvSpPr>
          <p:nvPr>
            <p:ph type="sldNum" sz="quarter" idx="12"/>
          </p:nvPr>
        </p:nvSpPr>
        <p:spPr/>
        <p:txBody>
          <a:bodyPr/>
          <a:lstStyle/>
          <a:p>
            <a:fld id="{2A912E05-27E8-4814-B9B5-69B786581838}" type="slidenum">
              <a:rPr lang="en-US" smtClean="0"/>
              <a:t>9</a:t>
            </a:fld>
            <a:endParaRPr lang="en-US"/>
          </a:p>
        </p:txBody>
      </p:sp>
      <p:sp>
        <p:nvSpPr>
          <p:cNvPr id="7" name="Title 6">
            <a:extLst>
              <a:ext uri="{FF2B5EF4-FFF2-40B4-BE49-F238E27FC236}">
                <a16:creationId xmlns:a16="http://schemas.microsoft.com/office/drawing/2014/main" id="{4C5866AF-8B6E-48AF-95A0-5209AB40553E}"/>
              </a:ext>
            </a:extLst>
          </p:cNvPr>
          <p:cNvSpPr>
            <a:spLocks noGrp="1"/>
          </p:cNvSpPr>
          <p:nvPr>
            <p:ph type="title"/>
          </p:nvPr>
        </p:nvSpPr>
        <p:spPr/>
        <p:txBody>
          <a:bodyPr>
            <a:normAutofit fontScale="90000"/>
          </a:bodyPr>
          <a:lstStyle/>
          <a:p>
            <a:r>
              <a:rPr lang="en-US"/>
              <a:t>BA 3161 Southern Nevada</a:t>
            </a:r>
            <a:br>
              <a:rPr lang="en-US"/>
            </a:br>
            <a:r>
              <a:rPr lang="en-US"/>
              <a:t>Adult Mental Health Services</a:t>
            </a:r>
            <a:endParaRPr lang="en-US">
              <a:highlight>
                <a:srgbClr val="FFFF00"/>
              </a:highlight>
            </a:endParaRPr>
          </a:p>
        </p:txBody>
      </p:sp>
    </p:spTree>
    <p:extLst>
      <p:ext uri="{BB962C8B-B14F-4D97-AF65-F5344CB8AC3E}">
        <p14:creationId xmlns:p14="http://schemas.microsoft.com/office/powerpoint/2010/main" val="3473933412"/>
      </p:ext>
    </p:extLst>
  </p:cSld>
  <p:clrMapOvr>
    <a:masterClrMapping/>
  </p:clrMapOvr>
</p:sld>
</file>

<file path=ppt/theme/theme1.xml><?xml version="1.0" encoding="utf-8"?>
<a:theme xmlns:a="http://schemas.openxmlformats.org/drawingml/2006/main" name="DHHS_Master">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chor="ctr">
        <a:normAutofit/>
      </a:bodyPr>
      <a:lstStyle>
        <a:defPPr algn="l">
          <a:defRPr dirty="0" smtClean="0"/>
        </a:defPPr>
      </a:lstStyle>
    </a:txDef>
  </a:objectDefaults>
  <a:extraClrSchemeLst/>
  <a:extLst>
    <a:ext uri="{05A4C25C-085E-4340-85A3-A5531E510DB2}">
      <thm15:themeFamily xmlns:thm15="http://schemas.microsoft.com/office/thememl/2012/main" name="Budget Hearing Presentation- PH 02.15.2023" id="{4EE2A279-ED4A-4657-BF83-7885AF4BF6AD}" vid="{11136135-A4EE-4C7A-906D-557C0CA5814D}"/>
    </a:ext>
  </a:extLst>
</a:theme>
</file>

<file path=ppt/theme/theme2.xml><?xml version="1.0" encoding="utf-8"?>
<a:theme xmlns:a="http://schemas.openxmlformats.org/drawingml/2006/main" name="DHHS_Master">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HHSDO_SlideMaster_Widescreen_DRAFT_Final_121319" id="{6B3D74E7-9E70-455C-A266-58AE058FD356}" vid="{DEB1E0B9-CE83-4A57-B301-096088F3634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5BCABEDDC28A740988AB8640DB23E0E" ma:contentTypeVersion="11" ma:contentTypeDescription="Create a new document." ma:contentTypeScope="" ma:versionID="8e4fa8bb6a6b5cc2218bebc240ad9cc0">
  <xsd:schema xmlns:xsd="http://www.w3.org/2001/XMLSchema" xmlns:xs="http://www.w3.org/2001/XMLSchema" xmlns:p="http://schemas.microsoft.com/office/2006/metadata/properties" xmlns:ns2="9a0b2431-5864-4d02-97ab-c94267af247d" xmlns:ns3="96a86dca-6484-4f13-816d-ce47a6077dd6" targetNamespace="http://schemas.microsoft.com/office/2006/metadata/properties" ma:root="true" ma:fieldsID="ee53921234b3c913c9eafe9b4fbced45" ns2:_="" ns3:_="">
    <xsd:import namespace="9a0b2431-5864-4d02-97ab-c94267af247d"/>
    <xsd:import namespace="96a86dca-6484-4f13-816d-ce47a6077dd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Location" minOccurs="0"/>
                <xsd:element ref="ns2:MediaServiceGenerationTime" minOccurs="0"/>
                <xsd:element ref="ns2:MediaServiceEventHashCode"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0b2431-5864-4d02-97ab-c94267af24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a13bb73f-e2d2-482b-8e61-3bf6a9fa62fa"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6a86dca-6484-4f13-816d-ce47a6077dd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032a25a7-d0a8-43c2-bc74-dbdb0f14ee49}" ma:internalName="TaxCatchAll" ma:showField="CatchAllData" ma:web="96a86dca-6484-4f13-816d-ce47a6077dd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a0b2431-5864-4d02-97ab-c94267af247d">
      <Terms xmlns="http://schemas.microsoft.com/office/infopath/2007/PartnerControls"/>
    </lcf76f155ced4ddcb4097134ff3c332f>
    <TaxCatchAll xmlns="96a86dca-6484-4f13-816d-ce47a6077dd6" xsi:nil="true"/>
    <SharedWithUsers xmlns="96a86dca-6484-4f13-816d-ce47a6077dd6">
      <UserInfo>
        <DisplayName>Lisa Sherych</DisplayName>
        <AccountId>49</AccountId>
        <AccountType/>
      </UserInfo>
      <UserInfo>
        <DisplayName>Julia Peek</DisplayName>
        <AccountId>50</AccountId>
        <AccountType/>
      </UserInfo>
      <UserInfo>
        <DisplayName>Cody Phinney</DisplayName>
        <AccountId>77</AccountId>
        <AccountType/>
      </UserInfo>
      <UserInfo>
        <DisplayName>Kitty DeSocio</DisplayName>
        <AccountId>76</AccountId>
        <AccountType/>
      </UserInfo>
      <UserInfo>
        <DisplayName>Autumn Blattman</DisplayName>
        <AccountId>114</AccountId>
        <AccountType/>
      </UserInfo>
      <UserInfo>
        <DisplayName>Susan Lynch</DisplayName>
        <AccountId>158</AccountId>
        <AccountType/>
      </UserInfo>
      <UserInfo>
        <DisplayName>Shannon Litz</DisplayName>
        <AccountId>161</AccountId>
        <AccountType/>
      </UserInfo>
      <UserInfo>
        <DisplayName>Madison Huntley</DisplayName>
        <AccountId>162</AccountId>
        <AccountType/>
      </UserInfo>
      <UserInfo>
        <DisplayName>Marla McDade Williams</DisplayName>
        <AccountId>163</AccountId>
        <AccountType/>
      </UserInfo>
      <UserInfo>
        <DisplayName>Debi Reynolds</DisplayName>
        <AccountId>14</AccountId>
        <AccountType/>
      </UserInfo>
      <UserInfo>
        <DisplayName>Nathan K. Orme</DisplayName>
        <AccountId>164</AccountId>
        <AccountType/>
      </UserInfo>
    </SharedWithUsers>
  </documentManagement>
</p:properties>
</file>

<file path=customXml/itemProps1.xml><?xml version="1.0" encoding="utf-8"?>
<ds:datastoreItem xmlns:ds="http://schemas.openxmlformats.org/officeDocument/2006/customXml" ds:itemID="{18485731-282A-42A8-A771-ED6799E08F16}">
  <ds:schemaRefs>
    <ds:schemaRef ds:uri="96a86dca-6484-4f13-816d-ce47a6077dd6"/>
    <ds:schemaRef ds:uri="9a0b2431-5864-4d02-97ab-c94267af247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24A26FB-D4F8-4887-91BE-E714EC4B555F}">
  <ds:schemaRefs>
    <ds:schemaRef ds:uri="http://schemas.microsoft.com/sharepoint/v3/contenttype/forms"/>
  </ds:schemaRefs>
</ds:datastoreItem>
</file>

<file path=customXml/itemProps3.xml><?xml version="1.0" encoding="utf-8"?>
<ds:datastoreItem xmlns:ds="http://schemas.openxmlformats.org/officeDocument/2006/customXml" ds:itemID="{D6CEFC76-EB27-4ED7-BA7B-94B2E204BEBC}">
  <ds:schemaRefs>
    <ds:schemaRef ds:uri="96a86dca-6484-4f13-816d-ce47a6077dd6"/>
    <ds:schemaRef ds:uri="9a0b2431-5864-4d02-97ab-c94267af247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104</TotalTime>
  <Words>2500</Words>
  <Application>Microsoft Office PowerPoint</Application>
  <PresentationFormat>Widescreen</PresentationFormat>
  <Paragraphs>326</Paragraphs>
  <Slides>24</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24</vt:i4>
      </vt:variant>
    </vt:vector>
  </HeadingPairs>
  <TitlesOfParts>
    <vt:vector size="30" baseType="lpstr">
      <vt:lpstr>Arial</vt:lpstr>
      <vt:lpstr>Calibri</vt:lpstr>
      <vt:lpstr>Calibri Light</vt:lpstr>
      <vt:lpstr>Times New Roman</vt:lpstr>
      <vt:lpstr>DHHS_Master</vt:lpstr>
      <vt:lpstr>DHHS_Master</vt:lpstr>
      <vt:lpstr>Division of Public and Behavioral Health</vt:lpstr>
      <vt:lpstr>Division of Public and Behavioral Health Organizational Chart</vt:lpstr>
      <vt:lpstr>Summary of Agency Sections</vt:lpstr>
      <vt:lpstr>Division of Public and Behavioral Health Behavioral Health Budget Accounts Only Budgeted Funding Sources 2022-23 and 2024-25 Biennium</vt:lpstr>
      <vt:lpstr>Summary by Budget Account</vt:lpstr>
      <vt:lpstr>BA 3161 Southern Nevada Adult Mental Health Services </vt:lpstr>
      <vt:lpstr>BA 3161 Southern Nevada Adult Mental Health Services</vt:lpstr>
      <vt:lpstr>BA 3161 Southern Nevada Adult Mental Health Services</vt:lpstr>
      <vt:lpstr>BA 3161 Southern Nevada Adult Mental Health Services</vt:lpstr>
      <vt:lpstr>BA 3162 Northern Nevada Adult Mental Health Services</vt:lpstr>
      <vt:lpstr>BA 3162 Northern Nevada Adult Mental Health Services</vt:lpstr>
      <vt:lpstr>BA 3165 Crisis Response</vt:lpstr>
      <vt:lpstr>PowerPoint Presentation</vt:lpstr>
      <vt:lpstr>BA 3168 Behavioral Health Administration</vt:lpstr>
      <vt:lpstr>BA 3168 Behavioral Health Administration</vt:lpstr>
      <vt:lpstr>BA 3170 Behavioral Health Wellness, Prevention and Treatment </vt:lpstr>
      <vt:lpstr>BA 3645 Lakes Crossing Center</vt:lpstr>
      <vt:lpstr>BA 3645 Lakes Crossing Center</vt:lpstr>
      <vt:lpstr>BA 3648 Rural Clinics</vt:lpstr>
      <vt:lpstr>BA 3648 Rural Clinics</vt:lpstr>
      <vt:lpstr>Appropriations Act - Back Language</vt:lpstr>
      <vt:lpstr>Questions?</vt:lpstr>
      <vt:lpstr>Contact Information</vt:lpstr>
      <vt:lpstr>Acronyms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Shannon Litz</dc:creator>
  <cp:lastModifiedBy>Wendy Thornley</cp:lastModifiedBy>
  <cp:revision>3</cp:revision>
  <cp:lastPrinted>2023-03-08T17:37:23Z</cp:lastPrinted>
  <dcterms:created xsi:type="dcterms:W3CDTF">2022-12-06T20:29:25Z</dcterms:created>
  <dcterms:modified xsi:type="dcterms:W3CDTF">2023-07-06T21:12:14Z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0x010100A5BCABEDDC28A740988AB8640DB23E0E</vt:lpwstr>
  </property>
  <property fmtid="{D5CDD505-2E9C-101B-9397-08002B2CF9AE}" pid="3" name="MediaServiceImageTags">
    <vt:lpwstr/>
  </property>
</Properties>
</file>