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BB596-E6C3-4C7B-A8BD-D7C916B25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C5EDD5-74FB-4122-A003-51EDE73EA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E930A-A87C-44BA-A5B0-3A5705BE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17822-CD08-41DA-B6DA-E6F8D41BB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54F4F-5EBE-4859-BCF9-847B91F5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4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3C869-E79B-4A94-99EF-38A0760E0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7B710-D329-401D-829E-5D19CA165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6F2A6-314F-4754-A158-0434F595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AFC8C-FA3E-424F-9BF5-21058234F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7A5CE-68C2-47E4-ADB9-6258EA1F0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9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914A8A-00ED-4263-9CA9-60D8AA07CA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9F289C-9415-4DF7-B02A-620BB883D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D8EF5-2BC9-4981-909C-BA50E246C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74F5F-BA8E-4287-B2AE-ED17FA0F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5198-EB40-451C-A21D-5EC885A0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1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6B55B-C40B-44D1-A7B1-5865291D9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F5B0-54B5-4613-82B6-71254636B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CCEE5-4211-49E2-9FB2-8C9453CD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B9155-00ED-4407-89C3-161CE629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AB7AE-E71C-4B21-BEBC-BFA1BBA66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70B88-836F-41A4-AFC6-F0EC4E3A2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36C13-6115-4670-BEDA-E71AAD6E6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B0072-5D99-470C-B526-D9D75AD1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8F769-59A5-4918-AFE3-18BB63738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F06A0-495F-4AC5-88BC-1E9C1694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B2FB3-BED9-41CD-BAEA-56A818E33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A82A8-47E6-48B2-93C7-A3F8370ED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01AFC-BBD3-49DD-8282-1D1E409C4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79E8F-D2DD-4728-85EA-3E5C78121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0527E-3411-4A29-8AF1-22BFF5C49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BE88C-2815-45BC-90FF-AD6EB78A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0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6F95-D403-4E96-9E1F-A34A1718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74C8E0-BACD-4380-A0ED-CEBC3C9FC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CDF12-3242-4E8F-8E28-40139E782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2BF395-AEF0-4522-921F-C935309550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8AB08E-A6B3-43C1-9CCC-0B5643009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3819B4-ED5A-4699-921E-CF50838C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2CA504-8BA6-4527-A752-8E7D3236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443099-34F2-4C2B-AE0B-3C9BE567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0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C8D9C-B7DB-432A-AD7F-C371B8E8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FA39B6-53C5-4251-B4A1-A33B1B7E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C81D58-EBD6-4A24-BD01-FBFD5A2C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51201-7A72-4AEA-B8EC-9D530846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8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3FF762-BBD6-417F-8258-EF3CB163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CC72DD-2D49-4D0E-8643-62106C3F5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F2F23E-3467-4734-AF75-8D2F87EF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0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D7B93-AC20-4C72-9179-4FD76AD4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6CCFB-F314-442C-874A-0EC93E628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0B85C-3126-4ECB-8647-7E9A943C8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B2465-3188-46BD-80E6-7722FB19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456A2-05C6-4886-83B4-4C0D5D366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599F7-457E-4C8E-AE0F-C9CD0D019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69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78C22-E751-4FA2-B7C9-18DE37E9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E6605-4C51-4489-B23A-4DD2ED97B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4E1A7E-0DA2-47F7-854C-62560688A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A85BB-70BE-4645-9F22-EC2F8932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46BCE-5C22-4FD4-96D2-9D5D8F26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61F049-03AB-46B3-BB27-A1F663AE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1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4991DE-79F5-4560-AA04-A4A3D837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E146D-5E08-4E7A-9286-1753CCC24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86860-055F-4CFA-A242-56B9AFA57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045EF-DDF1-4128-ADE3-27F9746757CF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74409-6525-49F0-A5F4-7F09A91FD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BEF07-E47E-4F46-8E6F-D075D61AD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9ABE4-5E59-49AA-B51D-5233A7F20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1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D7DA-A0F6-4CE9-89BE-D1001BC8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SPIL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E2A57-963C-48D9-8123-E9C3D3F51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effectLst/>
                <a:latin typeface="Calibri" panose="020F0502020204030204" pitchFamily="34" charset="0"/>
              </a:rPr>
              <a:t>We clarified the definitions of "CIF" and "CSR“ (Instructions current version page 3)</a:t>
            </a:r>
          </a:p>
          <a:p>
            <a:r>
              <a:rPr lang="en-US" dirty="0">
                <a:effectLst/>
                <a:latin typeface="Calibri" panose="020F0502020204030204" pitchFamily="34" charset="0"/>
              </a:rPr>
              <a:t>We added a definition of "IL philosophy“ (Instructions current version page 4)</a:t>
            </a:r>
          </a:p>
          <a:p>
            <a:r>
              <a:rPr lang="en-US" dirty="0">
                <a:effectLst/>
                <a:latin typeface="Calibri" panose="020F0502020204030204" pitchFamily="34" charset="0"/>
              </a:rPr>
              <a:t>We added a definition of "equity“</a:t>
            </a:r>
            <a:r>
              <a:rPr lang="en-US" dirty="0">
                <a:latin typeface="Calibri" panose="020F0502020204030204" pitchFamily="34" charset="0"/>
              </a:rPr>
              <a:t> (Instructions current version page 4)</a:t>
            </a:r>
          </a:p>
          <a:p>
            <a:r>
              <a:rPr lang="en-US" dirty="0">
                <a:effectLst/>
                <a:latin typeface="Calibri" panose="020F0502020204030204" pitchFamily="34" charset="0"/>
              </a:rPr>
              <a:t>We clarified the definitions of "ILA" and "OILP“</a:t>
            </a:r>
            <a:r>
              <a:rPr lang="en-US" dirty="0">
                <a:latin typeface="Calibri" panose="020F0502020204030204" pitchFamily="34" charset="0"/>
              </a:rPr>
              <a:t>(Instructions current version page 4–5; Instructions prior version page 4)</a:t>
            </a:r>
          </a:p>
          <a:p>
            <a:r>
              <a:rPr lang="en-US" dirty="0">
                <a:effectLst/>
                <a:latin typeface="Calibri" panose="020F0502020204030204" pitchFamily="34" charset="0"/>
              </a:rPr>
              <a:t>We clarified the definition and example of "state match“ (Instructions current version pages 6 and 14; Instructions prior version page 5 and 13)</a:t>
            </a:r>
          </a:p>
          <a:p>
            <a:pPr marL="0" indent="0">
              <a:buNone/>
            </a:pPr>
            <a:endParaRPr lang="en-US" sz="1800" dirty="0"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160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47F2B-979F-48C0-825E-87A27A515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SPIL changes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70903-81E0-4935-9888-AC293A254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</a:rPr>
              <a:t>We clarified the SPIL amendment process (Instructions current version pages 7</a:t>
            </a:r>
            <a:r>
              <a:rPr lang="en-US" sz="2400" dirty="0">
                <a:latin typeface="Calibri" panose="020F0502020204030204" pitchFamily="34" charset="0"/>
              </a:rPr>
              <a:t>–9; Instructions prior version pages 6–7)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</a:rPr>
              <a:t>We deleted unhelpful and unnecessary (according to public input, with twelve OILP, NCIL, APRIL, etc. people reviewing) explanations from the chart of funding sources and uses (Instructions prior version page 17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</a:rPr>
              <a:t>In the chart of IL </a:t>
            </a:r>
            <a:r>
              <a:rPr lang="en-US" sz="2400" dirty="0" err="1">
                <a:effectLst/>
                <a:latin typeface="Calibri" panose="020F0502020204030204" pitchFamily="34" charset="0"/>
              </a:rPr>
              <a:t>svcs</a:t>
            </a:r>
            <a:r>
              <a:rPr lang="en-US" sz="2400" dirty="0">
                <a:effectLst/>
                <a:latin typeface="Calibri" panose="020F0502020204030204" pitchFamily="34" charset="0"/>
              </a:rPr>
              <a:t>., we greyed out blocks that you are not supposed to fill (Instrument current version 3</a:t>
            </a:r>
            <a:r>
              <a:rPr lang="en-US" sz="2400" dirty="0">
                <a:latin typeface="Calibri" panose="020F0502020204030204" pitchFamily="34" charset="0"/>
              </a:rPr>
              <a:t>–5)</a:t>
            </a:r>
            <a:endParaRPr lang="en-US" sz="2400" dirty="0">
              <a:effectLst/>
              <a:latin typeface="Calibri" panose="020F0502020204030204" pitchFamily="34" charset="0"/>
            </a:endParaRPr>
          </a:p>
          <a:p>
            <a:r>
              <a:rPr lang="en-US" sz="2400" dirty="0">
                <a:effectLst/>
                <a:latin typeface="Calibri" panose="020F0502020204030204" pitchFamily="34" charset="0"/>
              </a:rPr>
              <a:t>In the Instructions for 2.2 Outreach, we added "urban and rural areas" and explicitly stated that all the categories we list are required (Instructions current version page 18; Instructions prior version page 17)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3466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230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SPIL changes</vt:lpstr>
      <vt:lpstr>SPIL changes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Wendy Thornley</cp:lastModifiedBy>
  <cp:revision>2</cp:revision>
  <dcterms:created xsi:type="dcterms:W3CDTF">2022-12-14T19:09:49Z</dcterms:created>
  <dcterms:modified xsi:type="dcterms:W3CDTF">2023-01-05T23:54:59Z</dcterms:modified>
</cp:coreProperties>
</file>