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sldIdLst>
    <p:sldId id="256" r:id="rId5"/>
    <p:sldId id="271" r:id="rId6"/>
    <p:sldId id="307" r:id="rId7"/>
    <p:sldId id="292" r:id="rId8"/>
    <p:sldId id="308" r:id="rId9"/>
    <p:sldId id="293" r:id="rId10"/>
    <p:sldId id="309" r:id="rId11"/>
    <p:sldId id="294" r:id="rId12"/>
    <p:sldId id="310" r:id="rId13"/>
    <p:sldId id="295" r:id="rId14"/>
    <p:sldId id="311" r:id="rId15"/>
    <p:sldId id="296" r:id="rId16"/>
    <p:sldId id="297" r:id="rId17"/>
    <p:sldId id="312" r:id="rId18"/>
    <p:sldId id="298" r:id="rId19"/>
    <p:sldId id="299" r:id="rId20"/>
    <p:sldId id="302" r:id="rId21"/>
    <p:sldId id="303" r:id="rId22"/>
    <p:sldId id="314" r:id="rId23"/>
    <p:sldId id="316" r:id="rId24"/>
    <p:sldId id="304" r:id="rId25"/>
    <p:sldId id="305" r:id="rId26"/>
    <p:sldId id="317" r:id="rId27"/>
    <p:sldId id="306" r:id="rId28"/>
    <p:sldId id="321" r:id="rId29"/>
    <p:sldId id="273" r:id="rId30"/>
    <p:sldId id="283" r:id="rId31"/>
    <p:sldId id="284" r:id="rId32"/>
    <p:sldId id="285" r:id="rId33"/>
    <p:sldId id="286" r:id="rId34"/>
    <p:sldId id="289" r:id="rId35"/>
    <p:sldId id="290" r:id="rId36"/>
    <p:sldId id="288" r:id="rId37"/>
    <p:sldId id="323" r:id="rId38"/>
    <p:sldId id="287" r:id="rId39"/>
    <p:sldId id="324" r:id="rId40"/>
    <p:sldId id="280" r:id="rId41"/>
    <p:sldId id="281" r:id="rId42"/>
    <p:sldId id="282"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F7CE5F-A53C-9224-9ABD-FD200E101D10}" name="Miles Terrasas" initials="MT" userId="S::MilesTerrasas@adsd.nv.gov::4f845b14-9192-4cce-9111-b1a2cd03f487" providerId="AD"/>
  <p188:author id="{3B200CD3-3E52-6456-0D14-2EF1F53BA57E}" name="Dena Schmidt" initials="DS" userId="S::dschmidt@adsd.nv.gov::dd7891ca-0982-4e61-adee-3c42cbfea3c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E79"/>
    <a:srgbClr val="4764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67" autoAdjust="0"/>
    <p:restoredTop sz="92172" autoAdjust="0"/>
  </p:normalViewPr>
  <p:slideViewPr>
    <p:cSldViewPr snapToGrid="0">
      <p:cViewPr varScale="1">
        <p:scale>
          <a:sx n="58" d="100"/>
          <a:sy n="58" d="100"/>
        </p:scale>
        <p:origin x="828" y="48"/>
      </p:cViewPr>
      <p:guideLst/>
    </p:cSldViewPr>
  </p:slideViewPr>
  <p:outlineViewPr>
    <p:cViewPr>
      <p:scale>
        <a:sx n="33" d="100"/>
        <a:sy n="33" d="100"/>
      </p:scale>
      <p:origin x="0" y="0"/>
    </p:cViewPr>
  </p:outlineViewPr>
  <p:notesTextViewPr>
    <p:cViewPr>
      <p:scale>
        <a:sx n="153" d="100"/>
        <a:sy n="153" d="100"/>
      </p:scale>
      <p:origin x="0" y="0"/>
    </p:cViewPr>
  </p:notesTextViewPr>
  <p:sorterViewPr>
    <p:cViewPr>
      <p:scale>
        <a:sx n="100" d="100"/>
        <a:sy n="100" d="100"/>
      </p:scale>
      <p:origin x="0" y="0"/>
    </p:cViewPr>
  </p:sorter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0D50C-A834-4A30-B7EE-98E69729F14D}" type="datetimeFigureOut">
              <a:rPr lang="en-US" smtClean="0"/>
              <a:t>1/13/2023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BE2D6-AA8F-42A1-BE2B-AAFE18104AAB}" type="slidenum">
              <a:rPr lang="en-US" smtClean="0"/>
              <a:t>‹#›</a:t>
            </a:fld>
            <a:endParaRPr lang="en-US" dirty="0"/>
          </a:p>
        </p:txBody>
      </p:sp>
    </p:spTree>
    <p:extLst>
      <p:ext uri="{BB962C8B-B14F-4D97-AF65-F5344CB8AC3E}">
        <p14:creationId xmlns:p14="http://schemas.microsoft.com/office/powerpoint/2010/main" val="1406908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3BE2D6-AA8F-42A1-BE2B-AAFE18104AAB}" type="slidenum">
              <a:rPr lang="en-US" smtClean="0"/>
              <a:t>1</a:t>
            </a:fld>
            <a:endParaRPr lang="en-US" dirty="0"/>
          </a:p>
        </p:txBody>
      </p:sp>
    </p:spTree>
    <p:extLst>
      <p:ext uri="{BB962C8B-B14F-4D97-AF65-F5344CB8AC3E}">
        <p14:creationId xmlns:p14="http://schemas.microsoft.com/office/powerpoint/2010/main" val="3108942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0" y="0"/>
            <a:ext cx="2045368"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17" name="Rectangle 16">
            <a:extLst>
              <a:ext uri="{FF2B5EF4-FFF2-40B4-BE49-F238E27FC236}">
                <a16:creationId xmlns:a16="http://schemas.microsoft.com/office/drawing/2014/main" id="{34C973F6-02AF-46FF-AE5F-D806970970D3}"/>
              </a:ext>
              <a:ext uri="{C183D7F6-B498-43B3-948B-1728B52AA6E4}">
                <adec:decorative xmlns:adec="http://schemas.microsoft.com/office/drawing/2017/decorative" val="1"/>
              </a:ext>
            </a:extLst>
          </p:cNvPr>
          <p:cNvSpPr/>
          <p:nvPr userDrawn="1"/>
        </p:nvSpPr>
        <p:spPr>
          <a:xfrm>
            <a:off x="10884766" y="5626671"/>
            <a:ext cx="1307233" cy="11822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24000" y="4923028"/>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dirty="0"/>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24000" y="5532962"/>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 (Person’s Name)</a:t>
            </a:r>
          </a:p>
        </p:txBody>
      </p:sp>
      <p:sp>
        <p:nvSpPr>
          <p:cNvPr id="4" name="Date Placeholder 3">
            <a:extLst>
              <a:ext uri="{FF2B5EF4-FFF2-40B4-BE49-F238E27FC236}">
                <a16:creationId xmlns:a16="http://schemas.microsoft.com/office/drawing/2014/main" id="{B23F9CE4-8B1C-4FE8-BAB4-69721E33C3E9}"/>
              </a:ext>
            </a:extLst>
          </p:cNvPr>
          <p:cNvSpPr>
            <a:spLocks noGrp="1"/>
          </p:cNvSpPr>
          <p:nvPr>
            <p:ph type="dt" sz="half" idx="10"/>
          </p:nvPr>
        </p:nvSpPr>
        <p:spPr>
          <a:xfrm>
            <a:off x="231371" y="6363835"/>
            <a:ext cx="2743200" cy="365125"/>
          </a:xfrm>
          <a:prstGeom prst="rect">
            <a:avLst/>
          </a:prstGeom>
        </p:spPr>
        <p:txBody>
          <a:bodyPr/>
          <a:lstStyle>
            <a:lvl1pPr>
              <a:defRPr lang="en-US" sz="1600" kern="1200" smtClean="0">
                <a:solidFill>
                  <a:srgbClr val="1F4E79"/>
                </a:solidFill>
                <a:latin typeface="+mn-lt"/>
                <a:ea typeface="+mn-ea"/>
                <a:cs typeface="Times New Roman" panose="02020603050405020304" pitchFamily="18" charset="0"/>
              </a:defRPr>
            </a:lvl1pPr>
          </a:lstStyle>
          <a:p>
            <a:fld id="{22C9C077-827F-4AD6-8B28-9A541418F531}" type="datetime1">
              <a:rPr lang="en-US" smtClean="0"/>
              <a:pPr/>
              <a:t>1/13/2023</a:t>
            </a:fld>
            <a:endParaRPr lang="en-US" dirty="0"/>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1524000" y="2539794"/>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1F4E79"/>
                </a:solidFill>
                <a:latin typeface="+mn-lt"/>
              </a:rPr>
              <a:t>Department of Health and </a:t>
            </a:r>
            <a:br>
              <a:rPr lang="en-US" sz="4800" dirty="0">
                <a:solidFill>
                  <a:srgbClr val="1F4E79"/>
                </a:solidFill>
                <a:latin typeface="+mn-lt"/>
              </a:rPr>
            </a:br>
            <a:r>
              <a:rPr lang="en-US" sz="4800" dirty="0">
                <a:solidFill>
                  <a:srgbClr val="1F4E79"/>
                </a:solidFill>
                <a:latin typeface="+mn-lt"/>
              </a:rPr>
              <a:t>Human Services</a:t>
            </a:r>
          </a:p>
        </p:txBody>
      </p:sp>
      <p:sp>
        <p:nvSpPr>
          <p:cNvPr id="8" name="Title 1">
            <a:extLst>
              <a:ext uri="{FF2B5EF4-FFF2-40B4-BE49-F238E27FC236}">
                <a16:creationId xmlns:a16="http://schemas.microsoft.com/office/drawing/2014/main" id="{BC2A7371-FA15-4B8D-B8B1-CD4B7EF36F87}"/>
              </a:ext>
            </a:extLst>
          </p:cNvPr>
          <p:cNvSpPr txBox="1">
            <a:spLocks/>
          </p:cNvSpPr>
          <p:nvPr userDrawn="1"/>
        </p:nvSpPr>
        <p:spPr>
          <a:xfrm>
            <a:off x="1524000" y="1199230"/>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1F4E79"/>
                </a:solidFill>
                <a:latin typeface="+mn-lt"/>
              </a:rPr>
              <a:t>State of Nevada</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76781" y="38862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69313" y="3995147"/>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24000" y="4111294"/>
            <a:ext cx="9144000" cy="657225"/>
          </a:xfrm>
        </p:spPr>
        <p:txBody>
          <a:bodyPr anchor="ctr">
            <a:normAutofit/>
          </a:bodyPr>
          <a:lstStyle>
            <a:lvl1pPr marL="0" indent="0" algn="ctr">
              <a:buNone/>
              <a:defRPr lang="en-US" sz="3200" kern="1200" dirty="0">
                <a:solidFill>
                  <a:srgbClr val="1F4E79"/>
                </a:solidFill>
                <a:latin typeface="+mn-lt"/>
                <a:ea typeface="+mj-ea"/>
                <a:cs typeface="Times New Roman" panose="02020603050405020304" pitchFamily="18" charset="0"/>
              </a:defRPr>
            </a:lvl1pPr>
          </a:lstStyle>
          <a:p>
            <a:pPr lvl="0"/>
            <a:r>
              <a:rPr lang="en-US" dirty="0"/>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26547" y="915697"/>
            <a:ext cx="7338906" cy="717126"/>
            <a:chOff x="1764437" y="915697"/>
            <a:chExt cx="8664719" cy="717126"/>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1F4E79"/>
                  </a:solidFill>
                  <a:latin typeface="+mn-lt"/>
                </a:rPr>
                <a:t>Joe Lombardo</a:t>
              </a:r>
              <a:endParaRPr kumimoji="0" lang="en-US" altLang="en-US" sz="1600" b="1" i="0" u="none" strike="noStrike" cap="none" normalizeH="0" baseline="0" dirty="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1F4E79"/>
                  </a:solidFill>
                  <a:effectLst/>
                  <a:latin typeface="+mn-lt"/>
                </a:rPr>
                <a:t>Governor</a:t>
              </a:r>
              <a:endParaRPr kumimoji="0" lang="en-US" altLang="en-US" sz="1800" b="0" i="1" u="none" strike="noStrike" cap="none" normalizeH="0" baseline="0" dirty="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1F4E79"/>
                  </a:solidFill>
                  <a:effectLst/>
                  <a:latin typeface="+mn-lt"/>
                </a:rPr>
                <a:t>Director</a:t>
              </a:r>
              <a:endParaRPr kumimoji="0" lang="en-US" altLang="en-US" sz="1800" b="0" i="1" u="none" strike="noStrike" cap="none" normalizeH="0" baseline="0" dirty="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8970" y="4939883"/>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4038600" y="6356350"/>
            <a:ext cx="41148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dirty="0">
                <a:solidFill>
                  <a:srgbClr val="1F4E79"/>
                </a:solidFill>
                <a:latin typeface="+mn-lt"/>
              </a:rPr>
              <a:t>Helping people.  It’s who we are and what we do.</a:t>
            </a:r>
          </a:p>
        </p:txBody>
      </p:sp>
    </p:spTree>
    <p:extLst>
      <p:ext uri="{BB962C8B-B14F-4D97-AF65-F5344CB8AC3E}">
        <p14:creationId xmlns:p14="http://schemas.microsoft.com/office/powerpoint/2010/main" val="2420226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8382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60960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838200" y="2376863"/>
            <a:ext cx="5257800" cy="532592"/>
          </a:xfrm>
        </p:spPr>
        <p:txBody>
          <a:bodyPr anchor="ctr"/>
          <a:lstStyle>
            <a:lvl1pPr marL="0" indent="0">
              <a:buNone/>
              <a:defRPr>
                <a:latin typeface="+mn-lt"/>
              </a:defRPr>
            </a:lvl1pPr>
          </a:lstStyle>
          <a:p>
            <a:pPr lvl="0"/>
            <a:r>
              <a:rPr lang="en-US"/>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6096000" y="2376863"/>
            <a:ext cx="5257800" cy="532592"/>
          </a:xfrm>
        </p:spPr>
        <p:txBody>
          <a:bodyPr anchor="ctr"/>
          <a:lstStyle>
            <a:lvl1pPr marL="0" indent="0">
              <a:buNone/>
              <a:defRPr>
                <a:latin typeface="+mn-lt"/>
              </a:defRPr>
            </a:lvl1pPr>
          </a:lstStyle>
          <a:p>
            <a:pPr lvl="0"/>
            <a:r>
              <a:rPr lang="en-US"/>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838200" y="2924550"/>
            <a:ext cx="5257800" cy="532592"/>
          </a:xfrm>
        </p:spPr>
        <p:txBody>
          <a:bodyPr anchor="ctr"/>
          <a:lstStyle>
            <a:lvl1pPr marL="0" indent="0">
              <a:buNone/>
              <a:defRPr>
                <a:latin typeface="+mn-lt"/>
              </a:defRPr>
            </a:lvl1pPr>
          </a:lstStyle>
          <a:p>
            <a:pPr lvl="0"/>
            <a:r>
              <a:rPr lang="en-US"/>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6096000" y="2924550"/>
            <a:ext cx="5257800" cy="532592"/>
          </a:xfrm>
        </p:spPr>
        <p:txBody>
          <a:bodyPr anchor="ctr"/>
          <a:lstStyle>
            <a:lvl1pPr marL="0" indent="0">
              <a:buNone/>
              <a:defRPr>
                <a:latin typeface="+mn-lt"/>
              </a:defRPr>
            </a:lvl1pPr>
          </a:lstStyle>
          <a:p>
            <a:pPr lvl="0"/>
            <a:r>
              <a:rPr lang="en-US"/>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838200" y="3473235"/>
            <a:ext cx="5257800" cy="532592"/>
          </a:xfrm>
        </p:spPr>
        <p:txBody>
          <a:bodyPr anchor="ctr"/>
          <a:lstStyle>
            <a:lvl1pPr marL="0" indent="0">
              <a:buNone/>
              <a:defRPr>
                <a:latin typeface="+mn-lt"/>
              </a:defRPr>
            </a:lvl1pPr>
          </a:lstStyle>
          <a:p>
            <a:pPr lvl="0"/>
            <a:r>
              <a:rPr lang="en-US"/>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6096000" y="3473235"/>
            <a:ext cx="5257800" cy="532592"/>
          </a:xfrm>
        </p:spPr>
        <p:txBody>
          <a:bodyPr anchor="ctr"/>
          <a:lstStyle>
            <a:lvl1pPr marL="0" indent="0">
              <a:buNone/>
              <a:defRPr>
                <a:latin typeface="+mn-lt"/>
              </a:defRPr>
            </a:lvl1pPr>
          </a:lstStyle>
          <a:p>
            <a:pPr lvl="0"/>
            <a:r>
              <a:rPr lang="en-US"/>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2" name="Title 1">
            <a:extLst>
              <a:ext uri="{FF2B5EF4-FFF2-40B4-BE49-F238E27FC236}">
                <a16:creationId xmlns:a16="http://schemas.microsoft.com/office/drawing/2014/main" id="{0EAFB97E-4B68-4EE7-B70C-15CC066B90A9}"/>
              </a:ext>
            </a:extLst>
          </p:cNvPr>
          <p:cNvSpPr>
            <a:spLocks noGrp="1"/>
          </p:cNvSpPr>
          <p:nvPr>
            <p:ph type="title" hasCustomPrompt="1"/>
          </p:nvPr>
        </p:nvSpPr>
        <p:spPr/>
        <p:txBody>
          <a:bodyPr/>
          <a:lstStyle>
            <a:lvl1pPr>
              <a:defRPr/>
            </a:lvl1pPr>
          </a:lstStyle>
          <a:p>
            <a:r>
              <a:rPr lang="en-US" sz="4800">
                <a:solidFill>
                  <a:srgbClr val="2D4E6B"/>
                </a:solidFill>
                <a:latin typeface="+mn-lt"/>
              </a:rPr>
              <a:t>Add “Contact Information”</a:t>
            </a:r>
          </a:p>
        </p:txBody>
      </p:sp>
    </p:spTree>
    <p:extLst>
      <p:ext uri="{BB962C8B-B14F-4D97-AF65-F5344CB8AC3E}">
        <p14:creationId xmlns:p14="http://schemas.microsoft.com/office/powerpoint/2010/main" val="2768046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p:txBody>
          <a:bodyPr/>
          <a:lstStyle>
            <a:lvl1pPr>
              <a:defRPr/>
            </a:lvl1pPr>
          </a:lstStyle>
          <a:p>
            <a:r>
              <a:rPr lang="en-US" dirty="0"/>
              <a:t>Add “Agenda”</a:t>
            </a:r>
          </a:p>
        </p:txBody>
      </p:sp>
      <p:sp>
        <p:nvSpPr>
          <p:cNvPr id="3" name="Content Placeholder 2"/>
          <p:cNvSpPr>
            <a:spLocks noGrp="1"/>
          </p:cNvSpPr>
          <p:nvPr>
            <p:ph idx="1" hasCustomPrompt="1"/>
          </p:nvPr>
        </p:nvSpPr>
        <p:spPr>
          <a:xfrm>
            <a:off x="357447" y="1460497"/>
            <a:ext cx="10996353" cy="5260977"/>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404237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p:txBody>
          <a:bodyPr/>
          <a:lstStyle>
            <a:lvl1pPr>
              <a:defRPr/>
            </a:lvl1pPr>
          </a:lstStyle>
          <a:p>
            <a:r>
              <a:rPr lang="en-US" dirty="0"/>
              <a:t>Add Slide Title</a:t>
            </a:r>
          </a:p>
        </p:txBody>
      </p:sp>
      <p:sp>
        <p:nvSpPr>
          <p:cNvPr id="3" name="Content Placeholder 2"/>
          <p:cNvSpPr>
            <a:spLocks noGrp="1"/>
          </p:cNvSpPr>
          <p:nvPr>
            <p:ph idx="1" hasCustomPrompt="1"/>
          </p:nvPr>
        </p:nvSpPr>
        <p:spPr>
          <a:xfrm>
            <a:off x="357447" y="1460497"/>
            <a:ext cx="10996353" cy="5260977"/>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1751743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499"/>
            <a:ext cx="10996351" cy="5260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8" y="0"/>
            <a:ext cx="11521440" cy="1325563"/>
          </a:xfrm>
        </p:spPr>
        <p:txBody>
          <a:bodyPr/>
          <a:lstStyle>
            <a:lvl1pPr>
              <a:defRPr/>
            </a:lvl1pPr>
          </a:lstStyle>
          <a:p>
            <a:r>
              <a:rPr lang="en-US" dirty="0"/>
              <a:t>Add Slide Title</a:t>
            </a:r>
          </a:p>
        </p:txBody>
      </p:sp>
    </p:spTree>
    <p:extLst>
      <p:ext uri="{BB962C8B-B14F-4D97-AF65-F5344CB8AC3E}">
        <p14:creationId xmlns:p14="http://schemas.microsoft.com/office/powerpoint/2010/main" val="308642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dirty="0"/>
          </a:p>
        </p:txBody>
      </p:sp>
    </p:spTree>
    <p:extLst>
      <p:ext uri="{BB962C8B-B14F-4D97-AF65-F5344CB8AC3E}">
        <p14:creationId xmlns:p14="http://schemas.microsoft.com/office/powerpoint/2010/main" val="3476839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56037"/>
            <a:ext cx="5374177" cy="52654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4" y="1456037"/>
            <a:ext cx="5460076" cy="5265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521440" cy="1325563"/>
          </a:xfrm>
        </p:spPr>
        <p:txBody>
          <a:bodyPr/>
          <a:lstStyle>
            <a:lvl1pPr>
              <a:defRPr/>
            </a:lvl1pPr>
          </a:lstStyle>
          <a:p>
            <a:r>
              <a:rPr lang="en-US" dirty="0"/>
              <a:t>Add Slide Title</a:t>
            </a:r>
          </a:p>
        </p:txBody>
      </p:sp>
    </p:spTree>
    <p:extLst>
      <p:ext uri="{BB962C8B-B14F-4D97-AF65-F5344CB8AC3E}">
        <p14:creationId xmlns:p14="http://schemas.microsoft.com/office/powerpoint/2010/main" val="826694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dirty="0"/>
              <a:t>Add </a:t>
            </a:r>
            <a:r>
              <a:rPr lang="en-US"/>
              <a:t>“Questions?”</a:t>
            </a:r>
            <a:endParaRPr lang="en-US" dirty="0"/>
          </a:p>
        </p:txBody>
      </p:sp>
    </p:spTree>
    <p:extLst>
      <p:ext uri="{BB962C8B-B14F-4D97-AF65-F5344CB8AC3E}">
        <p14:creationId xmlns:p14="http://schemas.microsoft.com/office/powerpoint/2010/main" val="253357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dirty="0"/>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dirty="0"/>
              <a:t>Name</a:t>
            </a:r>
          </a:p>
          <a:p>
            <a:pPr lvl="0"/>
            <a:r>
              <a:rPr lang="en-US" dirty="0"/>
              <a:t>Job Title</a:t>
            </a:r>
          </a:p>
          <a:p>
            <a:pPr lvl="0"/>
            <a:r>
              <a:rPr lang="en-US" dirty="0"/>
              <a:t>Email</a:t>
            </a:r>
          </a:p>
          <a:p>
            <a:pPr lvl="0"/>
            <a:r>
              <a:rPr lang="en-US" dirty="0"/>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dirty="0"/>
              <a:t>Name</a:t>
            </a:r>
          </a:p>
          <a:p>
            <a:pPr lvl="0"/>
            <a:r>
              <a:rPr lang="en-US" dirty="0"/>
              <a:t>Job Title</a:t>
            </a:r>
          </a:p>
          <a:p>
            <a:pPr lvl="0"/>
            <a:r>
              <a:rPr lang="en-US" dirty="0"/>
              <a:t>Email</a:t>
            </a:r>
          </a:p>
          <a:p>
            <a:pPr lvl="0"/>
            <a:r>
              <a:rPr lang="en-US" dirty="0"/>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8" y="0"/>
            <a:ext cx="11521440" cy="1325563"/>
          </a:xfrm>
        </p:spPr>
        <p:txBody>
          <a:bodyPr/>
          <a:lstStyle>
            <a:lvl1pPr>
              <a:defRPr/>
            </a:lvl1pPr>
          </a:lstStyle>
          <a:p>
            <a:r>
              <a:rPr lang="en-US" dirty="0"/>
              <a:t>Add “Contact Information”</a:t>
            </a:r>
          </a:p>
        </p:txBody>
      </p:sp>
    </p:spTree>
    <p:extLst>
      <p:ext uri="{BB962C8B-B14F-4D97-AF65-F5344CB8AC3E}">
        <p14:creationId xmlns:p14="http://schemas.microsoft.com/office/powerpoint/2010/main" val="400791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499"/>
            <a:ext cx="10947861" cy="5260975"/>
          </a:xfrm>
        </p:spPr>
        <p:txBody>
          <a:bodyPr numCol="2"/>
          <a:lstStyle>
            <a:lvl1pPr>
              <a:defRPr>
                <a:latin typeface="+mn-lt"/>
              </a:defRPr>
            </a:lvl1pPr>
          </a:lstStyle>
          <a:p>
            <a:pPr lvl="0"/>
            <a:r>
              <a:rPr lang="en-US" dirty="0"/>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dirty="0"/>
          </a:p>
        </p:txBody>
      </p:sp>
      <p:sp>
        <p:nvSpPr>
          <p:cNvPr id="5" name="Title 1">
            <a:extLst>
              <a:ext uri="{FF2B5EF4-FFF2-40B4-BE49-F238E27FC236}">
                <a16:creationId xmlns:a16="http://schemas.microsoft.com/office/drawing/2014/main" id="{BA4FC434-BE91-43EA-9F94-AA1EDFB38A70}"/>
              </a:ext>
            </a:extLst>
          </p:cNvPr>
          <p:cNvSpPr>
            <a:spLocks noGrp="1"/>
          </p:cNvSpPr>
          <p:nvPr>
            <p:ph type="title" hasCustomPrompt="1"/>
          </p:nvPr>
        </p:nvSpPr>
        <p:spPr>
          <a:xfrm>
            <a:off x="357448" y="0"/>
            <a:ext cx="11521440" cy="1325563"/>
          </a:xfrm>
        </p:spPr>
        <p:txBody>
          <a:bodyPr/>
          <a:lstStyle>
            <a:lvl1pPr>
              <a:defRPr/>
            </a:lvl1pPr>
          </a:lstStyle>
          <a:p>
            <a:r>
              <a:rPr lang="en-US" dirty="0"/>
              <a:t>Add “Acronyms”</a:t>
            </a:r>
          </a:p>
        </p:txBody>
      </p:sp>
    </p:spTree>
    <p:extLst>
      <p:ext uri="{BB962C8B-B14F-4D97-AF65-F5344CB8AC3E}">
        <p14:creationId xmlns:p14="http://schemas.microsoft.com/office/powerpoint/2010/main" val="400432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320833" y="5713574"/>
            <a:ext cx="764198" cy="1026534"/>
          </a:xfrm>
          <a:prstGeom prst="rect">
            <a:avLst/>
          </a:prstGeom>
        </p:spPr>
      </p:pic>
      <p:pic>
        <p:nvPicPr>
          <p:cNvPr id="8" name="Picture 7">
            <a:extLst>
              <a:ext uri="{FF2B5EF4-FFF2-40B4-BE49-F238E27FC236}">
                <a16:creationId xmlns:a16="http://schemas.microsoft.com/office/drawing/2014/main" id="{473D69F2-C96D-4F0F-A05E-0B38AFE0587E}"/>
              </a:ext>
              <a:ext uri="{C183D7F6-B498-43B3-948B-1728B52AA6E4}">
                <adec:decorative xmlns:adec="http://schemas.microsoft.com/office/drawing/2017/decorative" val="1"/>
              </a:ext>
            </a:extLst>
          </p:cNvPr>
          <p:cNvPicPr>
            <a:picLocks noChangeAspect="1"/>
          </p:cNvPicPr>
          <p:nvPr userDrawn="1"/>
        </p:nvPicPr>
        <p:blipFill rotWithShape="1">
          <a:blip r:embed="rId13">
            <a:alphaModFix amt="20000"/>
            <a:extLst>
              <a:ext uri="{28A0092B-C50C-407E-A947-70E740481C1C}">
                <a14:useLocalDpi xmlns:a14="http://schemas.microsoft.com/office/drawing/2010/main" val="0"/>
              </a:ext>
            </a:extLst>
          </a:blip>
          <a:srcRect l="19061" t="22044"/>
          <a:stretch/>
        </p:blipFill>
        <p:spPr>
          <a:xfrm>
            <a:off x="-1" y="0"/>
            <a:ext cx="1877831" cy="1758156"/>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8" y="0"/>
            <a:ext cx="1152144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499"/>
            <a:ext cx="10963385" cy="52609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051175" y="6408235"/>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dirty="0"/>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50" r:id="rId4"/>
    <p:sldLayoutId id="2147483651" r:id="rId5"/>
    <p:sldLayoutId id="2147483652" r:id="rId6"/>
    <p:sldLayoutId id="2147483660" r:id="rId7"/>
    <p:sldLayoutId id="2147483661" r:id="rId8"/>
    <p:sldLayoutId id="2147483662" r:id="rId9"/>
    <p:sldLayoutId id="2147483665" r:id="rId10"/>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hyperlink" Target="http://adsd.nv.gov/" TargetMode="Externa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213E-3FDF-4472-8DC1-0818415EE67D}"/>
              </a:ext>
            </a:extLst>
          </p:cNvPr>
          <p:cNvSpPr>
            <a:spLocks noGrp="1"/>
          </p:cNvSpPr>
          <p:nvPr>
            <p:ph type="ctrTitle"/>
          </p:nvPr>
        </p:nvSpPr>
        <p:spPr>
          <a:xfrm>
            <a:off x="1602971" y="5603964"/>
            <a:ext cx="9144000" cy="546866"/>
          </a:xfrm>
        </p:spPr>
        <p:txBody>
          <a:bodyPr>
            <a:normAutofit fontScale="90000"/>
          </a:bodyPr>
          <a:lstStyle/>
          <a:p>
            <a:r>
              <a:rPr lang="en-US" dirty="0"/>
              <a:t>Aging and Disability Services Division </a:t>
            </a:r>
            <a:br>
              <a:rPr lang="en-US" dirty="0"/>
            </a:br>
            <a:r>
              <a:rPr lang="en-US" dirty="0"/>
              <a:t>Dena Schmidt, Administrator</a:t>
            </a:r>
          </a:p>
        </p:txBody>
      </p:sp>
      <p:sp>
        <p:nvSpPr>
          <p:cNvPr id="4" name="Date Placeholder 3">
            <a:extLst>
              <a:ext uri="{FF2B5EF4-FFF2-40B4-BE49-F238E27FC236}">
                <a16:creationId xmlns:a16="http://schemas.microsoft.com/office/drawing/2014/main" id="{3041DD88-6121-4AAA-9E9A-DC1261A81646}"/>
              </a:ext>
            </a:extLst>
          </p:cNvPr>
          <p:cNvSpPr>
            <a:spLocks noGrp="1"/>
          </p:cNvSpPr>
          <p:nvPr>
            <p:ph type="dt" sz="half" idx="10"/>
          </p:nvPr>
        </p:nvSpPr>
        <p:spPr/>
        <p:txBody>
          <a:bodyPr/>
          <a:lstStyle/>
          <a:p>
            <a:r>
              <a:rPr lang="en-US" dirty="0"/>
              <a:t>January 11, 2023</a:t>
            </a:r>
          </a:p>
        </p:txBody>
      </p:sp>
      <p:sp>
        <p:nvSpPr>
          <p:cNvPr id="5" name="Text Placeholder 4">
            <a:extLst>
              <a:ext uri="{FF2B5EF4-FFF2-40B4-BE49-F238E27FC236}">
                <a16:creationId xmlns:a16="http://schemas.microsoft.com/office/drawing/2014/main" id="{54883497-CDC1-4006-A8FB-7226BAABE4E2}"/>
              </a:ext>
            </a:extLst>
          </p:cNvPr>
          <p:cNvSpPr>
            <a:spLocks noGrp="1"/>
          </p:cNvSpPr>
          <p:nvPr>
            <p:ph type="body" sz="quarter" idx="13"/>
          </p:nvPr>
        </p:nvSpPr>
        <p:spPr>
          <a:xfrm>
            <a:off x="1524000" y="4017523"/>
            <a:ext cx="9144000" cy="1586441"/>
          </a:xfrm>
        </p:spPr>
        <p:txBody>
          <a:bodyPr>
            <a:normAutofit/>
          </a:bodyPr>
          <a:lstStyle/>
          <a:p>
            <a:r>
              <a:rPr lang="en-US" sz="3600" dirty="0">
                <a:cs typeface="Times New Roman"/>
              </a:rPr>
              <a:t>2024-2025 Biennial Budget Presentation to the </a:t>
            </a:r>
            <a:r>
              <a:rPr lang="en-US" sz="3600">
                <a:cs typeface="Times New Roman"/>
              </a:rPr>
              <a:t>Statewide Independent Living Council </a:t>
            </a:r>
            <a:endParaRPr lang="en-US" sz="3600"/>
          </a:p>
        </p:txBody>
      </p:sp>
    </p:spTree>
    <p:extLst>
      <p:ext uri="{BB962C8B-B14F-4D97-AF65-F5344CB8AC3E}">
        <p14:creationId xmlns:p14="http://schemas.microsoft.com/office/powerpoint/2010/main" val="382093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751D5-F789-95DD-5000-B3753FFEC684}"/>
              </a:ext>
            </a:extLst>
          </p:cNvPr>
          <p:cNvSpPr>
            <a:spLocks noGrp="1"/>
          </p:cNvSpPr>
          <p:nvPr>
            <p:ph type="title"/>
          </p:nvPr>
        </p:nvSpPr>
        <p:spPr>
          <a:xfrm>
            <a:off x="-255111" y="-88777"/>
            <a:ext cx="11521440" cy="1325563"/>
          </a:xfrm>
        </p:spPr>
        <p:txBody>
          <a:bodyPr>
            <a:normAutofit/>
          </a:bodyPr>
          <a:lstStyle/>
          <a:p>
            <a:r>
              <a:rPr lang="en-US" sz="3200" dirty="0"/>
              <a:t>Caseload Nevada Early Intervention Services (BA 3208)</a:t>
            </a:r>
          </a:p>
        </p:txBody>
      </p:sp>
      <p:pic>
        <p:nvPicPr>
          <p:cNvPr id="5" name="Content Placeholder 4" descr="Chart, line chart">
            <a:extLst>
              <a:ext uri="{FF2B5EF4-FFF2-40B4-BE49-F238E27FC236}">
                <a16:creationId xmlns:a16="http://schemas.microsoft.com/office/drawing/2014/main" id="{97FFAC12-1FA1-373F-17FD-41FC07699F30}"/>
              </a:ext>
            </a:extLst>
          </p:cNvPr>
          <p:cNvPicPr>
            <a:picLocks noGrp="1" noChangeAspect="1"/>
          </p:cNvPicPr>
          <p:nvPr>
            <p:ph idx="1"/>
          </p:nvPr>
        </p:nvPicPr>
        <p:blipFill>
          <a:blip r:embed="rId2"/>
          <a:stretch>
            <a:fillRect/>
          </a:stretch>
        </p:blipFill>
        <p:spPr>
          <a:xfrm>
            <a:off x="2152650" y="2208362"/>
            <a:ext cx="7886700" cy="2934712"/>
          </a:xfrm>
          <a:prstGeom prst="rect">
            <a:avLst/>
          </a:prstGeom>
        </p:spPr>
      </p:pic>
      <p:sp>
        <p:nvSpPr>
          <p:cNvPr id="4" name="Slide Number Placeholder 3">
            <a:extLst>
              <a:ext uri="{FF2B5EF4-FFF2-40B4-BE49-F238E27FC236}">
                <a16:creationId xmlns:a16="http://schemas.microsoft.com/office/drawing/2014/main" id="{34C89B7E-0EB9-A7F6-6ED6-3133B833B41F}"/>
              </a:ext>
            </a:extLst>
          </p:cNvPr>
          <p:cNvSpPr>
            <a:spLocks noGrp="1"/>
          </p:cNvSpPr>
          <p:nvPr>
            <p:ph type="sldNum" sz="quarter" idx="12"/>
          </p:nvPr>
        </p:nvSpPr>
        <p:spPr/>
        <p:txBody>
          <a:bodyPr/>
          <a:lstStyle/>
          <a:p>
            <a:fld id="{A0EC8638-D38E-4C5B-8C11-DA859CF37C29}" type="slidenum">
              <a:rPr lang="en-US" smtClean="0"/>
              <a:t>10</a:t>
            </a:fld>
            <a:endParaRPr lang="en-US"/>
          </a:p>
        </p:txBody>
      </p:sp>
    </p:spTree>
    <p:extLst>
      <p:ext uri="{BB962C8B-B14F-4D97-AF65-F5344CB8AC3E}">
        <p14:creationId xmlns:p14="http://schemas.microsoft.com/office/powerpoint/2010/main" val="255809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3F28B-2DCF-1894-BE5E-1FE5CC31655B}"/>
              </a:ext>
            </a:extLst>
          </p:cNvPr>
          <p:cNvSpPr>
            <a:spLocks noGrp="1"/>
          </p:cNvSpPr>
          <p:nvPr>
            <p:ph type="title"/>
          </p:nvPr>
        </p:nvSpPr>
        <p:spPr>
          <a:xfrm>
            <a:off x="812122" y="1"/>
            <a:ext cx="7886700" cy="1097279"/>
          </a:xfrm>
        </p:spPr>
        <p:txBody>
          <a:bodyPr>
            <a:noAutofit/>
          </a:bodyPr>
          <a:lstStyle/>
          <a:p>
            <a:r>
              <a:rPr lang="en-US" sz="3200" dirty="0"/>
              <a:t>Caseload Nevada Early Intervention Services</a:t>
            </a:r>
          </a:p>
        </p:txBody>
      </p:sp>
      <p:sp>
        <p:nvSpPr>
          <p:cNvPr id="3" name="Content Placeholder 2">
            <a:extLst>
              <a:ext uri="{FF2B5EF4-FFF2-40B4-BE49-F238E27FC236}">
                <a16:creationId xmlns:a16="http://schemas.microsoft.com/office/drawing/2014/main" id="{C074D6C9-B2C8-9758-49C8-D55E08C9B9AE}"/>
              </a:ext>
            </a:extLst>
          </p:cNvPr>
          <p:cNvSpPr>
            <a:spLocks noGrp="1"/>
          </p:cNvSpPr>
          <p:nvPr>
            <p:ph idx="1"/>
          </p:nvPr>
        </p:nvSpPr>
        <p:spPr>
          <a:xfrm>
            <a:off x="1524000" y="1097280"/>
            <a:ext cx="8305038" cy="5624195"/>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Nevada Early Intervention Services</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M200 – Caseload adjustments (BA 3208)</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dirty="0">
                <a:solidFill>
                  <a:srgbClr val="000000"/>
                </a:solidFill>
                <a:effectLst/>
                <a:latin typeface="Calibri" panose="020F0502020204030204" pitchFamily="34" charset="0"/>
              </a:rPr>
              <a:t>This request funds the alignment of the projected caseload for Nevada Early Intervention Services (NEIS) from fiscal year 2022 to projected fiscal year 2023.</a:t>
            </a:r>
            <a:endParaRPr lang="en-US" b="0" i="0" dirty="0">
              <a:solidFill>
                <a:srgbClr val="000000"/>
              </a:solidFill>
              <a:effectLst/>
              <a:latin typeface="Arial" panose="020B0604020202020204" pitchFamily="34" charset="0"/>
            </a:endParaRPr>
          </a:p>
          <a:p>
            <a:pPr lvl="3" fontAlgn="base"/>
            <a:r>
              <a:rPr lang="en-US" b="0" i="0" u="none" strike="noStrike" dirty="0">
                <a:solidFill>
                  <a:srgbClr val="000000"/>
                </a:solidFill>
                <a:effectLst/>
              </a:rPr>
              <a:t>SFY24 Total Cost - $</a:t>
            </a:r>
            <a:r>
              <a:rPr lang="en-US" dirty="0"/>
              <a:t>1,152,174 </a:t>
            </a:r>
            <a:r>
              <a:rPr lang="en-US" b="0" i="0" u="none" strike="noStrike" dirty="0">
                <a:solidFill>
                  <a:srgbClr val="000000"/>
                </a:solidFill>
                <a:effectLst/>
              </a:rPr>
              <a:t>State General Fund - $</a:t>
            </a:r>
            <a:r>
              <a:rPr lang="en-US" dirty="0"/>
              <a:t>1,118,909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1,152,174 </a:t>
            </a:r>
            <a:r>
              <a:rPr lang="en-US" b="0" i="0" u="none" strike="noStrike" dirty="0">
                <a:solidFill>
                  <a:srgbClr val="000000"/>
                </a:solidFill>
                <a:effectLst/>
              </a:rPr>
              <a:t>State General Fund - $</a:t>
            </a:r>
            <a:r>
              <a:rPr lang="en-US" dirty="0"/>
              <a:t>1,118,909</a:t>
            </a:r>
          </a:p>
          <a:p>
            <a:pPr marL="1371600" lvl="3" indent="0" fontAlgn="base">
              <a:buNone/>
            </a:pPr>
            <a:endParaRPr lang="en-US" dirty="0">
              <a:solidFill>
                <a:srgbClr val="000000"/>
              </a:solidFill>
              <a:latin typeface="Calibri" panose="020F050202020403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3208)</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dirty="0">
                <a:solidFill>
                  <a:srgbClr val="000000"/>
                </a:solidFill>
                <a:effectLst/>
                <a:latin typeface="Calibri" panose="020F0502020204030204" pitchFamily="34" charset="0"/>
              </a:rPr>
              <a:t>​</a:t>
            </a:r>
            <a:r>
              <a:rPr lang="en-US" b="0" i="0" dirty="0">
                <a:solidFill>
                  <a:srgbClr val="000000"/>
                </a:solidFill>
                <a:effectLst/>
              </a:rPr>
              <a:t>This request funds an increase in projected monthly early intervention services caseload from 3,669 in fiscal year 2023 to 3,774 in fiscal year 2024 (a 2.86% increase from 2023) and 3,747 in fiscal year 2025 (a 2.14% increase from 2023). This request eliminates 12 Developmental Specialist 3, five Developmental Specialist 4, and one Administrative Assistant.</a:t>
            </a:r>
          </a:p>
          <a:p>
            <a:pPr lvl="3" fontAlgn="base"/>
            <a:r>
              <a:rPr lang="en-US" b="0" i="0" u="none" strike="noStrike" dirty="0">
                <a:solidFill>
                  <a:srgbClr val="000000"/>
                </a:solidFill>
                <a:effectLst/>
              </a:rPr>
              <a:t>SFY24 Total Cost - </a:t>
            </a:r>
            <a:r>
              <a:rPr lang="en-US" b="0" i="0" u="none" strike="noStrike" dirty="0">
                <a:solidFill>
                  <a:srgbClr val="FF0000"/>
                </a:solidFill>
                <a:effectLst/>
              </a:rPr>
              <a:t>$(</a:t>
            </a:r>
            <a:r>
              <a:rPr lang="en-US" dirty="0">
                <a:solidFill>
                  <a:srgbClr val="FF0000"/>
                </a:solidFill>
              </a:rPr>
              <a:t>-1,156,769) </a:t>
            </a:r>
            <a:r>
              <a:rPr lang="en-US" b="0" i="0" u="none" strike="noStrike" dirty="0">
                <a:solidFill>
                  <a:srgbClr val="FF0000"/>
                </a:solidFill>
                <a:effectLst/>
              </a:rPr>
              <a:t>       </a:t>
            </a:r>
            <a:r>
              <a:rPr lang="en-US" b="0" i="0" u="none" strike="noStrike" dirty="0">
                <a:solidFill>
                  <a:srgbClr val="000000"/>
                </a:solidFill>
                <a:effectLst/>
              </a:rPr>
              <a:t>State General Fund - </a:t>
            </a:r>
            <a:r>
              <a:rPr lang="en-US" b="0" i="0" u="none" strike="noStrike" dirty="0">
                <a:solidFill>
                  <a:srgbClr val="FF0000"/>
                </a:solidFill>
                <a:effectLst/>
              </a:rPr>
              <a:t>$(</a:t>
            </a:r>
            <a:r>
              <a:rPr lang="en-US" dirty="0">
                <a:solidFill>
                  <a:srgbClr val="FF0000"/>
                </a:solidFill>
              </a:rPr>
              <a:t>-939,947)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b="0" i="0" u="none" strike="noStrike" dirty="0">
                <a:solidFill>
                  <a:srgbClr val="FF0000"/>
                </a:solidFill>
                <a:effectLst/>
              </a:rPr>
              <a:t>$(</a:t>
            </a:r>
            <a:r>
              <a:rPr lang="en-US" dirty="0">
                <a:solidFill>
                  <a:srgbClr val="FF0000"/>
                </a:solidFill>
              </a:rPr>
              <a:t>-1,090,447) </a:t>
            </a:r>
            <a:r>
              <a:rPr lang="en-US" b="0" i="0" u="none" strike="noStrike" dirty="0">
                <a:solidFill>
                  <a:srgbClr val="FF0000"/>
                </a:solidFill>
                <a:effectLst/>
              </a:rPr>
              <a:t>       </a:t>
            </a:r>
            <a:r>
              <a:rPr lang="en-US" b="0" i="0" u="none" strike="noStrike" dirty="0">
                <a:solidFill>
                  <a:schemeClr val="tx1">
                    <a:lumMod val="95000"/>
                    <a:lumOff val="5000"/>
                  </a:schemeClr>
                </a:solidFill>
                <a:effectLst/>
              </a:rPr>
              <a:t>State General Fund - </a:t>
            </a:r>
            <a:r>
              <a:rPr lang="en-US" b="0" i="0" u="none" strike="noStrike" dirty="0">
                <a:solidFill>
                  <a:srgbClr val="FF0000"/>
                </a:solidFill>
                <a:effectLst/>
              </a:rPr>
              <a:t>$(</a:t>
            </a:r>
            <a:r>
              <a:rPr lang="en-US" dirty="0">
                <a:solidFill>
                  <a:srgbClr val="FF0000"/>
                </a:solidFill>
              </a:rPr>
              <a:t>-879,782) </a:t>
            </a:r>
            <a:endParaRPr lang="en-US" b="0" i="0" dirty="0">
              <a:solidFill>
                <a:srgbClr val="FF0000"/>
              </a:solidFill>
              <a:effectLst/>
            </a:endParaRPr>
          </a:p>
          <a:p>
            <a:endParaRPr lang="en-US" dirty="0"/>
          </a:p>
        </p:txBody>
      </p:sp>
      <p:sp>
        <p:nvSpPr>
          <p:cNvPr id="4" name="Slide Number Placeholder 3">
            <a:extLst>
              <a:ext uri="{FF2B5EF4-FFF2-40B4-BE49-F238E27FC236}">
                <a16:creationId xmlns:a16="http://schemas.microsoft.com/office/drawing/2014/main" id="{C6C43840-1057-A303-C68B-64475F4A15A9}"/>
              </a:ext>
            </a:extLst>
          </p:cNvPr>
          <p:cNvSpPr>
            <a:spLocks noGrp="1"/>
          </p:cNvSpPr>
          <p:nvPr>
            <p:ph type="sldNum" sz="quarter" idx="12"/>
          </p:nvPr>
        </p:nvSpPr>
        <p:spPr/>
        <p:txBody>
          <a:bodyPr/>
          <a:lstStyle/>
          <a:p>
            <a:fld id="{A0EC8638-D38E-4C5B-8C11-DA859CF37C29}" type="slidenum">
              <a:rPr lang="en-US" smtClean="0"/>
              <a:t>11</a:t>
            </a:fld>
            <a:endParaRPr lang="en-US"/>
          </a:p>
        </p:txBody>
      </p:sp>
    </p:spTree>
    <p:extLst>
      <p:ext uri="{BB962C8B-B14F-4D97-AF65-F5344CB8AC3E}">
        <p14:creationId xmlns:p14="http://schemas.microsoft.com/office/powerpoint/2010/main" val="331585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1149-211B-F130-029B-97F738909F66}"/>
              </a:ext>
            </a:extLst>
          </p:cNvPr>
          <p:cNvSpPr>
            <a:spLocks noGrp="1"/>
          </p:cNvSpPr>
          <p:nvPr>
            <p:ph type="title"/>
          </p:nvPr>
        </p:nvSpPr>
        <p:spPr>
          <a:xfrm>
            <a:off x="171017" y="-88777"/>
            <a:ext cx="11521440" cy="1325563"/>
          </a:xfrm>
        </p:spPr>
        <p:txBody>
          <a:bodyPr>
            <a:normAutofit/>
          </a:bodyPr>
          <a:lstStyle/>
          <a:p>
            <a:r>
              <a:rPr lang="en-US" sz="3200" dirty="0"/>
              <a:t>Caseload Autism Treatment Assistance Program (BA 3209)</a:t>
            </a:r>
          </a:p>
        </p:txBody>
      </p:sp>
      <p:pic>
        <p:nvPicPr>
          <p:cNvPr id="5" name="Content Placeholder 4" descr="Chart, line chart">
            <a:extLst>
              <a:ext uri="{FF2B5EF4-FFF2-40B4-BE49-F238E27FC236}">
                <a16:creationId xmlns:a16="http://schemas.microsoft.com/office/drawing/2014/main" id="{34B4F201-8997-1D12-5586-4997B532AED0}"/>
              </a:ext>
            </a:extLst>
          </p:cNvPr>
          <p:cNvPicPr>
            <a:picLocks noGrp="1" noChangeAspect="1"/>
          </p:cNvPicPr>
          <p:nvPr>
            <p:ph idx="1"/>
          </p:nvPr>
        </p:nvPicPr>
        <p:blipFill>
          <a:blip r:embed="rId2"/>
          <a:stretch>
            <a:fillRect/>
          </a:stretch>
        </p:blipFill>
        <p:spPr>
          <a:xfrm>
            <a:off x="2152650" y="2044461"/>
            <a:ext cx="7886700" cy="3085177"/>
          </a:xfrm>
          <a:prstGeom prst="rect">
            <a:avLst/>
          </a:prstGeom>
        </p:spPr>
      </p:pic>
      <p:sp>
        <p:nvSpPr>
          <p:cNvPr id="4" name="Slide Number Placeholder 3">
            <a:extLst>
              <a:ext uri="{FF2B5EF4-FFF2-40B4-BE49-F238E27FC236}">
                <a16:creationId xmlns:a16="http://schemas.microsoft.com/office/drawing/2014/main" id="{B153038B-0049-0519-6E3C-15892401D33B}"/>
              </a:ext>
            </a:extLst>
          </p:cNvPr>
          <p:cNvSpPr>
            <a:spLocks noGrp="1"/>
          </p:cNvSpPr>
          <p:nvPr>
            <p:ph type="sldNum" sz="quarter" idx="12"/>
          </p:nvPr>
        </p:nvSpPr>
        <p:spPr/>
        <p:txBody>
          <a:bodyPr/>
          <a:lstStyle/>
          <a:p>
            <a:fld id="{A0EC8638-D38E-4C5B-8C11-DA859CF37C29}" type="slidenum">
              <a:rPr lang="en-US" smtClean="0"/>
              <a:t>12</a:t>
            </a:fld>
            <a:endParaRPr lang="en-US"/>
          </a:p>
        </p:txBody>
      </p:sp>
    </p:spTree>
    <p:extLst>
      <p:ext uri="{BB962C8B-B14F-4D97-AF65-F5344CB8AC3E}">
        <p14:creationId xmlns:p14="http://schemas.microsoft.com/office/powerpoint/2010/main" val="586120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DC14E-4AF0-25B6-D582-909DB6579285}"/>
              </a:ext>
            </a:extLst>
          </p:cNvPr>
          <p:cNvSpPr>
            <a:spLocks noGrp="1"/>
          </p:cNvSpPr>
          <p:nvPr>
            <p:ph type="title"/>
          </p:nvPr>
        </p:nvSpPr>
        <p:spPr/>
        <p:txBody>
          <a:bodyPr>
            <a:normAutofit/>
          </a:bodyPr>
          <a:lstStyle/>
          <a:p>
            <a:r>
              <a:rPr lang="en-US" sz="3200" dirty="0"/>
              <a:t>Caseload Autism Treatment Assistance Program (BA 3209) </a:t>
            </a:r>
          </a:p>
        </p:txBody>
      </p:sp>
      <p:pic>
        <p:nvPicPr>
          <p:cNvPr id="8" name="Content Placeholder 7" descr="Chart, line chart">
            <a:extLst>
              <a:ext uri="{FF2B5EF4-FFF2-40B4-BE49-F238E27FC236}">
                <a16:creationId xmlns:a16="http://schemas.microsoft.com/office/drawing/2014/main" id="{1E00C701-E5FF-3D34-608D-D6433AEF4161}"/>
              </a:ext>
            </a:extLst>
          </p:cNvPr>
          <p:cNvPicPr>
            <a:picLocks noGrp="1" noChangeAspect="1"/>
          </p:cNvPicPr>
          <p:nvPr>
            <p:ph idx="1"/>
          </p:nvPr>
        </p:nvPicPr>
        <p:blipFill>
          <a:blip r:embed="rId2"/>
          <a:stretch>
            <a:fillRect/>
          </a:stretch>
        </p:blipFill>
        <p:spPr>
          <a:xfrm>
            <a:off x="2152650" y="1984076"/>
            <a:ext cx="7886700" cy="2869005"/>
          </a:xfrm>
          <a:prstGeom prst="rect">
            <a:avLst/>
          </a:prstGeom>
        </p:spPr>
      </p:pic>
      <p:sp>
        <p:nvSpPr>
          <p:cNvPr id="4" name="Slide Number Placeholder 3">
            <a:extLst>
              <a:ext uri="{FF2B5EF4-FFF2-40B4-BE49-F238E27FC236}">
                <a16:creationId xmlns:a16="http://schemas.microsoft.com/office/drawing/2014/main" id="{3431C184-55D1-4775-1377-08AF6E566D77}"/>
              </a:ext>
            </a:extLst>
          </p:cNvPr>
          <p:cNvSpPr>
            <a:spLocks noGrp="1"/>
          </p:cNvSpPr>
          <p:nvPr>
            <p:ph type="sldNum" sz="quarter" idx="12"/>
          </p:nvPr>
        </p:nvSpPr>
        <p:spPr/>
        <p:txBody>
          <a:bodyPr/>
          <a:lstStyle/>
          <a:p>
            <a:fld id="{A0EC8638-D38E-4C5B-8C11-DA859CF37C29}" type="slidenum">
              <a:rPr lang="en-US" smtClean="0"/>
              <a:t>13</a:t>
            </a:fld>
            <a:endParaRPr lang="en-US"/>
          </a:p>
        </p:txBody>
      </p:sp>
    </p:spTree>
    <p:extLst>
      <p:ext uri="{BB962C8B-B14F-4D97-AF65-F5344CB8AC3E}">
        <p14:creationId xmlns:p14="http://schemas.microsoft.com/office/powerpoint/2010/main" val="1599034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C39D1-D3C7-D482-90E2-9AC96D06E08E}"/>
              </a:ext>
            </a:extLst>
          </p:cNvPr>
          <p:cNvSpPr>
            <a:spLocks noGrp="1"/>
          </p:cNvSpPr>
          <p:nvPr>
            <p:ph type="title"/>
          </p:nvPr>
        </p:nvSpPr>
        <p:spPr>
          <a:xfrm>
            <a:off x="1066548" y="84640"/>
            <a:ext cx="8049524" cy="868680"/>
          </a:xfrm>
        </p:spPr>
        <p:txBody>
          <a:bodyPr>
            <a:noAutofit/>
          </a:bodyPr>
          <a:lstStyle/>
          <a:p>
            <a:r>
              <a:rPr lang="en-US" sz="3200" dirty="0"/>
              <a:t>Caseload Autism Treatment Assistance Program </a:t>
            </a:r>
          </a:p>
        </p:txBody>
      </p:sp>
      <p:sp>
        <p:nvSpPr>
          <p:cNvPr id="3" name="Content Placeholder 2">
            <a:extLst>
              <a:ext uri="{FF2B5EF4-FFF2-40B4-BE49-F238E27FC236}">
                <a16:creationId xmlns:a16="http://schemas.microsoft.com/office/drawing/2014/main" id="{4A219110-82C1-1A8A-F15D-FA203AC8F6B3}"/>
              </a:ext>
            </a:extLst>
          </p:cNvPr>
          <p:cNvSpPr>
            <a:spLocks noGrp="1"/>
          </p:cNvSpPr>
          <p:nvPr>
            <p:ph idx="1"/>
          </p:nvPr>
        </p:nvSpPr>
        <p:spPr>
          <a:xfrm>
            <a:off x="1591737" y="1079615"/>
            <a:ext cx="8323326" cy="5693746"/>
          </a:xfrm>
        </p:spPr>
        <p:txBody>
          <a:bodyPr>
            <a:normAutofit/>
          </a:bodyPr>
          <a:lstStyle/>
          <a:p>
            <a:pPr marL="0" indent="0">
              <a:buNone/>
            </a:pPr>
            <a:r>
              <a:rPr lang="en-US" b="0" i="0" u="none" strike="noStrike" dirty="0">
                <a:solidFill>
                  <a:srgbClr val="000000"/>
                </a:solidFill>
                <a:effectLst/>
                <a:latin typeface="Calibri" panose="020F0502020204030204" pitchFamily="34" charset="0"/>
              </a:rPr>
              <a:t>Autism Treatment Assistance Program</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3209)</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increase in projected monthly autism caseload from 1,083 in fiscal year 2023 to 1,118 in fiscal year 2024 (a 3% increase from 2023) and 1,133 in fiscal year 2025 (a 4% increase from 2023). This request eliminates four Developmental Specialists.</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3" fontAlgn="base"/>
            <a:r>
              <a:rPr lang="en-US" b="0" i="0" u="none" strike="noStrike" dirty="0">
                <a:solidFill>
                  <a:srgbClr val="000000"/>
                </a:solidFill>
                <a:effectLst/>
              </a:rPr>
              <a:t>SFY24 Total Cost - </a:t>
            </a:r>
            <a:r>
              <a:rPr lang="en-US" b="0" i="0" u="none" strike="noStrike" dirty="0">
                <a:solidFill>
                  <a:srgbClr val="FF0000"/>
                </a:solidFill>
                <a:effectLst/>
              </a:rPr>
              <a:t>$(</a:t>
            </a:r>
            <a:r>
              <a:rPr lang="en-US" dirty="0">
                <a:solidFill>
                  <a:srgbClr val="FF0000"/>
                </a:solidFill>
              </a:rPr>
              <a:t>-133,128) </a:t>
            </a:r>
            <a:r>
              <a:rPr lang="en-US" b="0" i="0" u="none" strike="noStrike" dirty="0">
                <a:solidFill>
                  <a:srgbClr val="FF0000"/>
                </a:solidFill>
                <a:effectLst/>
              </a:rPr>
              <a:t> </a:t>
            </a:r>
            <a:r>
              <a:rPr lang="en-US" b="0" i="0" u="none" strike="noStrike" dirty="0">
                <a:solidFill>
                  <a:srgbClr val="000000"/>
                </a:solidFill>
                <a:effectLst/>
              </a:rPr>
              <a:t>State General Fund - </a:t>
            </a:r>
            <a:r>
              <a:rPr lang="en-US" b="0" i="0" u="none" strike="noStrike" dirty="0">
                <a:solidFill>
                  <a:srgbClr val="FF0000"/>
                </a:solidFill>
                <a:effectLst/>
              </a:rPr>
              <a:t>$(</a:t>
            </a:r>
            <a:r>
              <a:rPr lang="en-US" dirty="0">
                <a:solidFill>
                  <a:srgbClr val="FF0000"/>
                </a:solidFill>
              </a:rPr>
              <a:t>-23,469)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b="0" i="0" u="none" strike="noStrike" dirty="0">
                <a:solidFill>
                  <a:srgbClr val="FF0000"/>
                </a:solidFill>
                <a:effectLst/>
              </a:rPr>
              <a:t>$(</a:t>
            </a:r>
            <a:r>
              <a:rPr lang="en-US" dirty="0">
                <a:solidFill>
                  <a:srgbClr val="FF0000"/>
                </a:solidFill>
              </a:rPr>
              <a:t>-56,621) </a:t>
            </a:r>
            <a:r>
              <a:rPr lang="en-US" b="0" i="0" u="none" strike="noStrike" dirty="0">
                <a:solidFill>
                  <a:srgbClr val="FF0000"/>
                </a:solidFill>
                <a:effectLst/>
              </a:rPr>
              <a:t> </a:t>
            </a:r>
            <a:r>
              <a:rPr lang="en-US" b="0" i="0" u="none" strike="noStrike" dirty="0">
                <a:solidFill>
                  <a:srgbClr val="000000"/>
                </a:solidFill>
                <a:effectLst/>
              </a:rPr>
              <a:t>State General Fund </a:t>
            </a:r>
            <a:r>
              <a:rPr lang="en-US" b="0" i="0" u="none" strike="noStrike" dirty="0">
                <a:effectLst/>
              </a:rPr>
              <a:t>- $</a:t>
            </a:r>
            <a:r>
              <a:rPr lang="en-US" dirty="0"/>
              <a:t>56,734 </a:t>
            </a:r>
            <a:r>
              <a:rPr lang="en-US" b="0" i="0" dirty="0">
                <a:effectLst/>
                <a:latin typeface="Calibri" panose="020F0502020204030204" pitchFamily="34" charset="0"/>
              </a:rPr>
              <a:t>​</a:t>
            </a:r>
          </a:p>
          <a:p>
            <a:pPr lvl="1" fontAlgn="base"/>
            <a:r>
              <a:rPr lang="en-US" b="0" i="0" u="none" strike="noStrike" dirty="0">
                <a:solidFill>
                  <a:srgbClr val="000000"/>
                </a:solidFill>
                <a:effectLst/>
                <a:latin typeface="Calibri" panose="020F0502020204030204" pitchFamily="34" charset="0"/>
              </a:rPr>
              <a:t>M203 – Eliminate Caseload Waitlist (BA 3209)</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increase in projected monthly autism caseload to eliminate the waitlist. The waitlist projection is 183 clients. This request includes five Developmental Specialists.</a:t>
            </a:r>
          </a:p>
          <a:p>
            <a:pPr lvl="3" fontAlgn="base"/>
            <a:r>
              <a:rPr lang="en-US" b="0" i="0" u="none" strike="noStrike" dirty="0">
                <a:solidFill>
                  <a:srgbClr val="000000"/>
                </a:solidFill>
                <a:effectLst/>
              </a:rPr>
              <a:t>SFY24 Total Cost - $</a:t>
            </a:r>
            <a:r>
              <a:rPr lang="en-US" dirty="0"/>
              <a:t>975,684 </a:t>
            </a:r>
            <a:r>
              <a:rPr lang="en-US" b="0" i="0" u="none" strike="noStrike" dirty="0">
                <a:solidFill>
                  <a:srgbClr val="000000"/>
                </a:solidFill>
                <a:effectLst/>
              </a:rPr>
              <a:t> State General Fund - $</a:t>
            </a:r>
            <a:r>
              <a:rPr lang="en-US" dirty="0"/>
              <a:t>884,414 </a:t>
            </a:r>
            <a:endParaRPr lang="en-US" b="0" i="0" dirty="0">
              <a:solidFill>
                <a:srgbClr val="000000"/>
              </a:solidFill>
              <a:effectLst/>
            </a:endParaRPr>
          </a:p>
          <a:p>
            <a:pPr lvl="3" fontAlgn="base"/>
            <a:r>
              <a:rPr lang="en-US" b="0" i="0" u="none" strike="noStrike" dirty="0">
                <a:solidFill>
                  <a:srgbClr val="000000"/>
                </a:solidFill>
                <a:effectLst/>
              </a:rPr>
              <a:t>SFY25 Total Cost - $</a:t>
            </a:r>
            <a:r>
              <a:rPr lang="en-US" dirty="0"/>
              <a:t>1,179,504 </a:t>
            </a:r>
            <a:r>
              <a:rPr lang="en-US" b="0" i="0" u="none" strike="noStrike" dirty="0">
                <a:solidFill>
                  <a:srgbClr val="000000"/>
                </a:solidFill>
                <a:effectLst/>
              </a:rPr>
              <a:t> State General Fund - $</a:t>
            </a:r>
            <a:r>
              <a:rPr lang="en-US" dirty="0"/>
              <a:t>1,023,479 </a:t>
            </a:r>
            <a:endParaRPr lang="en-US" b="0" i="0" dirty="0">
              <a:solidFill>
                <a:srgbClr val="000000"/>
              </a:solidFill>
              <a:effectLst/>
            </a:endParaRPr>
          </a:p>
          <a:p>
            <a:pPr lvl="3" fontAlgn="base"/>
            <a:endParaRPr lang="en-US" b="0" i="0" dirty="0">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BE1846ED-45F4-3C90-6745-65AB5AEF39D0}"/>
              </a:ext>
            </a:extLst>
          </p:cNvPr>
          <p:cNvSpPr>
            <a:spLocks noGrp="1"/>
          </p:cNvSpPr>
          <p:nvPr>
            <p:ph type="sldNum" sz="quarter" idx="12"/>
          </p:nvPr>
        </p:nvSpPr>
        <p:spPr/>
        <p:txBody>
          <a:bodyPr/>
          <a:lstStyle/>
          <a:p>
            <a:fld id="{A0EC8638-D38E-4C5B-8C11-DA859CF37C29}" type="slidenum">
              <a:rPr lang="en-US" smtClean="0"/>
              <a:t>14</a:t>
            </a:fld>
            <a:endParaRPr lang="en-US"/>
          </a:p>
        </p:txBody>
      </p:sp>
    </p:spTree>
    <p:extLst>
      <p:ext uri="{BB962C8B-B14F-4D97-AF65-F5344CB8AC3E}">
        <p14:creationId xmlns:p14="http://schemas.microsoft.com/office/powerpoint/2010/main" val="4163813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6559E-2D2A-D183-E157-1EA019086FEA}"/>
              </a:ext>
            </a:extLst>
          </p:cNvPr>
          <p:cNvSpPr>
            <a:spLocks noGrp="1"/>
          </p:cNvSpPr>
          <p:nvPr>
            <p:ph type="title"/>
          </p:nvPr>
        </p:nvSpPr>
        <p:spPr>
          <a:xfrm>
            <a:off x="1122840" y="-115408"/>
            <a:ext cx="8183577" cy="1325563"/>
          </a:xfrm>
        </p:spPr>
        <p:txBody>
          <a:bodyPr>
            <a:normAutofit/>
          </a:bodyPr>
          <a:lstStyle/>
          <a:p>
            <a:r>
              <a:rPr lang="en-US" sz="3200" dirty="0"/>
              <a:t>Caseload Personal Assistance Services (BA 3266)</a:t>
            </a:r>
          </a:p>
        </p:txBody>
      </p:sp>
      <p:pic>
        <p:nvPicPr>
          <p:cNvPr id="5" name="Content Placeholder 4" descr="Chart, line chart">
            <a:extLst>
              <a:ext uri="{FF2B5EF4-FFF2-40B4-BE49-F238E27FC236}">
                <a16:creationId xmlns:a16="http://schemas.microsoft.com/office/drawing/2014/main" id="{C3133267-83BE-09F9-2B79-A63BDB103974}"/>
              </a:ext>
            </a:extLst>
          </p:cNvPr>
          <p:cNvPicPr>
            <a:picLocks noGrp="1" noChangeAspect="1"/>
          </p:cNvPicPr>
          <p:nvPr>
            <p:ph idx="1"/>
          </p:nvPr>
        </p:nvPicPr>
        <p:blipFill>
          <a:blip r:embed="rId2"/>
          <a:stretch>
            <a:fillRect/>
          </a:stretch>
        </p:blipFill>
        <p:spPr>
          <a:xfrm>
            <a:off x="2152650" y="2406771"/>
            <a:ext cx="7886700" cy="2709565"/>
          </a:xfrm>
          <a:prstGeom prst="rect">
            <a:avLst/>
          </a:prstGeom>
        </p:spPr>
      </p:pic>
      <p:sp>
        <p:nvSpPr>
          <p:cNvPr id="4" name="Slide Number Placeholder 3">
            <a:extLst>
              <a:ext uri="{FF2B5EF4-FFF2-40B4-BE49-F238E27FC236}">
                <a16:creationId xmlns:a16="http://schemas.microsoft.com/office/drawing/2014/main" id="{9946DE67-9E57-ED8A-8A59-63875979827F}"/>
              </a:ext>
            </a:extLst>
          </p:cNvPr>
          <p:cNvSpPr>
            <a:spLocks noGrp="1"/>
          </p:cNvSpPr>
          <p:nvPr>
            <p:ph type="sldNum" sz="quarter" idx="12"/>
          </p:nvPr>
        </p:nvSpPr>
        <p:spPr/>
        <p:txBody>
          <a:bodyPr/>
          <a:lstStyle/>
          <a:p>
            <a:fld id="{A0EC8638-D38E-4C5B-8C11-DA859CF37C29}" type="slidenum">
              <a:rPr lang="en-US" smtClean="0"/>
              <a:t>15</a:t>
            </a:fld>
            <a:endParaRPr lang="en-US"/>
          </a:p>
        </p:txBody>
      </p:sp>
    </p:spTree>
    <p:extLst>
      <p:ext uri="{BB962C8B-B14F-4D97-AF65-F5344CB8AC3E}">
        <p14:creationId xmlns:p14="http://schemas.microsoft.com/office/powerpoint/2010/main" val="3988491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56C9C-338C-4E7C-E048-4A50A3F2D98D}"/>
              </a:ext>
            </a:extLst>
          </p:cNvPr>
          <p:cNvSpPr>
            <a:spLocks noGrp="1"/>
          </p:cNvSpPr>
          <p:nvPr>
            <p:ph type="title"/>
          </p:nvPr>
        </p:nvSpPr>
        <p:spPr>
          <a:xfrm>
            <a:off x="1119163" y="-150919"/>
            <a:ext cx="8094564" cy="1325563"/>
          </a:xfrm>
        </p:spPr>
        <p:txBody>
          <a:bodyPr>
            <a:normAutofit/>
          </a:bodyPr>
          <a:lstStyle/>
          <a:p>
            <a:r>
              <a:rPr lang="en-US" sz="3200" dirty="0"/>
              <a:t>Caseload Personal Assistance Waitlist (BA 3266)</a:t>
            </a:r>
          </a:p>
        </p:txBody>
      </p:sp>
      <p:pic>
        <p:nvPicPr>
          <p:cNvPr id="5" name="Content Placeholder 4" descr="Chart, line chart">
            <a:extLst>
              <a:ext uri="{FF2B5EF4-FFF2-40B4-BE49-F238E27FC236}">
                <a16:creationId xmlns:a16="http://schemas.microsoft.com/office/drawing/2014/main" id="{1ACCD4FA-55EB-C58B-383D-627D54C1ED51}"/>
              </a:ext>
            </a:extLst>
          </p:cNvPr>
          <p:cNvPicPr>
            <a:picLocks noGrp="1" noChangeAspect="1"/>
          </p:cNvPicPr>
          <p:nvPr>
            <p:ph idx="1"/>
          </p:nvPr>
        </p:nvPicPr>
        <p:blipFill>
          <a:blip r:embed="rId2"/>
          <a:stretch>
            <a:fillRect/>
          </a:stretch>
        </p:blipFill>
        <p:spPr>
          <a:xfrm>
            <a:off x="2152650" y="2147978"/>
            <a:ext cx="7886700" cy="3019941"/>
          </a:xfrm>
          <a:prstGeom prst="rect">
            <a:avLst/>
          </a:prstGeom>
        </p:spPr>
      </p:pic>
      <p:sp>
        <p:nvSpPr>
          <p:cNvPr id="4" name="Slide Number Placeholder 3">
            <a:extLst>
              <a:ext uri="{FF2B5EF4-FFF2-40B4-BE49-F238E27FC236}">
                <a16:creationId xmlns:a16="http://schemas.microsoft.com/office/drawing/2014/main" id="{E9F6C353-07C2-9EED-ABF3-FEAD87AA8E7A}"/>
              </a:ext>
            </a:extLst>
          </p:cNvPr>
          <p:cNvSpPr>
            <a:spLocks noGrp="1"/>
          </p:cNvSpPr>
          <p:nvPr>
            <p:ph type="sldNum" sz="quarter" idx="12"/>
          </p:nvPr>
        </p:nvSpPr>
        <p:spPr/>
        <p:txBody>
          <a:bodyPr/>
          <a:lstStyle/>
          <a:p>
            <a:fld id="{A0EC8638-D38E-4C5B-8C11-DA859CF37C29}" type="slidenum">
              <a:rPr lang="en-US" smtClean="0"/>
              <a:t>16</a:t>
            </a:fld>
            <a:endParaRPr lang="en-US"/>
          </a:p>
        </p:txBody>
      </p:sp>
    </p:spTree>
    <p:extLst>
      <p:ext uri="{BB962C8B-B14F-4D97-AF65-F5344CB8AC3E}">
        <p14:creationId xmlns:p14="http://schemas.microsoft.com/office/powerpoint/2010/main" val="4220060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55310-2196-8A24-4D83-B791D632AAED}"/>
              </a:ext>
            </a:extLst>
          </p:cNvPr>
          <p:cNvSpPr>
            <a:spLocks noGrp="1"/>
          </p:cNvSpPr>
          <p:nvPr>
            <p:ph type="title"/>
          </p:nvPr>
        </p:nvSpPr>
        <p:spPr/>
        <p:txBody>
          <a:bodyPr>
            <a:normAutofit/>
          </a:bodyPr>
          <a:lstStyle/>
          <a:p>
            <a:r>
              <a:rPr lang="en-US" sz="3200"/>
              <a:t>Caseload Community Service Options Program for the Elderly (BA 3266)</a:t>
            </a:r>
          </a:p>
        </p:txBody>
      </p:sp>
      <p:pic>
        <p:nvPicPr>
          <p:cNvPr id="5" name="Content Placeholder 4" descr="Chart, line chart">
            <a:extLst>
              <a:ext uri="{FF2B5EF4-FFF2-40B4-BE49-F238E27FC236}">
                <a16:creationId xmlns:a16="http://schemas.microsoft.com/office/drawing/2014/main" id="{74012C3A-F618-F916-16E2-FCA44C8573AD}"/>
              </a:ext>
            </a:extLst>
          </p:cNvPr>
          <p:cNvPicPr>
            <a:picLocks noGrp="1" noChangeAspect="1"/>
          </p:cNvPicPr>
          <p:nvPr>
            <p:ph idx="1"/>
          </p:nvPr>
        </p:nvPicPr>
        <p:blipFill>
          <a:blip r:embed="rId2"/>
          <a:stretch>
            <a:fillRect/>
          </a:stretch>
        </p:blipFill>
        <p:spPr>
          <a:xfrm>
            <a:off x="2152650" y="2009955"/>
            <a:ext cx="7886700" cy="3109900"/>
          </a:xfrm>
          <a:prstGeom prst="rect">
            <a:avLst/>
          </a:prstGeom>
        </p:spPr>
      </p:pic>
      <p:sp>
        <p:nvSpPr>
          <p:cNvPr id="4" name="Slide Number Placeholder 3">
            <a:extLst>
              <a:ext uri="{FF2B5EF4-FFF2-40B4-BE49-F238E27FC236}">
                <a16:creationId xmlns:a16="http://schemas.microsoft.com/office/drawing/2014/main" id="{1B3A1183-607F-0EB1-D48E-F729B8CAEE17}"/>
              </a:ext>
            </a:extLst>
          </p:cNvPr>
          <p:cNvSpPr>
            <a:spLocks noGrp="1"/>
          </p:cNvSpPr>
          <p:nvPr>
            <p:ph type="sldNum" sz="quarter" idx="12"/>
          </p:nvPr>
        </p:nvSpPr>
        <p:spPr/>
        <p:txBody>
          <a:bodyPr/>
          <a:lstStyle/>
          <a:p>
            <a:fld id="{A0EC8638-D38E-4C5B-8C11-DA859CF37C29}" type="slidenum">
              <a:rPr lang="en-US" smtClean="0"/>
              <a:t>17</a:t>
            </a:fld>
            <a:endParaRPr lang="en-US"/>
          </a:p>
        </p:txBody>
      </p:sp>
    </p:spTree>
    <p:extLst>
      <p:ext uri="{BB962C8B-B14F-4D97-AF65-F5344CB8AC3E}">
        <p14:creationId xmlns:p14="http://schemas.microsoft.com/office/powerpoint/2010/main" val="999058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972EE-9865-DEC7-14D1-31E2733FF877}"/>
              </a:ext>
            </a:extLst>
          </p:cNvPr>
          <p:cNvSpPr>
            <a:spLocks noGrp="1"/>
          </p:cNvSpPr>
          <p:nvPr>
            <p:ph type="title"/>
          </p:nvPr>
        </p:nvSpPr>
        <p:spPr/>
        <p:txBody>
          <a:bodyPr>
            <a:normAutofit/>
          </a:bodyPr>
          <a:lstStyle/>
          <a:p>
            <a:r>
              <a:rPr lang="en-US" sz="3200"/>
              <a:t>Caseload Community Service Options Program for the Elderly Waitlist (BA 3266)</a:t>
            </a:r>
          </a:p>
        </p:txBody>
      </p:sp>
      <p:pic>
        <p:nvPicPr>
          <p:cNvPr id="5" name="Content Placeholder 4" descr="Chart, line chart">
            <a:extLst>
              <a:ext uri="{FF2B5EF4-FFF2-40B4-BE49-F238E27FC236}">
                <a16:creationId xmlns:a16="http://schemas.microsoft.com/office/drawing/2014/main" id="{DCF36225-B2D3-017D-0648-5F025FE5583D}"/>
              </a:ext>
            </a:extLst>
          </p:cNvPr>
          <p:cNvPicPr>
            <a:picLocks noGrp="1" noChangeAspect="1"/>
          </p:cNvPicPr>
          <p:nvPr>
            <p:ph idx="1"/>
          </p:nvPr>
        </p:nvPicPr>
        <p:blipFill>
          <a:blip r:embed="rId2"/>
          <a:stretch>
            <a:fillRect/>
          </a:stretch>
        </p:blipFill>
        <p:spPr>
          <a:xfrm>
            <a:off x="2152650" y="1984076"/>
            <a:ext cx="7886700" cy="3159527"/>
          </a:xfrm>
          <a:prstGeom prst="rect">
            <a:avLst/>
          </a:prstGeom>
        </p:spPr>
      </p:pic>
      <p:sp>
        <p:nvSpPr>
          <p:cNvPr id="4" name="Slide Number Placeholder 3">
            <a:extLst>
              <a:ext uri="{FF2B5EF4-FFF2-40B4-BE49-F238E27FC236}">
                <a16:creationId xmlns:a16="http://schemas.microsoft.com/office/drawing/2014/main" id="{9B74068A-173E-0255-478F-6BDFA1375AA2}"/>
              </a:ext>
            </a:extLst>
          </p:cNvPr>
          <p:cNvSpPr>
            <a:spLocks noGrp="1"/>
          </p:cNvSpPr>
          <p:nvPr>
            <p:ph type="sldNum" sz="quarter" idx="12"/>
          </p:nvPr>
        </p:nvSpPr>
        <p:spPr/>
        <p:txBody>
          <a:bodyPr/>
          <a:lstStyle/>
          <a:p>
            <a:fld id="{A0EC8638-D38E-4C5B-8C11-DA859CF37C29}" type="slidenum">
              <a:rPr lang="en-US" smtClean="0"/>
              <a:t>18</a:t>
            </a:fld>
            <a:endParaRPr lang="en-US"/>
          </a:p>
        </p:txBody>
      </p:sp>
    </p:spTree>
    <p:extLst>
      <p:ext uri="{BB962C8B-B14F-4D97-AF65-F5344CB8AC3E}">
        <p14:creationId xmlns:p14="http://schemas.microsoft.com/office/powerpoint/2010/main" val="1559567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D4D9-C833-8B01-45ED-86EC88E00546}"/>
              </a:ext>
            </a:extLst>
          </p:cNvPr>
          <p:cNvSpPr>
            <a:spLocks noGrp="1"/>
          </p:cNvSpPr>
          <p:nvPr>
            <p:ph type="title"/>
          </p:nvPr>
        </p:nvSpPr>
        <p:spPr>
          <a:xfrm>
            <a:off x="683582" y="1"/>
            <a:ext cx="10044804" cy="1325563"/>
          </a:xfrm>
        </p:spPr>
        <p:txBody>
          <a:bodyPr>
            <a:normAutofit/>
          </a:bodyPr>
          <a:lstStyle/>
          <a:p>
            <a:pPr algn="l"/>
            <a:r>
              <a:rPr lang="en-US" sz="4000" dirty="0"/>
              <a:t>Caseload Home and Community Based Services</a:t>
            </a:r>
          </a:p>
        </p:txBody>
      </p:sp>
      <p:sp>
        <p:nvSpPr>
          <p:cNvPr id="3" name="Content Placeholder 2">
            <a:extLst>
              <a:ext uri="{FF2B5EF4-FFF2-40B4-BE49-F238E27FC236}">
                <a16:creationId xmlns:a16="http://schemas.microsoft.com/office/drawing/2014/main" id="{FFA41028-1D60-2767-CB55-BED865673D56}"/>
              </a:ext>
            </a:extLst>
          </p:cNvPr>
          <p:cNvSpPr>
            <a:spLocks noGrp="1"/>
          </p:cNvSpPr>
          <p:nvPr>
            <p:ph idx="1"/>
          </p:nvPr>
        </p:nvSpPr>
        <p:spPr>
          <a:xfrm>
            <a:off x="1880050" y="1060058"/>
            <a:ext cx="8159300" cy="5661418"/>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Home and Community Based Services</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adjustment in the Personal Assistance Services (PAS) program projected caseload. </a:t>
            </a:r>
          </a:p>
          <a:p>
            <a:pPr lvl="3" fontAlgn="base"/>
            <a:r>
              <a:rPr lang="en-US" b="0" i="0" u="none" strike="noStrike" dirty="0">
                <a:solidFill>
                  <a:srgbClr val="000000"/>
                </a:solidFill>
                <a:effectLst/>
              </a:rPr>
              <a:t>SFY24 Total Cost - $</a:t>
            </a:r>
            <a:r>
              <a:rPr lang="en-US" dirty="0"/>
              <a:t>102,316 </a:t>
            </a:r>
            <a:r>
              <a:rPr lang="en-US" b="0" i="0" u="none" strike="noStrike" dirty="0">
                <a:solidFill>
                  <a:srgbClr val="000000"/>
                </a:solidFill>
                <a:effectLst/>
              </a:rPr>
              <a:t> State General Fund - $</a:t>
            </a:r>
            <a:r>
              <a:rPr lang="en-US" dirty="0"/>
              <a:t>102,316 </a:t>
            </a:r>
            <a:endParaRPr lang="en-US" dirty="0">
              <a:solidFill>
                <a:srgbClr val="000000"/>
              </a:solidFill>
            </a:endParaRPr>
          </a:p>
          <a:p>
            <a:pPr lvl="3" fontAlgn="base"/>
            <a:r>
              <a:rPr lang="en-US" b="0" i="0" u="none" strike="noStrike" dirty="0">
                <a:solidFill>
                  <a:srgbClr val="000000"/>
                </a:solidFill>
                <a:effectLst/>
              </a:rPr>
              <a:t>SFY25 Total Cost - $</a:t>
            </a:r>
            <a:r>
              <a:rPr lang="en-US" dirty="0"/>
              <a:t>181,129 </a:t>
            </a:r>
            <a:r>
              <a:rPr lang="en-US" b="0" i="0" u="none" strike="noStrike" dirty="0">
                <a:solidFill>
                  <a:srgbClr val="000000"/>
                </a:solidFill>
                <a:effectLst/>
              </a:rPr>
              <a:t> State General Fund - $</a:t>
            </a:r>
            <a:r>
              <a:rPr lang="en-US" dirty="0"/>
              <a:t>181,129 </a:t>
            </a:r>
            <a:r>
              <a:rPr lang="en-US" b="0" i="0" dirty="0">
                <a:solidFill>
                  <a:srgbClr val="000000"/>
                </a:solidFill>
                <a:effectLst/>
              </a:rPr>
              <a:t>​</a:t>
            </a:r>
          </a:p>
          <a:p>
            <a:pPr lvl="1" fontAlgn="base"/>
            <a:r>
              <a:rPr lang="en-US" b="0" i="0" u="none" strike="noStrike" dirty="0">
                <a:solidFill>
                  <a:srgbClr val="000000"/>
                </a:solidFill>
                <a:effectLst/>
                <a:latin typeface="Calibri" panose="020F0502020204030204" pitchFamily="34" charset="0"/>
              </a:rPr>
              <a:t>M202 – Caseload Waitlist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adjustment in the Personal Assistance Services (PAS) program projected waitlist.</a:t>
            </a:r>
          </a:p>
          <a:p>
            <a:pPr lvl="3" fontAlgn="base"/>
            <a:r>
              <a:rPr lang="en-US" b="0" i="0" u="none" strike="noStrike" dirty="0">
                <a:solidFill>
                  <a:srgbClr val="000000"/>
                </a:solidFill>
                <a:effectLst/>
              </a:rPr>
              <a:t>SFY24 Total Cost - $</a:t>
            </a:r>
            <a:r>
              <a:rPr lang="en-US" dirty="0"/>
              <a:t>114,209 </a:t>
            </a:r>
            <a:r>
              <a:rPr lang="en-US" b="0" i="0" u="none" strike="noStrike" dirty="0">
                <a:solidFill>
                  <a:srgbClr val="000000"/>
                </a:solidFill>
                <a:effectLst/>
              </a:rPr>
              <a:t> State General Fund - $</a:t>
            </a:r>
            <a:r>
              <a:rPr lang="en-US" dirty="0"/>
              <a:t>114,209 </a:t>
            </a:r>
            <a:endParaRPr lang="en-US" b="0" i="0" dirty="0">
              <a:solidFill>
                <a:srgbClr val="000000"/>
              </a:solidFill>
              <a:effectLst/>
            </a:endParaRPr>
          </a:p>
          <a:p>
            <a:pPr lvl="3" fontAlgn="base"/>
            <a:r>
              <a:rPr lang="en-US" b="0" i="0" u="none" strike="noStrike" dirty="0">
                <a:solidFill>
                  <a:srgbClr val="000000"/>
                </a:solidFill>
                <a:effectLst/>
              </a:rPr>
              <a:t>SFY25 Total Cost - $</a:t>
            </a:r>
            <a:r>
              <a:rPr lang="en-US" dirty="0"/>
              <a:t>119,048 </a:t>
            </a:r>
            <a:r>
              <a:rPr lang="en-US" b="0" i="0" u="none" strike="noStrike" dirty="0">
                <a:solidFill>
                  <a:srgbClr val="000000"/>
                </a:solidFill>
                <a:effectLst/>
              </a:rPr>
              <a:t>State General Fund - $</a:t>
            </a:r>
            <a:r>
              <a:rPr lang="en-US" dirty="0"/>
              <a:t>119,048 </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marL="1371600" lvl="3" indent="0" fontAlgn="base">
              <a:buNone/>
            </a:pPr>
            <a:endParaRPr lang="en-US" b="0" i="0" dirty="0">
              <a:solidFill>
                <a:srgbClr val="000000"/>
              </a:solidFill>
              <a:effectLst/>
            </a:endParaRPr>
          </a:p>
        </p:txBody>
      </p:sp>
      <p:sp>
        <p:nvSpPr>
          <p:cNvPr id="4" name="Slide Number Placeholder 3">
            <a:extLst>
              <a:ext uri="{FF2B5EF4-FFF2-40B4-BE49-F238E27FC236}">
                <a16:creationId xmlns:a16="http://schemas.microsoft.com/office/drawing/2014/main" id="{5C04EADE-C0B6-02AA-53AB-F192D5FA2E11}"/>
              </a:ext>
            </a:extLst>
          </p:cNvPr>
          <p:cNvSpPr>
            <a:spLocks noGrp="1"/>
          </p:cNvSpPr>
          <p:nvPr>
            <p:ph type="sldNum" sz="quarter" idx="12"/>
          </p:nvPr>
        </p:nvSpPr>
        <p:spPr/>
        <p:txBody>
          <a:bodyPr/>
          <a:lstStyle/>
          <a:p>
            <a:fld id="{A0EC8638-D38E-4C5B-8C11-DA859CF37C29}" type="slidenum">
              <a:rPr lang="en-US" smtClean="0"/>
              <a:t>19</a:t>
            </a:fld>
            <a:endParaRPr lang="en-US"/>
          </a:p>
        </p:txBody>
      </p:sp>
    </p:spTree>
    <p:extLst>
      <p:ext uri="{BB962C8B-B14F-4D97-AF65-F5344CB8AC3E}">
        <p14:creationId xmlns:p14="http://schemas.microsoft.com/office/powerpoint/2010/main" val="1903695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94D89-7655-4F2D-8C4C-59FC8F6434B9}"/>
              </a:ext>
            </a:extLst>
          </p:cNvPr>
          <p:cNvSpPr>
            <a:spLocks noGrp="1"/>
          </p:cNvSpPr>
          <p:nvPr>
            <p:ph type="title"/>
          </p:nvPr>
        </p:nvSpPr>
        <p:spPr>
          <a:xfrm>
            <a:off x="-1098665" y="-106532"/>
            <a:ext cx="11521440" cy="1325563"/>
          </a:xfrm>
        </p:spPr>
        <p:txBody>
          <a:bodyPr>
            <a:normAutofit/>
          </a:bodyPr>
          <a:lstStyle/>
          <a:p>
            <a:r>
              <a:rPr lang="en-US" sz="2800" dirty="0"/>
              <a:t>Caseload Family Preservation Program (BA 3166)</a:t>
            </a:r>
          </a:p>
        </p:txBody>
      </p:sp>
      <p:pic>
        <p:nvPicPr>
          <p:cNvPr id="5" name="Content Placeholder 4" descr="Chart, line chart">
            <a:extLst>
              <a:ext uri="{FF2B5EF4-FFF2-40B4-BE49-F238E27FC236}">
                <a16:creationId xmlns:a16="http://schemas.microsoft.com/office/drawing/2014/main" id="{D5C2F933-EB14-28E4-39CA-2408E07C1A92}"/>
              </a:ext>
            </a:extLst>
          </p:cNvPr>
          <p:cNvPicPr>
            <a:picLocks noGrp="1" noChangeAspect="1"/>
          </p:cNvPicPr>
          <p:nvPr>
            <p:ph idx="1"/>
          </p:nvPr>
        </p:nvPicPr>
        <p:blipFill>
          <a:blip r:embed="rId2"/>
          <a:stretch>
            <a:fillRect/>
          </a:stretch>
        </p:blipFill>
        <p:spPr>
          <a:xfrm>
            <a:off x="2531824" y="2113472"/>
            <a:ext cx="7332662" cy="2924354"/>
          </a:xfrm>
          <a:prstGeom prst="rect">
            <a:avLst/>
          </a:prstGeom>
        </p:spPr>
      </p:pic>
      <p:sp>
        <p:nvSpPr>
          <p:cNvPr id="4" name="Slide Number Placeholder 3">
            <a:extLst>
              <a:ext uri="{FF2B5EF4-FFF2-40B4-BE49-F238E27FC236}">
                <a16:creationId xmlns:a16="http://schemas.microsoft.com/office/drawing/2014/main" id="{00A6255D-DA4B-4A14-AE38-1D688C10C2BC}"/>
              </a:ext>
            </a:extLst>
          </p:cNvPr>
          <p:cNvSpPr>
            <a:spLocks noGrp="1"/>
          </p:cNvSpPr>
          <p:nvPr>
            <p:ph type="sldNum" sz="quarter" idx="12"/>
          </p:nvPr>
        </p:nvSpPr>
        <p:spPr/>
        <p:txBody>
          <a:bodyPr/>
          <a:lstStyle/>
          <a:p>
            <a:fld id="{A0EC8638-D38E-4C5B-8C11-DA859CF37C29}" type="slidenum">
              <a:rPr lang="en-US" smtClean="0"/>
              <a:t>2</a:t>
            </a:fld>
            <a:endParaRPr lang="en-US"/>
          </a:p>
        </p:txBody>
      </p:sp>
    </p:spTree>
    <p:extLst>
      <p:ext uri="{BB962C8B-B14F-4D97-AF65-F5344CB8AC3E}">
        <p14:creationId xmlns:p14="http://schemas.microsoft.com/office/powerpoint/2010/main" val="682019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8BDD4-4324-C455-B00E-9C84AEBA91F5}"/>
              </a:ext>
            </a:extLst>
          </p:cNvPr>
          <p:cNvSpPr>
            <a:spLocks noGrp="1"/>
          </p:cNvSpPr>
          <p:nvPr>
            <p:ph type="title"/>
          </p:nvPr>
        </p:nvSpPr>
        <p:spPr/>
        <p:txBody>
          <a:bodyPr>
            <a:normAutofit/>
          </a:bodyPr>
          <a:lstStyle/>
          <a:p>
            <a:r>
              <a:rPr lang="en-US" sz="4000" dirty="0"/>
              <a:t>Caseload Home and Community Based Services Cont. </a:t>
            </a:r>
          </a:p>
        </p:txBody>
      </p:sp>
      <p:sp>
        <p:nvSpPr>
          <p:cNvPr id="3" name="Content Placeholder 2">
            <a:extLst>
              <a:ext uri="{FF2B5EF4-FFF2-40B4-BE49-F238E27FC236}">
                <a16:creationId xmlns:a16="http://schemas.microsoft.com/office/drawing/2014/main" id="{2C155808-38F2-F373-7967-0101862509DD}"/>
              </a:ext>
            </a:extLst>
          </p:cNvPr>
          <p:cNvSpPr>
            <a:spLocks noGrp="1"/>
          </p:cNvSpPr>
          <p:nvPr>
            <p:ph idx="1"/>
          </p:nvPr>
        </p:nvSpPr>
        <p:spPr>
          <a:xfrm>
            <a:off x="1896234" y="1116702"/>
            <a:ext cx="8143116" cy="5604774"/>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Home and Community Based Services – Cont.</a:t>
            </a:r>
            <a:r>
              <a:rPr lang="en-US" b="0" i="0" dirty="0">
                <a:solidFill>
                  <a:srgbClr val="000000"/>
                </a:solidFill>
                <a:effectLst/>
                <a:latin typeface="Calibri" panose="020F0502020204030204" pitchFamily="34" charset="0"/>
              </a:rPr>
              <a:t>​</a:t>
            </a:r>
          </a:p>
          <a:p>
            <a:pPr lvl="1" fontAlgn="base"/>
            <a:r>
              <a:rPr lang="en-US" b="0" i="0" u="none" strike="noStrike" dirty="0">
                <a:solidFill>
                  <a:srgbClr val="000000"/>
                </a:solidFill>
                <a:effectLst/>
                <a:latin typeface="Calibri" panose="020F0502020204030204" pitchFamily="34" charset="0"/>
              </a:rPr>
              <a:t>M203 – Caseload Increase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adjustment in the Community Options Program for the Elderly (COPE) program projected caseload.</a:t>
            </a:r>
          </a:p>
          <a:p>
            <a:pPr lvl="3" fontAlgn="base"/>
            <a:r>
              <a:rPr lang="en-US" b="0" i="0" u="none" strike="noStrike" dirty="0">
                <a:solidFill>
                  <a:srgbClr val="000000"/>
                </a:solidFill>
                <a:effectLst/>
              </a:rPr>
              <a:t>SFY24 Total Cost - $</a:t>
            </a:r>
            <a:r>
              <a:rPr lang="en-US" dirty="0"/>
              <a:t>20,439 </a:t>
            </a:r>
            <a:r>
              <a:rPr lang="en-US" b="0" i="0" u="none" strike="noStrike" dirty="0">
                <a:solidFill>
                  <a:srgbClr val="000000"/>
                </a:solidFill>
                <a:effectLst/>
              </a:rPr>
              <a:t> State General Fund - $</a:t>
            </a:r>
            <a:r>
              <a:rPr lang="en-US" dirty="0"/>
              <a:t>20,439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27,243 </a:t>
            </a:r>
            <a:r>
              <a:rPr lang="en-US" b="0" i="0" u="none" strike="noStrike" dirty="0">
                <a:solidFill>
                  <a:srgbClr val="000000"/>
                </a:solidFill>
                <a:effectLst/>
              </a:rPr>
              <a:t> State General Fund - $</a:t>
            </a:r>
            <a:r>
              <a:rPr lang="en-US" dirty="0"/>
              <a:t>27,243</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M204 – Caseload Waitlist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sz="1800" dirty="0">
                <a:latin typeface="Arial" panose="020B0604020202020204" pitchFamily="34" charset="0"/>
              </a:rPr>
              <a:t>This request funds an adjustment in the Community Options Program for the Elderly (COPE) program projected waitlist. </a:t>
            </a:r>
          </a:p>
          <a:p>
            <a:pPr lvl="3" fontAlgn="base"/>
            <a:r>
              <a:rPr lang="en-US" b="0" i="0" u="none" strike="noStrike" dirty="0">
                <a:solidFill>
                  <a:srgbClr val="000000"/>
                </a:solidFill>
                <a:effectLst/>
              </a:rPr>
              <a:t>SFY24 Total Cost - $</a:t>
            </a:r>
            <a:r>
              <a:rPr lang="en-US" dirty="0"/>
              <a:t>68,692 </a:t>
            </a:r>
            <a:r>
              <a:rPr lang="en-US" b="0" i="0" u="none" strike="noStrike" dirty="0">
                <a:solidFill>
                  <a:srgbClr val="000000"/>
                </a:solidFill>
                <a:effectLst/>
              </a:rPr>
              <a:t> State General Fund - $</a:t>
            </a:r>
            <a:r>
              <a:rPr lang="en-US" dirty="0"/>
              <a:t>68,692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61,311 </a:t>
            </a:r>
            <a:r>
              <a:rPr lang="en-US" b="0" i="0" u="none" strike="noStrike" dirty="0">
                <a:solidFill>
                  <a:srgbClr val="000000"/>
                </a:solidFill>
                <a:effectLst/>
              </a:rPr>
              <a:t> State General Fund - $</a:t>
            </a:r>
            <a:r>
              <a:rPr lang="en-US" dirty="0"/>
              <a:t>61,311 </a:t>
            </a:r>
            <a:endParaRPr lang="en-US" b="0" i="0" dirty="0">
              <a:solidFill>
                <a:srgbClr val="000000"/>
              </a:solidFill>
              <a:effectLst/>
            </a:endParaRPr>
          </a:p>
          <a:p>
            <a:pPr lvl="1" fontAlgn="base"/>
            <a:r>
              <a:rPr lang="en-US" b="0" i="0" u="none" strike="noStrike" dirty="0">
                <a:solidFill>
                  <a:srgbClr val="000000"/>
                </a:solidFill>
                <a:effectLst/>
                <a:latin typeface="Calibri" panose="020F0502020204030204" pitchFamily="34" charset="0"/>
              </a:rPr>
              <a:t>M205 – Caseload Increase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adjustment of combined Community-Based Care (CBC) caseload positions.</a:t>
            </a:r>
          </a:p>
          <a:p>
            <a:pPr lvl="3" fontAlgn="base"/>
            <a:r>
              <a:rPr lang="en-US" b="0" i="0" u="none" strike="noStrike" dirty="0">
                <a:solidFill>
                  <a:srgbClr val="000000"/>
                </a:solidFill>
                <a:effectLst/>
              </a:rPr>
              <a:t>SFY24 Total Cost - $</a:t>
            </a:r>
            <a:r>
              <a:rPr lang="en-US" dirty="0"/>
              <a:t>547,421 </a:t>
            </a:r>
            <a:r>
              <a:rPr lang="en-US" b="0" i="0" u="none" strike="noStrike" dirty="0">
                <a:solidFill>
                  <a:srgbClr val="000000"/>
                </a:solidFill>
                <a:effectLst/>
              </a:rPr>
              <a:t> State General Fund - $</a:t>
            </a:r>
            <a:r>
              <a:rPr lang="en-US" dirty="0"/>
              <a:t>403,088 </a:t>
            </a:r>
            <a:endParaRPr lang="en-US" b="0" i="0" dirty="0">
              <a:solidFill>
                <a:srgbClr val="000000"/>
              </a:solidFill>
              <a:effectLst/>
            </a:endParaRPr>
          </a:p>
          <a:p>
            <a:pPr lvl="3" fontAlgn="base"/>
            <a:r>
              <a:rPr lang="en-US" b="0" i="0" u="none" strike="noStrike" dirty="0">
                <a:solidFill>
                  <a:srgbClr val="000000"/>
                </a:solidFill>
                <a:effectLst/>
              </a:rPr>
              <a:t>SFY25 Total Cost - $</a:t>
            </a:r>
            <a:r>
              <a:rPr lang="en-US" dirty="0"/>
              <a:t>783,566 </a:t>
            </a:r>
            <a:r>
              <a:rPr lang="en-US" b="0" i="0" u="none" strike="noStrike" dirty="0">
                <a:solidFill>
                  <a:srgbClr val="000000"/>
                </a:solidFill>
                <a:effectLst/>
              </a:rPr>
              <a:t> State General Fund - $</a:t>
            </a:r>
            <a:r>
              <a:rPr lang="en-US" dirty="0"/>
              <a:t>566,015 </a:t>
            </a:r>
            <a:endParaRPr lang="en-US" b="0" i="0" dirty="0">
              <a:solidFill>
                <a:srgbClr val="000000"/>
              </a:solidFill>
              <a:effectLst/>
            </a:endParaRPr>
          </a:p>
          <a:p>
            <a:pPr marL="0" indent="0">
              <a:buNone/>
            </a:pPr>
            <a:endParaRPr lang="en-US" dirty="0"/>
          </a:p>
        </p:txBody>
      </p:sp>
      <p:sp>
        <p:nvSpPr>
          <p:cNvPr id="4" name="Slide Number Placeholder 3">
            <a:extLst>
              <a:ext uri="{FF2B5EF4-FFF2-40B4-BE49-F238E27FC236}">
                <a16:creationId xmlns:a16="http://schemas.microsoft.com/office/drawing/2014/main" id="{B42AE9B4-4326-82D1-134A-12D5AB889D2C}"/>
              </a:ext>
            </a:extLst>
          </p:cNvPr>
          <p:cNvSpPr>
            <a:spLocks noGrp="1"/>
          </p:cNvSpPr>
          <p:nvPr>
            <p:ph type="sldNum" sz="quarter" idx="12"/>
          </p:nvPr>
        </p:nvSpPr>
        <p:spPr/>
        <p:txBody>
          <a:bodyPr/>
          <a:lstStyle/>
          <a:p>
            <a:fld id="{A0EC8638-D38E-4C5B-8C11-DA859CF37C29}" type="slidenum">
              <a:rPr lang="en-US" smtClean="0"/>
              <a:t>20</a:t>
            </a:fld>
            <a:endParaRPr lang="en-US"/>
          </a:p>
        </p:txBody>
      </p:sp>
    </p:spTree>
    <p:extLst>
      <p:ext uri="{BB962C8B-B14F-4D97-AF65-F5344CB8AC3E}">
        <p14:creationId xmlns:p14="http://schemas.microsoft.com/office/powerpoint/2010/main" val="1695930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F2A09-F7D0-F845-8C63-61228294D864}"/>
              </a:ext>
            </a:extLst>
          </p:cNvPr>
          <p:cNvSpPr>
            <a:spLocks noGrp="1"/>
          </p:cNvSpPr>
          <p:nvPr>
            <p:ph type="title"/>
          </p:nvPr>
        </p:nvSpPr>
        <p:spPr/>
        <p:txBody>
          <a:bodyPr>
            <a:normAutofit/>
          </a:bodyPr>
          <a:lstStyle/>
          <a:p>
            <a:r>
              <a:rPr lang="en-US" sz="3200"/>
              <a:t>Caseload Long-Term Care Ombudsman Program (BA 3266)</a:t>
            </a:r>
          </a:p>
        </p:txBody>
      </p:sp>
      <p:pic>
        <p:nvPicPr>
          <p:cNvPr id="5" name="Content Placeholder 4" descr="Chart, line chart">
            <a:extLst>
              <a:ext uri="{FF2B5EF4-FFF2-40B4-BE49-F238E27FC236}">
                <a16:creationId xmlns:a16="http://schemas.microsoft.com/office/drawing/2014/main" id="{0AC41D7C-C8DD-6132-2344-2124431C95A6}"/>
              </a:ext>
            </a:extLst>
          </p:cNvPr>
          <p:cNvPicPr>
            <a:picLocks noGrp="1" noChangeAspect="1"/>
          </p:cNvPicPr>
          <p:nvPr>
            <p:ph idx="1"/>
          </p:nvPr>
        </p:nvPicPr>
        <p:blipFill>
          <a:blip r:embed="rId2"/>
          <a:stretch>
            <a:fillRect/>
          </a:stretch>
        </p:blipFill>
        <p:spPr>
          <a:xfrm>
            <a:off x="2152650" y="2225616"/>
            <a:ext cx="7886700" cy="2969760"/>
          </a:xfrm>
          <a:prstGeom prst="rect">
            <a:avLst/>
          </a:prstGeom>
        </p:spPr>
      </p:pic>
      <p:sp>
        <p:nvSpPr>
          <p:cNvPr id="4" name="Slide Number Placeholder 3">
            <a:extLst>
              <a:ext uri="{FF2B5EF4-FFF2-40B4-BE49-F238E27FC236}">
                <a16:creationId xmlns:a16="http://schemas.microsoft.com/office/drawing/2014/main" id="{5B4BED50-D7AF-E9A1-DD2D-EAB33A5861DE}"/>
              </a:ext>
            </a:extLst>
          </p:cNvPr>
          <p:cNvSpPr>
            <a:spLocks noGrp="1"/>
          </p:cNvSpPr>
          <p:nvPr>
            <p:ph type="sldNum" sz="quarter" idx="12"/>
          </p:nvPr>
        </p:nvSpPr>
        <p:spPr/>
        <p:txBody>
          <a:bodyPr/>
          <a:lstStyle/>
          <a:p>
            <a:fld id="{A0EC8638-D38E-4C5B-8C11-DA859CF37C29}" type="slidenum">
              <a:rPr lang="en-US" smtClean="0"/>
              <a:t>21</a:t>
            </a:fld>
            <a:endParaRPr lang="en-US"/>
          </a:p>
        </p:txBody>
      </p:sp>
    </p:spTree>
    <p:extLst>
      <p:ext uri="{BB962C8B-B14F-4D97-AF65-F5344CB8AC3E}">
        <p14:creationId xmlns:p14="http://schemas.microsoft.com/office/powerpoint/2010/main" val="3021445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0E61-6F74-C2D6-BC8B-20846CC1931C}"/>
              </a:ext>
            </a:extLst>
          </p:cNvPr>
          <p:cNvSpPr>
            <a:spLocks noGrp="1"/>
          </p:cNvSpPr>
          <p:nvPr>
            <p:ph type="title"/>
          </p:nvPr>
        </p:nvSpPr>
        <p:spPr>
          <a:xfrm>
            <a:off x="863475" y="0"/>
            <a:ext cx="11521440" cy="1325563"/>
          </a:xfrm>
        </p:spPr>
        <p:txBody>
          <a:bodyPr>
            <a:normAutofit/>
          </a:bodyPr>
          <a:lstStyle/>
          <a:p>
            <a:pPr algn="l"/>
            <a:r>
              <a:rPr lang="en-US" sz="3200" dirty="0"/>
              <a:t>Caseload Adult Protective Services (BA 3266)</a:t>
            </a:r>
          </a:p>
        </p:txBody>
      </p:sp>
      <p:pic>
        <p:nvPicPr>
          <p:cNvPr id="5" name="Content Placeholder 4" descr="Chart, line chart">
            <a:extLst>
              <a:ext uri="{FF2B5EF4-FFF2-40B4-BE49-F238E27FC236}">
                <a16:creationId xmlns:a16="http://schemas.microsoft.com/office/drawing/2014/main" id="{E49DCEDF-B829-4B2E-B1CD-6E5D6A538719}"/>
              </a:ext>
            </a:extLst>
          </p:cNvPr>
          <p:cNvPicPr>
            <a:picLocks noGrp="1" noChangeAspect="1"/>
          </p:cNvPicPr>
          <p:nvPr>
            <p:ph idx="1"/>
          </p:nvPr>
        </p:nvPicPr>
        <p:blipFill>
          <a:blip r:embed="rId2"/>
          <a:stretch>
            <a:fillRect/>
          </a:stretch>
        </p:blipFill>
        <p:spPr>
          <a:xfrm>
            <a:off x="2152650" y="2139352"/>
            <a:ext cx="7886700" cy="3013845"/>
          </a:xfrm>
          <a:prstGeom prst="rect">
            <a:avLst/>
          </a:prstGeom>
        </p:spPr>
      </p:pic>
      <p:sp>
        <p:nvSpPr>
          <p:cNvPr id="4" name="Slide Number Placeholder 3">
            <a:extLst>
              <a:ext uri="{FF2B5EF4-FFF2-40B4-BE49-F238E27FC236}">
                <a16:creationId xmlns:a16="http://schemas.microsoft.com/office/drawing/2014/main" id="{F7CF19B7-4269-49B2-0EA4-E00687DECA5C}"/>
              </a:ext>
            </a:extLst>
          </p:cNvPr>
          <p:cNvSpPr>
            <a:spLocks noGrp="1"/>
          </p:cNvSpPr>
          <p:nvPr>
            <p:ph type="sldNum" sz="quarter" idx="12"/>
          </p:nvPr>
        </p:nvSpPr>
        <p:spPr/>
        <p:txBody>
          <a:bodyPr/>
          <a:lstStyle/>
          <a:p>
            <a:fld id="{A0EC8638-D38E-4C5B-8C11-DA859CF37C29}" type="slidenum">
              <a:rPr lang="en-US" smtClean="0"/>
              <a:t>22</a:t>
            </a:fld>
            <a:endParaRPr lang="en-US"/>
          </a:p>
        </p:txBody>
      </p:sp>
    </p:spTree>
    <p:extLst>
      <p:ext uri="{BB962C8B-B14F-4D97-AF65-F5344CB8AC3E}">
        <p14:creationId xmlns:p14="http://schemas.microsoft.com/office/powerpoint/2010/main" val="3337210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F9EF-97C0-E66D-4D27-6CF45DF8622D}"/>
              </a:ext>
            </a:extLst>
          </p:cNvPr>
          <p:cNvSpPr>
            <a:spLocks noGrp="1"/>
          </p:cNvSpPr>
          <p:nvPr>
            <p:ph type="title"/>
          </p:nvPr>
        </p:nvSpPr>
        <p:spPr>
          <a:xfrm>
            <a:off x="774698" y="0"/>
            <a:ext cx="11521440" cy="1325563"/>
          </a:xfrm>
        </p:spPr>
        <p:txBody>
          <a:bodyPr/>
          <a:lstStyle/>
          <a:p>
            <a:pPr algn="l"/>
            <a:r>
              <a:rPr lang="en-US" dirty="0"/>
              <a:t>Caseload</a:t>
            </a:r>
          </a:p>
        </p:txBody>
      </p:sp>
      <p:sp>
        <p:nvSpPr>
          <p:cNvPr id="3" name="Content Placeholder 2">
            <a:extLst>
              <a:ext uri="{FF2B5EF4-FFF2-40B4-BE49-F238E27FC236}">
                <a16:creationId xmlns:a16="http://schemas.microsoft.com/office/drawing/2014/main" id="{382CB5A4-22F4-B238-15E2-51F6C0EA0D6C}"/>
              </a:ext>
            </a:extLst>
          </p:cNvPr>
          <p:cNvSpPr>
            <a:spLocks noGrp="1"/>
          </p:cNvSpPr>
          <p:nvPr>
            <p:ph idx="1"/>
          </p:nvPr>
        </p:nvSpPr>
        <p:spPr>
          <a:xfrm>
            <a:off x="1951482" y="1155289"/>
            <a:ext cx="7886700" cy="5260977"/>
          </a:xfrm>
        </p:spPr>
        <p:txBody>
          <a:bodyPr vert="horz" lIns="91440" tIns="45720" rIns="91440" bIns="45720" rtlCol="0" anchor="t">
            <a:normAutofit/>
          </a:bodyPr>
          <a:lstStyle/>
          <a:p>
            <a:pPr marL="0" indent="0" fontAlgn="base">
              <a:buNone/>
            </a:pPr>
            <a:r>
              <a:rPr lang="en-US" b="0" i="0" u="none" strike="noStrike" dirty="0">
                <a:solidFill>
                  <a:srgbClr val="000000"/>
                </a:solidFill>
                <a:effectLst/>
                <a:latin typeface="Calibri" panose="020F0502020204030204" pitchFamily="34" charset="0"/>
              </a:rPr>
              <a:t>Home and Community Based Services – Cont.</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a:solidFill>
                  <a:srgbClr val="000000"/>
                </a:solidFill>
                <a:effectLst/>
                <a:latin typeface="Calibri"/>
                <a:cs typeface="Times New Roman"/>
              </a:rPr>
              <a:t>M206 – Caseload (BA 3266)</a:t>
            </a:r>
            <a:r>
              <a:rPr lang="en-US" b="0" i="0">
                <a:solidFill>
                  <a:srgbClr val="000000"/>
                </a:solidFill>
                <a:effectLst/>
                <a:latin typeface="Calibri"/>
                <a:cs typeface="Times New Roman"/>
              </a:rPr>
              <a:t>​</a:t>
            </a:r>
          </a:p>
          <a:p>
            <a:pPr lvl="2" fontAlgn="base"/>
            <a:r>
              <a:rPr lang="en-US" b="0" i="0" u="none" strike="noStrike" dirty="0">
                <a:solidFill>
                  <a:srgbClr val="000000"/>
                </a:solidFill>
                <a:effectLst/>
                <a:latin typeface="Calibri" panose="020F0502020204030204" pitchFamily="34" charset="0"/>
              </a:rPr>
              <a:t>This request funds an adjustment of combined Adult Protective Services (APS) caseload positions. APS caseload will transfer out to a new budget account in E902.</a:t>
            </a:r>
          </a:p>
          <a:p>
            <a:pPr lvl="3" fontAlgn="base"/>
            <a:r>
              <a:rPr lang="en-US" b="0" i="0" u="none" strike="noStrike" dirty="0">
                <a:solidFill>
                  <a:srgbClr val="000000"/>
                </a:solidFill>
                <a:effectLst/>
              </a:rPr>
              <a:t>SFY24 Total Cost - $</a:t>
            </a:r>
            <a:r>
              <a:rPr lang="en-US" dirty="0"/>
              <a:t>1,851,093 </a:t>
            </a:r>
            <a:r>
              <a:rPr lang="en-US" b="0" i="0" u="none" strike="noStrike" dirty="0">
                <a:solidFill>
                  <a:srgbClr val="000000"/>
                </a:solidFill>
                <a:effectLst/>
              </a:rPr>
              <a:t>State General Fund - $</a:t>
            </a:r>
            <a:r>
              <a:rPr lang="en-US" dirty="0"/>
              <a:t>1,835,900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2,539,253 </a:t>
            </a:r>
            <a:r>
              <a:rPr lang="en-US" b="0" i="0" u="none" strike="noStrike" dirty="0">
                <a:solidFill>
                  <a:srgbClr val="000000"/>
                </a:solidFill>
                <a:effectLst/>
              </a:rPr>
              <a:t>State General Fund - $</a:t>
            </a:r>
            <a:r>
              <a:rPr lang="en-US" dirty="0"/>
              <a:t>2,516,793</a:t>
            </a:r>
          </a:p>
          <a:p>
            <a:pPr lvl="1" fontAlgn="base"/>
            <a:r>
              <a:rPr lang="en-US" b="0" i="0" u="none" strike="noStrike" dirty="0">
                <a:solidFill>
                  <a:srgbClr val="000000"/>
                </a:solidFill>
                <a:effectLst/>
                <a:latin typeface="Calibri" panose="020F0502020204030204" pitchFamily="34" charset="0"/>
              </a:rPr>
              <a:t>M207 – Caseload Staffing Adjustments (BA 3266)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This request funds an adjustment of combined Long-Term Care Ombudsman (LTCO) caseload positions. LTCO caseload will transfer out to a new budget account in E902.</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3" fontAlgn="base"/>
            <a:r>
              <a:rPr lang="en-US" b="0" i="0" u="none" strike="noStrike" dirty="0">
                <a:solidFill>
                  <a:srgbClr val="000000"/>
                </a:solidFill>
                <a:effectLst/>
              </a:rPr>
              <a:t>SFY24 Total Cost - $</a:t>
            </a:r>
            <a:r>
              <a:rPr lang="en-US" dirty="0"/>
              <a:t> 190,958 </a:t>
            </a:r>
            <a:r>
              <a:rPr lang="en-US" b="0" i="0" u="none" strike="noStrike" dirty="0">
                <a:solidFill>
                  <a:srgbClr val="000000"/>
                </a:solidFill>
                <a:effectLst/>
              </a:rPr>
              <a:t>State General Fund - $</a:t>
            </a:r>
            <a:r>
              <a:rPr lang="en-US" dirty="0"/>
              <a:t> 190,958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 239,050 </a:t>
            </a:r>
            <a:r>
              <a:rPr lang="en-US" b="0" i="0" u="none" strike="noStrike" dirty="0">
                <a:solidFill>
                  <a:srgbClr val="000000"/>
                </a:solidFill>
                <a:effectLst/>
              </a:rPr>
              <a:t>State General Fund - $</a:t>
            </a:r>
            <a:r>
              <a:rPr lang="en-US" dirty="0"/>
              <a:t> 239,050 </a:t>
            </a:r>
            <a:endParaRPr lang="en-US" b="0" i="0" dirty="0">
              <a:solidFill>
                <a:srgbClr val="000000"/>
              </a:solidFill>
              <a:effectLst/>
            </a:endParaRPr>
          </a:p>
          <a:p>
            <a:endParaRPr lang="en-US" dirty="0"/>
          </a:p>
        </p:txBody>
      </p:sp>
      <p:sp>
        <p:nvSpPr>
          <p:cNvPr id="4" name="Slide Number Placeholder 3">
            <a:extLst>
              <a:ext uri="{FF2B5EF4-FFF2-40B4-BE49-F238E27FC236}">
                <a16:creationId xmlns:a16="http://schemas.microsoft.com/office/drawing/2014/main" id="{C42A3B59-1A31-4C75-21D4-9750B44EC610}"/>
              </a:ext>
            </a:extLst>
          </p:cNvPr>
          <p:cNvSpPr>
            <a:spLocks noGrp="1"/>
          </p:cNvSpPr>
          <p:nvPr>
            <p:ph type="sldNum" sz="quarter" idx="12"/>
          </p:nvPr>
        </p:nvSpPr>
        <p:spPr/>
        <p:txBody>
          <a:bodyPr/>
          <a:lstStyle/>
          <a:p>
            <a:fld id="{A0EC8638-D38E-4C5B-8C11-DA859CF37C29}" type="slidenum">
              <a:rPr lang="en-US" smtClean="0"/>
              <a:t>23</a:t>
            </a:fld>
            <a:endParaRPr lang="en-US"/>
          </a:p>
        </p:txBody>
      </p:sp>
    </p:spTree>
    <p:extLst>
      <p:ext uri="{BB962C8B-B14F-4D97-AF65-F5344CB8AC3E}">
        <p14:creationId xmlns:p14="http://schemas.microsoft.com/office/powerpoint/2010/main" val="2541932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8104-13E7-48A0-3071-D0DBE1F8244D}"/>
              </a:ext>
            </a:extLst>
          </p:cNvPr>
          <p:cNvSpPr>
            <a:spLocks noGrp="1"/>
          </p:cNvSpPr>
          <p:nvPr>
            <p:ph type="title"/>
          </p:nvPr>
        </p:nvSpPr>
        <p:spPr/>
        <p:txBody>
          <a:bodyPr>
            <a:normAutofit/>
          </a:bodyPr>
          <a:lstStyle/>
          <a:p>
            <a:r>
              <a:rPr lang="en-US" sz="3200"/>
              <a:t>Caseload Intellectual Disabilities More than 90 Days Waitlist (BA 3279 &amp; BA 3280)</a:t>
            </a:r>
          </a:p>
        </p:txBody>
      </p:sp>
      <p:pic>
        <p:nvPicPr>
          <p:cNvPr id="5" name="Content Placeholder 4" descr="Chart, line chart">
            <a:extLst>
              <a:ext uri="{FF2B5EF4-FFF2-40B4-BE49-F238E27FC236}">
                <a16:creationId xmlns:a16="http://schemas.microsoft.com/office/drawing/2014/main" id="{6979506F-7F6B-48AC-7B68-8FD62D6E7D7B}"/>
              </a:ext>
            </a:extLst>
          </p:cNvPr>
          <p:cNvPicPr>
            <a:picLocks noGrp="1" noChangeAspect="1"/>
          </p:cNvPicPr>
          <p:nvPr>
            <p:ph idx="1"/>
          </p:nvPr>
        </p:nvPicPr>
        <p:blipFill>
          <a:blip r:embed="rId2"/>
          <a:stretch>
            <a:fillRect/>
          </a:stretch>
        </p:blipFill>
        <p:spPr>
          <a:xfrm>
            <a:off x="2152650" y="1871933"/>
            <a:ext cx="7886700" cy="3255649"/>
          </a:xfrm>
          <a:prstGeom prst="rect">
            <a:avLst/>
          </a:prstGeom>
        </p:spPr>
      </p:pic>
      <p:sp>
        <p:nvSpPr>
          <p:cNvPr id="4" name="Slide Number Placeholder 3">
            <a:extLst>
              <a:ext uri="{FF2B5EF4-FFF2-40B4-BE49-F238E27FC236}">
                <a16:creationId xmlns:a16="http://schemas.microsoft.com/office/drawing/2014/main" id="{DF390F4E-6B76-622B-1DDE-24CAE3AED8F6}"/>
              </a:ext>
            </a:extLst>
          </p:cNvPr>
          <p:cNvSpPr>
            <a:spLocks noGrp="1"/>
          </p:cNvSpPr>
          <p:nvPr>
            <p:ph type="sldNum" sz="quarter" idx="12"/>
          </p:nvPr>
        </p:nvSpPr>
        <p:spPr/>
        <p:txBody>
          <a:bodyPr/>
          <a:lstStyle/>
          <a:p>
            <a:fld id="{A0EC8638-D38E-4C5B-8C11-DA859CF37C29}" type="slidenum">
              <a:rPr lang="en-US" smtClean="0"/>
              <a:t>24</a:t>
            </a:fld>
            <a:endParaRPr lang="en-US"/>
          </a:p>
        </p:txBody>
      </p:sp>
    </p:spTree>
    <p:extLst>
      <p:ext uri="{BB962C8B-B14F-4D97-AF65-F5344CB8AC3E}">
        <p14:creationId xmlns:p14="http://schemas.microsoft.com/office/powerpoint/2010/main" val="1937676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91528-EA1A-DFD5-A95F-60A924F8CAE4}"/>
              </a:ext>
            </a:extLst>
          </p:cNvPr>
          <p:cNvSpPr>
            <a:spLocks noGrp="1"/>
          </p:cNvSpPr>
          <p:nvPr>
            <p:ph type="title"/>
          </p:nvPr>
        </p:nvSpPr>
        <p:spPr>
          <a:xfrm>
            <a:off x="765820" y="0"/>
            <a:ext cx="11521440" cy="1325563"/>
          </a:xfrm>
        </p:spPr>
        <p:txBody>
          <a:bodyPr/>
          <a:lstStyle/>
          <a:p>
            <a:pPr algn="l"/>
            <a:r>
              <a:rPr lang="en-US" dirty="0"/>
              <a:t>Caseload </a:t>
            </a:r>
          </a:p>
        </p:txBody>
      </p:sp>
      <p:sp>
        <p:nvSpPr>
          <p:cNvPr id="3" name="Content Placeholder 2">
            <a:extLst>
              <a:ext uri="{FF2B5EF4-FFF2-40B4-BE49-F238E27FC236}">
                <a16:creationId xmlns:a16="http://schemas.microsoft.com/office/drawing/2014/main" id="{5ED22699-075F-0E06-1EC6-F037C02D1008}"/>
              </a:ext>
            </a:extLst>
          </p:cNvPr>
          <p:cNvSpPr>
            <a:spLocks noGrp="1"/>
          </p:cNvSpPr>
          <p:nvPr>
            <p:ph idx="1"/>
          </p:nvPr>
        </p:nvSpPr>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Intellectual Disabilities More than 90 days Waitlist – Cont.</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M510 – Caseload Waitlist (BA 3279)</a:t>
            </a:r>
            <a:endParaRPr lang="en-US" b="0" i="0" dirty="0">
              <a:solidFill>
                <a:srgbClr val="000000"/>
              </a:solidFill>
              <a:effectLst/>
              <a:latin typeface="Arial" panose="020B0604020202020204" pitchFamily="34" charset="0"/>
            </a:endParaRPr>
          </a:p>
          <a:p>
            <a:pPr lvl="2" fontAlgn="base"/>
            <a:r>
              <a:rPr lang="en-US" b="0" i="0" dirty="0">
                <a:effectLst/>
                <a:latin typeface="Arial" panose="020B0604020202020204" pitchFamily="34" charset="0"/>
              </a:rPr>
              <a:t>This request provides funding to eliminate the service waitlist of over 90 days for Supported Living and Jobs and Day Training programs.</a:t>
            </a:r>
            <a:endParaRPr lang="en-US" b="0" i="0" u="none" strike="noStrike" dirty="0">
              <a:solidFill>
                <a:srgbClr val="000000"/>
              </a:solidFill>
              <a:effectLst/>
              <a:highlight>
                <a:srgbClr val="FFFF00"/>
              </a:highlight>
              <a:latin typeface="Calibri" panose="020F0502020204030204" pitchFamily="34" charset="0"/>
            </a:endParaRPr>
          </a:p>
          <a:p>
            <a:pPr lvl="3" fontAlgn="base"/>
            <a:r>
              <a:rPr lang="en-US" b="0" i="0" u="none" strike="noStrike" dirty="0">
                <a:solidFill>
                  <a:srgbClr val="000000"/>
                </a:solidFill>
                <a:effectLst/>
              </a:rPr>
              <a:t>SFY24 Total Cost - $</a:t>
            </a:r>
            <a:r>
              <a:rPr lang="en-US" dirty="0"/>
              <a:t>12,735,625 </a:t>
            </a:r>
            <a:r>
              <a:rPr lang="en-US" b="0" i="0" u="none" strike="noStrike" dirty="0">
                <a:solidFill>
                  <a:srgbClr val="000000"/>
                </a:solidFill>
                <a:effectLst/>
              </a:rPr>
              <a:t>State General Fund - $</a:t>
            </a:r>
            <a:r>
              <a:rPr lang="en-US" dirty="0"/>
              <a:t>5,612,089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11,825,243 </a:t>
            </a:r>
            <a:r>
              <a:rPr lang="en-US" b="0" i="0" u="none" strike="noStrike" dirty="0">
                <a:solidFill>
                  <a:srgbClr val="000000"/>
                </a:solidFill>
                <a:effectLst/>
              </a:rPr>
              <a:t>State General Fund - $</a:t>
            </a:r>
            <a:r>
              <a:rPr lang="en-US" dirty="0"/>
              <a:t>5,158,968</a:t>
            </a:r>
          </a:p>
          <a:p>
            <a:pPr lvl="1" fontAlgn="base"/>
            <a:r>
              <a:rPr lang="en-US" b="0" i="0" u="none" strike="noStrike" dirty="0">
                <a:solidFill>
                  <a:srgbClr val="000000"/>
                </a:solidFill>
                <a:effectLst/>
                <a:latin typeface="Calibri" panose="020F0502020204030204" pitchFamily="34" charset="0"/>
              </a:rPr>
              <a:t>M510 – Caseload Waitlist (BA 3280)</a:t>
            </a:r>
            <a:r>
              <a:rPr lang="en-US" b="0" i="0" dirty="0">
                <a:solidFill>
                  <a:srgbClr val="000000"/>
                </a:solidFill>
                <a:effectLst/>
                <a:latin typeface="Calibri" panose="020F0502020204030204" pitchFamily="34" charset="0"/>
              </a:rPr>
              <a:t>​ </a:t>
            </a:r>
          </a:p>
          <a:p>
            <a:pPr lvl="2" fontAlgn="base"/>
            <a:r>
              <a:rPr lang="en-US" b="0" i="0" dirty="0">
                <a:effectLst/>
                <a:latin typeface="Arial" panose="020B0604020202020204" pitchFamily="34" charset="0"/>
              </a:rPr>
              <a:t>This request funds an increase in projected monthly developmental services caseload to eliminate the waitlist of over90 days for Supported Living and Jobs and Day Training programs.</a:t>
            </a:r>
            <a:endParaRPr lang="en-US" b="0" i="0" dirty="0">
              <a:solidFill>
                <a:srgbClr val="000000"/>
              </a:solidFill>
              <a:effectLst/>
              <a:highlight>
                <a:srgbClr val="FFFF00"/>
              </a:highlight>
              <a:latin typeface="Arial" panose="020B0604020202020204" pitchFamily="34" charset="0"/>
            </a:endParaRPr>
          </a:p>
          <a:p>
            <a:pPr lvl="3" fontAlgn="base"/>
            <a:r>
              <a:rPr lang="en-US" b="0" i="0" u="none" strike="noStrike" dirty="0">
                <a:solidFill>
                  <a:srgbClr val="000000"/>
                </a:solidFill>
                <a:effectLst/>
              </a:rPr>
              <a:t>SFY24 Total Cost - $</a:t>
            </a:r>
            <a:r>
              <a:rPr lang="en-US" dirty="0"/>
              <a:t>6,027,964 </a:t>
            </a:r>
            <a:r>
              <a:rPr lang="en-US" b="0" i="0" u="none" strike="noStrike" dirty="0">
                <a:solidFill>
                  <a:srgbClr val="000000"/>
                </a:solidFill>
                <a:effectLst/>
              </a:rPr>
              <a:t>State General Fund - $</a:t>
            </a:r>
            <a:r>
              <a:rPr lang="en-US" dirty="0"/>
              <a:t>2,796,124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5,601,034 </a:t>
            </a:r>
            <a:r>
              <a:rPr lang="en-US" b="0" i="0" u="none" strike="noStrike" dirty="0">
                <a:solidFill>
                  <a:srgbClr val="000000"/>
                </a:solidFill>
                <a:effectLst/>
              </a:rPr>
              <a:t>State General Fund - $2,570,511</a:t>
            </a:r>
            <a:endParaRPr lang="en-US" b="0" i="0" dirty="0">
              <a:solidFill>
                <a:srgbClr val="000000"/>
              </a:solidFill>
              <a:effectLst/>
            </a:endParaRPr>
          </a:p>
          <a:p>
            <a:endParaRPr lang="en-US" dirty="0"/>
          </a:p>
        </p:txBody>
      </p:sp>
      <p:sp>
        <p:nvSpPr>
          <p:cNvPr id="4" name="Slide Number Placeholder 3">
            <a:extLst>
              <a:ext uri="{FF2B5EF4-FFF2-40B4-BE49-F238E27FC236}">
                <a16:creationId xmlns:a16="http://schemas.microsoft.com/office/drawing/2014/main" id="{971CAF94-4297-1818-B599-FD9C4388C514}"/>
              </a:ext>
            </a:extLst>
          </p:cNvPr>
          <p:cNvSpPr>
            <a:spLocks noGrp="1"/>
          </p:cNvSpPr>
          <p:nvPr>
            <p:ph type="sldNum" sz="quarter" idx="12"/>
          </p:nvPr>
        </p:nvSpPr>
        <p:spPr/>
        <p:txBody>
          <a:bodyPr/>
          <a:lstStyle/>
          <a:p>
            <a:fld id="{A0EC8638-D38E-4C5B-8C11-DA859CF37C29}" type="slidenum">
              <a:rPr lang="en-US" smtClean="0"/>
              <a:t>25</a:t>
            </a:fld>
            <a:endParaRPr lang="en-US"/>
          </a:p>
        </p:txBody>
      </p:sp>
    </p:spTree>
    <p:extLst>
      <p:ext uri="{BB962C8B-B14F-4D97-AF65-F5344CB8AC3E}">
        <p14:creationId xmlns:p14="http://schemas.microsoft.com/office/powerpoint/2010/main" val="2798070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998553" y="234179"/>
            <a:ext cx="7886700" cy="708865"/>
          </a:xfrm>
        </p:spPr>
        <p:txBody>
          <a:bodyPr>
            <a:normAutofit fontScale="90000"/>
          </a:bodyPr>
          <a:lstStyle/>
          <a:p>
            <a:pPr algn="l"/>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926336" y="1124712"/>
            <a:ext cx="8113014" cy="5596764"/>
          </a:xfrm>
        </p:spPr>
        <p:txBody>
          <a:bodyPr vert="horz" lIns="91440" tIns="45720" rIns="91440" bIns="45720" rtlCol="0" anchor="t">
            <a:normAutofit/>
          </a:bodyPr>
          <a:lstStyle/>
          <a:p>
            <a:pPr marL="0" indent="0">
              <a:buNone/>
            </a:pPr>
            <a:r>
              <a:rPr lang="en-US" sz="3200">
                <a:cs typeface="Times New Roman"/>
              </a:rPr>
              <a:t>Human Resources</a:t>
            </a:r>
          </a:p>
          <a:p>
            <a:pPr marL="457200" lvl="1" indent="0">
              <a:buNone/>
            </a:pPr>
            <a:r>
              <a:rPr lang="en-US"/>
              <a:t>This request funds positions related to Human Resources Positions and Human Resource Training Positions.</a:t>
            </a:r>
            <a:endParaRPr lang="en-US" sz="3200">
              <a:cs typeface="Times New Roman"/>
            </a:endParaRPr>
          </a:p>
          <a:p>
            <a:r>
              <a:rPr lang="en-US">
                <a:cs typeface="Times New Roman"/>
              </a:rPr>
              <a:t>E226 (BA 3151)</a:t>
            </a:r>
          </a:p>
          <a:p>
            <a:pPr lvl="1"/>
            <a:r>
              <a:rPr lang="en-US"/>
              <a:t>This request adds one Personnel Officer II, one Personnel Analyst I, two Training Officer Positions, two Personnel Technician III, and one Administrative Assistant III to support ongoing operations. </a:t>
            </a:r>
          </a:p>
          <a:p>
            <a:pPr lvl="2"/>
            <a:r>
              <a:rPr lang="en-US"/>
              <a:t>SFY24 Total Cost - $514,764	State General Fund - $102,951</a:t>
            </a:r>
          </a:p>
          <a:p>
            <a:pPr lvl="2"/>
            <a:r>
              <a:rPr lang="en-US"/>
              <a:t>SFY25 Total Cost - $649,484	State General Fund - $129,894</a:t>
            </a:r>
          </a:p>
          <a:p>
            <a:pPr marL="914400" lvl="2"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26</a:t>
            </a:fld>
            <a:endParaRPr lang="en-US"/>
          </a:p>
        </p:txBody>
      </p:sp>
    </p:spTree>
    <p:extLst>
      <p:ext uri="{BB962C8B-B14F-4D97-AF65-F5344CB8AC3E}">
        <p14:creationId xmlns:p14="http://schemas.microsoft.com/office/powerpoint/2010/main" val="3043821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1260628" y="0"/>
            <a:ext cx="8698822" cy="1189039"/>
          </a:xfrm>
        </p:spPr>
        <p:txBody>
          <a:bodyPr/>
          <a:lstStyle/>
          <a:p>
            <a:r>
              <a:rPr lang="en-US" dirty="0"/>
              <a:t>Budget Priorities</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2152650" y="1483743"/>
            <a:ext cx="7886700" cy="5237733"/>
          </a:xfrm>
        </p:spPr>
        <p:txBody>
          <a:bodyPr/>
          <a:lstStyle/>
          <a:p>
            <a:pPr marL="0" indent="0">
              <a:buNone/>
            </a:pPr>
            <a:r>
              <a:rPr lang="en-US"/>
              <a:t>Information Technology (BA 3151)</a:t>
            </a:r>
          </a:p>
          <a:p>
            <a:pPr marL="457200" lvl="1" indent="0">
              <a:buNone/>
            </a:pPr>
            <a:r>
              <a:rPr lang="en-US"/>
              <a:t>This request funds Information Technology positions and any technology licenses to ensure agency needs are met.</a:t>
            </a:r>
          </a:p>
          <a:p>
            <a:r>
              <a:rPr lang="en-US"/>
              <a:t>E225</a:t>
            </a:r>
          </a:p>
          <a:p>
            <a:pPr lvl="1"/>
            <a:r>
              <a:rPr lang="en-US"/>
              <a:t>This request adds one IT Professional III, two IT Professional II, one IT Tech V and one IT Tech IV to support ongoing agency operations. </a:t>
            </a:r>
          </a:p>
          <a:p>
            <a:pPr lvl="2"/>
            <a:r>
              <a:rPr lang="en-US"/>
              <a:t>SFY24 Total Cost - $403,482	State General Fund - $80,695</a:t>
            </a:r>
          </a:p>
          <a:p>
            <a:pPr lvl="2"/>
            <a:r>
              <a:rPr lang="en-US"/>
              <a:t>SFY25 Total Cost - $519,689	State General Fund - $103,936</a:t>
            </a:r>
          </a:p>
          <a:p>
            <a:pPr marL="914400" lvl="2"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27</a:t>
            </a:fld>
            <a:endParaRPr lang="en-US"/>
          </a:p>
        </p:txBody>
      </p:sp>
    </p:spTree>
    <p:extLst>
      <p:ext uri="{BB962C8B-B14F-4D97-AF65-F5344CB8AC3E}">
        <p14:creationId xmlns:p14="http://schemas.microsoft.com/office/powerpoint/2010/main" val="14966331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913187" y="202603"/>
            <a:ext cx="7886700" cy="812382"/>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953768" y="1014985"/>
            <a:ext cx="8085582" cy="5706492"/>
          </a:xfrm>
        </p:spPr>
        <p:txBody>
          <a:bodyPr>
            <a:normAutofit fontScale="85000" lnSpcReduction="10000"/>
          </a:bodyPr>
          <a:lstStyle/>
          <a:p>
            <a:pPr marL="0" indent="0">
              <a:buNone/>
            </a:pPr>
            <a:r>
              <a:rPr lang="en-US" dirty="0"/>
              <a:t>Fiscal Operations </a:t>
            </a:r>
          </a:p>
          <a:p>
            <a:r>
              <a:rPr lang="en-US" dirty="0"/>
              <a:t>E227 (BA 3151)</a:t>
            </a:r>
          </a:p>
          <a:p>
            <a:pPr lvl="1"/>
            <a:r>
              <a:rPr lang="en-US" dirty="0"/>
              <a:t>This request adds one Administrative Services Officer II to support ongoing and additional budgets added to the agency in the last biennium.</a:t>
            </a:r>
          </a:p>
          <a:p>
            <a:pPr lvl="2"/>
            <a:r>
              <a:rPr lang="en-US" dirty="0"/>
              <a:t>SFY24 Total Cost - $83,659	State General Fund - $16,732</a:t>
            </a:r>
          </a:p>
          <a:p>
            <a:pPr lvl="2"/>
            <a:r>
              <a:rPr lang="en-US" dirty="0"/>
              <a:t>SFY25 Total Cost - $111,451	State General Fund - $22,290</a:t>
            </a:r>
          </a:p>
          <a:p>
            <a:r>
              <a:rPr lang="en-US" dirty="0"/>
              <a:t>E226 (BA 3266)</a:t>
            </a:r>
          </a:p>
          <a:p>
            <a:pPr lvl="1"/>
            <a:r>
              <a:rPr lang="en-US" dirty="0"/>
              <a:t>Reinstate funding for Management Analyst 2 from Title 3 ARPA grant and transition to 3151 via E903.</a:t>
            </a:r>
          </a:p>
          <a:p>
            <a:pPr lvl="2"/>
            <a:r>
              <a:rPr lang="en-US" dirty="0"/>
              <a:t>SFY24 Total Cost - $94,011	State General Fund - $94,011</a:t>
            </a:r>
          </a:p>
          <a:p>
            <a:pPr lvl="2"/>
            <a:r>
              <a:rPr lang="en-US" dirty="0"/>
              <a:t>SFY25 Total Cost - $98,432	State General Fund - $98,432</a:t>
            </a:r>
          </a:p>
          <a:p>
            <a:r>
              <a:rPr lang="en-US" dirty="0"/>
              <a:t>E805/E256 (BA 3151, BA 3167)</a:t>
            </a:r>
          </a:p>
          <a:p>
            <a:pPr lvl="1"/>
            <a:r>
              <a:rPr lang="en-US" dirty="0"/>
              <a:t>This request reclasses one Accounting Assistant I to a Management Analyst I to provide guidance to the accounting team and analysis to the fiscal team and the reclassification of two Accounting Assistant II positions to Accounting Assistant III positions.</a:t>
            </a:r>
          </a:p>
          <a:p>
            <a:pPr lvl="2"/>
            <a:r>
              <a:rPr lang="en-US" dirty="0"/>
              <a:t>SFY24 Total Cost - $24,552	State General Fund - $9,938</a:t>
            </a:r>
          </a:p>
          <a:p>
            <a:pPr lvl="2"/>
            <a:r>
              <a:rPr lang="en-US" dirty="0"/>
              <a:t>SFY25 Total Cost - $24,683	State General Fund - $9,222</a:t>
            </a:r>
          </a:p>
          <a:p>
            <a:pPr marL="914400" lvl="2" indent="0">
              <a:buNone/>
            </a:pPr>
            <a:endParaRPr lang="en-US" dirty="0"/>
          </a:p>
          <a:p>
            <a:pPr marL="914400" lvl="2" indent="0">
              <a:buNone/>
            </a:pPr>
            <a:endParaRPr lang="en-US" dirty="0"/>
          </a:p>
          <a:p>
            <a:pPr marL="914400" lvl="2"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28</a:t>
            </a:fld>
            <a:endParaRPr lang="en-US" dirty="0"/>
          </a:p>
        </p:txBody>
      </p:sp>
    </p:spTree>
    <p:extLst>
      <p:ext uri="{BB962C8B-B14F-4D97-AF65-F5344CB8AC3E}">
        <p14:creationId xmlns:p14="http://schemas.microsoft.com/office/powerpoint/2010/main" val="38354142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1114332" y="259380"/>
            <a:ext cx="7886700" cy="700238"/>
          </a:xfrm>
        </p:spPr>
        <p:txBody>
          <a:bodyPr>
            <a:normAutofit fontScale="90000"/>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822030" y="1011503"/>
            <a:ext cx="8135024" cy="5709972"/>
          </a:xfrm>
        </p:spPr>
        <p:txBody>
          <a:bodyPr>
            <a:normAutofit fontScale="70000" lnSpcReduction="20000"/>
          </a:bodyPr>
          <a:lstStyle/>
          <a:p>
            <a:pPr marL="0" indent="0">
              <a:buNone/>
            </a:pPr>
            <a:r>
              <a:rPr lang="en-US" dirty="0"/>
              <a:t>Intermediate Care Facility (ICF) </a:t>
            </a:r>
          </a:p>
          <a:p>
            <a:r>
              <a:rPr lang="en-US" dirty="0"/>
              <a:t>E255/E256 (BA 3280, BA 3167)</a:t>
            </a:r>
          </a:p>
          <a:p>
            <a:pPr lvl="1"/>
            <a:r>
              <a:rPr lang="en-US" dirty="0"/>
              <a:t>This request funds a contracted Board-Certified Behavioral Analyst (BCBA) to support individuals with high behavioral and complex needs.</a:t>
            </a:r>
          </a:p>
          <a:p>
            <a:pPr lvl="2"/>
            <a:r>
              <a:rPr lang="en-US" dirty="0"/>
              <a:t>SFY24 Total Cost - $250,000	State General Fund - $250,000</a:t>
            </a:r>
          </a:p>
          <a:p>
            <a:pPr lvl="2"/>
            <a:r>
              <a:rPr lang="en-US" dirty="0"/>
              <a:t>SFY25 Total Cost - $250,000	State General Fund - $250,000</a:t>
            </a:r>
          </a:p>
          <a:p>
            <a:r>
              <a:rPr lang="en-US" dirty="0"/>
              <a:t>E226 (BA 3279)</a:t>
            </a:r>
          </a:p>
          <a:p>
            <a:pPr lvl="1"/>
            <a:r>
              <a:rPr lang="en-US" dirty="0"/>
              <a:t>This request funds an Agency Manager for the Desert Regional Center ICF.</a:t>
            </a:r>
          </a:p>
          <a:p>
            <a:pPr lvl="2"/>
            <a:r>
              <a:rPr lang="en-US" dirty="0"/>
              <a:t>SFY24 Total Cost - $128,162	State General Fund - $98,523</a:t>
            </a:r>
          </a:p>
          <a:p>
            <a:pPr lvl="2"/>
            <a:r>
              <a:rPr lang="en-US" dirty="0"/>
              <a:t>SFY25 Total Cost - $159,939	State General Fund - $121,225</a:t>
            </a:r>
          </a:p>
          <a:p>
            <a:r>
              <a:rPr lang="en-US" dirty="0"/>
              <a:t>E233 (BA 3279)</a:t>
            </a:r>
          </a:p>
          <a:p>
            <a:pPr lvl="1"/>
            <a:r>
              <a:rPr lang="en-US" dirty="0"/>
              <a:t>This request funds a two-grade increase for the Developmental Technician III’s and Developmental Technician IV’s at the ICF.</a:t>
            </a:r>
          </a:p>
          <a:p>
            <a:pPr lvl="2"/>
            <a:r>
              <a:rPr lang="en-US" dirty="0"/>
              <a:t>SFY24 Total Cost - $499,089	State General Fund - $318,868</a:t>
            </a:r>
          </a:p>
          <a:p>
            <a:pPr lvl="2"/>
            <a:r>
              <a:rPr lang="en-US" dirty="0"/>
              <a:t>SFY25 Total Cost - $520,505	State General Fund - $332,550</a:t>
            </a:r>
          </a:p>
          <a:p>
            <a:r>
              <a:rPr lang="en-US" dirty="0"/>
              <a:t>E247 (BA 3279)</a:t>
            </a:r>
          </a:p>
          <a:p>
            <a:pPr lvl="1"/>
            <a:r>
              <a:rPr lang="en-US" dirty="0"/>
              <a:t>This request funds 30 staff for the ICF. Two Developmental Specialists IV’s, three Developmental Support Technician IV’s, twenty-two Developmental Support Technician III’s, one Licensed Practical Nurse II, and two Mental Health Counselor II’s. </a:t>
            </a:r>
          </a:p>
          <a:p>
            <a:pPr lvl="2"/>
            <a:r>
              <a:rPr lang="en-US" dirty="0"/>
              <a:t>SFY24 Total Cost - $1,761,428	State General Fund - $1,194,405</a:t>
            </a:r>
          </a:p>
          <a:p>
            <a:pPr lvl="2"/>
            <a:r>
              <a:rPr lang="en-US" dirty="0"/>
              <a:t>SFY25 Total Cost - $2,182,076	State General Fund - $1,418,880</a:t>
            </a:r>
          </a:p>
          <a:p>
            <a:pPr marL="914400" lvl="2" indent="0">
              <a:buNone/>
            </a:pPr>
            <a:endParaRPr lang="en-US" dirty="0"/>
          </a:p>
          <a:p>
            <a:pPr marL="914400" lvl="2"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29</a:t>
            </a:fld>
            <a:endParaRPr lang="en-US"/>
          </a:p>
        </p:txBody>
      </p:sp>
    </p:spTree>
    <p:extLst>
      <p:ext uri="{BB962C8B-B14F-4D97-AF65-F5344CB8AC3E}">
        <p14:creationId xmlns:p14="http://schemas.microsoft.com/office/powerpoint/2010/main" val="2959821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C1C55-4457-C435-9E8E-FA134B388289}"/>
              </a:ext>
            </a:extLst>
          </p:cNvPr>
          <p:cNvSpPr>
            <a:spLocks noGrp="1"/>
          </p:cNvSpPr>
          <p:nvPr>
            <p:ph type="title"/>
          </p:nvPr>
        </p:nvSpPr>
        <p:spPr>
          <a:xfrm>
            <a:off x="758855" y="167572"/>
            <a:ext cx="7886700" cy="905256"/>
          </a:xfrm>
        </p:spPr>
        <p:txBody>
          <a:bodyPr>
            <a:noAutofit/>
          </a:bodyPr>
          <a:lstStyle/>
          <a:p>
            <a:r>
              <a:rPr lang="en-US" sz="3600" dirty="0"/>
              <a:t>Caseload Family Preservation Program</a:t>
            </a:r>
          </a:p>
        </p:txBody>
      </p:sp>
      <p:sp>
        <p:nvSpPr>
          <p:cNvPr id="3" name="Content Placeholder 2">
            <a:extLst>
              <a:ext uri="{FF2B5EF4-FFF2-40B4-BE49-F238E27FC236}">
                <a16:creationId xmlns:a16="http://schemas.microsoft.com/office/drawing/2014/main" id="{F9581949-B13C-6139-9E09-962E708C5CC4}"/>
              </a:ext>
            </a:extLst>
          </p:cNvPr>
          <p:cNvSpPr>
            <a:spLocks noGrp="1"/>
          </p:cNvSpPr>
          <p:nvPr>
            <p:ph idx="1"/>
          </p:nvPr>
        </p:nvSpPr>
        <p:spPr>
          <a:xfrm>
            <a:off x="1734312" y="1124712"/>
            <a:ext cx="8305038" cy="5596764"/>
          </a:xfrm>
        </p:spPr>
        <p:txBody>
          <a:bodyPr>
            <a:normAutofit/>
          </a:bodyPr>
          <a:lstStyle/>
          <a:p>
            <a:pPr marL="0" indent="0">
              <a:buNone/>
            </a:pPr>
            <a:r>
              <a:rPr lang="en-US" dirty="0"/>
              <a:t>Family Preservation Program </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solidFill>
                  <a:srgbClr val="000000"/>
                </a:solidFill>
                <a:effectLst/>
                <a:latin typeface="Calibri" panose="020F0502020204030204" pitchFamily="34" charset="0"/>
              </a:rPr>
              <a:t>M201 – Caseload Increase (BA 3166)</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dirty="0">
                <a:solidFill>
                  <a:srgbClr val="000000"/>
                </a:solidFill>
                <a:effectLst/>
                <a:latin typeface="Calibri" panose="020F0502020204030204" pitchFamily="34" charset="0"/>
              </a:rPr>
              <a:t>This request adjusts funding for a projected increase in projected caseload from 659 in fiscal year 2023 to 665 in fiscal year 2024 (0.9 percent increase over fiscal year 2023) and 671 in fiscal year 2025 (0.9 percent increase over 2024). </a:t>
            </a:r>
            <a:endParaRPr lang="en-US" b="0" i="0" dirty="0">
              <a:solidFill>
                <a:srgbClr val="000000"/>
              </a:solidFill>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SFY24 Total Cost - </a:t>
            </a:r>
            <a:r>
              <a:rPr lang="en-US" b="0" i="0" u="none" strike="noStrike" dirty="0">
                <a:effectLst/>
                <a:latin typeface="Calibri" panose="020F0502020204030204" pitchFamily="34" charset="0"/>
              </a:rPr>
              <a:t>$10,098 State General Fund - $10,098</a:t>
            </a:r>
            <a:endParaRPr lang="en-US" b="0" i="0" dirty="0">
              <a:effectLst/>
              <a:latin typeface="Arial" panose="020B0604020202020204" pitchFamily="34" charset="0"/>
            </a:endParaRPr>
          </a:p>
          <a:p>
            <a:pPr lvl="2" fontAlgn="base"/>
            <a:r>
              <a:rPr lang="en-US" b="0" i="0" u="none" strike="noStrike" dirty="0">
                <a:solidFill>
                  <a:srgbClr val="000000"/>
                </a:solidFill>
                <a:effectLst/>
                <a:latin typeface="Calibri" panose="020F0502020204030204" pitchFamily="34" charset="0"/>
              </a:rPr>
              <a:t>SFY25 Total Cost - $45,254 State General Fund - $45,254</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81A6381C-FB7A-6713-5A4B-ACDC03C11E55}"/>
              </a:ext>
            </a:extLst>
          </p:cNvPr>
          <p:cNvSpPr>
            <a:spLocks noGrp="1"/>
          </p:cNvSpPr>
          <p:nvPr>
            <p:ph type="sldNum" sz="quarter" idx="12"/>
          </p:nvPr>
        </p:nvSpPr>
        <p:spPr/>
        <p:txBody>
          <a:bodyPr/>
          <a:lstStyle/>
          <a:p>
            <a:fld id="{A0EC8638-D38E-4C5B-8C11-DA859CF37C29}" type="slidenum">
              <a:rPr lang="en-US" smtClean="0"/>
              <a:t>3</a:t>
            </a:fld>
            <a:endParaRPr lang="en-US"/>
          </a:p>
        </p:txBody>
      </p:sp>
    </p:spTree>
    <p:extLst>
      <p:ext uri="{BB962C8B-B14F-4D97-AF65-F5344CB8AC3E}">
        <p14:creationId xmlns:p14="http://schemas.microsoft.com/office/powerpoint/2010/main" val="2276109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883513" y="236639"/>
            <a:ext cx="7886700" cy="829634"/>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704594" y="1118157"/>
            <a:ext cx="7886700" cy="5603319"/>
          </a:xfrm>
        </p:spPr>
        <p:txBody>
          <a:bodyPr>
            <a:normAutofit fontScale="85000" lnSpcReduction="20000"/>
          </a:bodyPr>
          <a:lstStyle/>
          <a:p>
            <a:pPr marL="0" indent="0">
              <a:buNone/>
            </a:pPr>
            <a:r>
              <a:rPr lang="en-US" dirty="0"/>
              <a:t>Office of Community Living </a:t>
            </a:r>
            <a:r>
              <a:rPr lang="en-US" sz="2200" dirty="0"/>
              <a:t>(Formerly Community Based Care and Planning Advocacy and Community)</a:t>
            </a:r>
          </a:p>
          <a:p>
            <a:r>
              <a:rPr lang="en-US" dirty="0"/>
              <a:t>E237 (BA 3266)</a:t>
            </a:r>
          </a:p>
          <a:p>
            <a:pPr lvl="1"/>
            <a:r>
              <a:rPr lang="en-US" dirty="0"/>
              <a:t>This request funds the Agency Manager position formerly funded by American Rescue Plan Act (ARPA) funds.</a:t>
            </a:r>
          </a:p>
          <a:p>
            <a:pPr lvl="2"/>
            <a:r>
              <a:rPr lang="en-US" dirty="0"/>
              <a:t>SFY24 Total Cost - $0	State General Fund - $0</a:t>
            </a:r>
          </a:p>
          <a:p>
            <a:pPr lvl="2"/>
            <a:r>
              <a:rPr lang="en-US" dirty="0"/>
              <a:t>SFY25 Total Cost - $52,913	State General Fund - $39,685</a:t>
            </a:r>
          </a:p>
          <a:p>
            <a:r>
              <a:rPr lang="en-US" dirty="0"/>
              <a:t>E228(BA 3266)</a:t>
            </a:r>
          </a:p>
          <a:p>
            <a:pPr lvl="1"/>
            <a:r>
              <a:rPr lang="en-US" dirty="0"/>
              <a:t>This request funds one Management Analyst I, one Management Analyst II, two Social Services Program Specialist I’s, one Social Services Program Specialist II, and one Social Services Program Specialist III formerly funded by ARPA funds. </a:t>
            </a:r>
          </a:p>
          <a:p>
            <a:pPr lvl="2"/>
            <a:r>
              <a:rPr lang="en-US" dirty="0"/>
              <a:t>SFY24 Total Cost - $484,754	State General Fund - $377,628</a:t>
            </a:r>
          </a:p>
          <a:p>
            <a:pPr lvl="2"/>
            <a:r>
              <a:rPr lang="en-US" dirty="0"/>
              <a:t>SFY25 Total Cost - $501,299	State General Fund - $390,794</a:t>
            </a:r>
          </a:p>
          <a:p>
            <a:r>
              <a:rPr lang="en-US" dirty="0"/>
              <a:t>E227 (BA 3266)</a:t>
            </a:r>
          </a:p>
          <a:p>
            <a:pPr lvl="1"/>
            <a:r>
              <a:rPr lang="en-US" dirty="0"/>
              <a:t>This request funds three unclassified Regional Coordinator positions formerly funded by Public Health Workforce (PHWF) American Rescue Plan Act (ARPA) funds. </a:t>
            </a:r>
          </a:p>
          <a:p>
            <a:pPr lvl="2"/>
            <a:r>
              <a:rPr lang="en-US" sz="2200" dirty="0"/>
              <a:t>SFY24 Total Cost - $264,648	State General Fund -$198,487</a:t>
            </a:r>
          </a:p>
          <a:p>
            <a:pPr lvl="2"/>
            <a:r>
              <a:rPr lang="en-US" sz="2200" dirty="0"/>
              <a:t>SFY25 Total Cost - $349,491	State General Fund - $262,119</a:t>
            </a:r>
          </a:p>
          <a:p>
            <a:pPr marL="914400" lvl="2" indent="0">
              <a:buNone/>
            </a:pPr>
            <a:endParaRPr lang="en-US" sz="2200" dirty="0"/>
          </a:p>
          <a:p>
            <a:pPr marL="457200" lvl="1" indent="0">
              <a:buNone/>
            </a:pPr>
            <a:endParaRPr lang="en-US" dirty="0"/>
          </a:p>
          <a:p>
            <a:pPr marL="914400" lvl="2"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30</a:t>
            </a:fld>
            <a:endParaRPr lang="en-US"/>
          </a:p>
        </p:txBody>
      </p:sp>
    </p:spTree>
    <p:extLst>
      <p:ext uri="{BB962C8B-B14F-4D97-AF65-F5344CB8AC3E}">
        <p14:creationId xmlns:p14="http://schemas.microsoft.com/office/powerpoint/2010/main" val="2496749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910146" y="161149"/>
            <a:ext cx="7886700" cy="846887"/>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796034" y="983412"/>
            <a:ext cx="7886700" cy="5738064"/>
          </a:xfrm>
        </p:spPr>
        <p:txBody>
          <a:bodyPr>
            <a:normAutofit/>
          </a:bodyPr>
          <a:lstStyle/>
          <a:p>
            <a:pPr marL="0" indent="0">
              <a:buNone/>
            </a:pPr>
            <a:r>
              <a:rPr lang="en-US" dirty="0"/>
              <a:t>Office of Consumer Health Assistance (OCHA) </a:t>
            </a:r>
          </a:p>
          <a:p>
            <a:r>
              <a:rPr lang="en-US" dirty="0"/>
              <a:t>E225(BA 3204)</a:t>
            </a:r>
          </a:p>
          <a:p>
            <a:pPr lvl="1"/>
            <a:r>
              <a:rPr lang="en-US" dirty="0"/>
              <a:t>This request adds one Administrative Assistant IV and three Ombudsman positions to support current workload and arbitration services.</a:t>
            </a:r>
          </a:p>
          <a:p>
            <a:pPr lvl="2"/>
            <a:r>
              <a:rPr lang="en-US" dirty="0"/>
              <a:t>SFY24 Total Cost - $340,615	State General Fund - $95,522</a:t>
            </a:r>
          </a:p>
          <a:p>
            <a:pPr lvl="2"/>
            <a:r>
              <a:rPr lang="en-US" dirty="0"/>
              <a:t>SFY25 Total Cost - $427,084	State General Fund - $119,084</a:t>
            </a:r>
          </a:p>
          <a:p>
            <a:r>
              <a:rPr lang="en-US" dirty="0"/>
              <a:t>E226 (BA 3204)</a:t>
            </a:r>
          </a:p>
          <a:p>
            <a:pPr lvl="1"/>
            <a:r>
              <a:rPr lang="en-US" dirty="0"/>
              <a:t>This request adds funding for the improvement and maintenance of OCHA’s case management system needed for program management and to meet statutory requirements under NRS 439B.754 – NRS439B.760 and NRS 232.459(1.)(n).</a:t>
            </a:r>
          </a:p>
          <a:p>
            <a:pPr lvl="2"/>
            <a:r>
              <a:rPr lang="en-US" dirty="0"/>
              <a:t>SFY24 Total Cost - $81,000	State General Fund - $81,000</a:t>
            </a:r>
          </a:p>
          <a:p>
            <a:pPr lvl="2"/>
            <a:r>
              <a:rPr lang="en-US" dirty="0"/>
              <a:t>SFY25 Total Cost - $81,000	State General Fund - $81,000</a:t>
            </a:r>
          </a:p>
          <a:p>
            <a:pPr marL="914400" lvl="2" indent="0">
              <a:buNone/>
            </a:pPr>
            <a:endParaRPr lang="en-US" dirty="0"/>
          </a:p>
          <a:p>
            <a:pPr lvl="2"/>
            <a:endParaRPr lang="en-US" dirty="0"/>
          </a:p>
          <a:p>
            <a:pPr lvl="2"/>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31</a:t>
            </a:fld>
            <a:endParaRPr lang="en-US" dirty="0"/>
          </a:p>
        </p:txBody>
      </p:sp>
    </p:spTree>
    <p:extLst>
      <p:ext uri="{BB962C8B-B14F-4D97-AF65-F5344CB8AC3E}">
        <p14:creationId xmlns:p14="http://schemas.microsoft.com/office/powerpoint/2010/main" val="12552231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839125" y="207546"/>
            <a:ext cx="7886700" cy="864140"/>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2152650" y="1000666"/>
            <a:ext cx="7886700" cy="5720810"/>
          </a:xfrm>
        </p:spPr>
        <p:txBody>
          <a:bodyPr>
            <a:normAutofit/>
          </a:bodyPr>
          <a:lstStyle/>
          <a:p>
            <a:pPr marL="0" indent="0">
              <a:buNone/>
            </a:pPr>
            <a:r>
              <a:rPr lang="en-US" dirty="0"/>
              <a:t>Adult Protective Services (APS) </a:t>
            </a:r>
          </a:p>
          <a:p>
            <a:r>
              <a:rPr lang="en-US" dirty="0"/>
              <a:t>E809 (BA 3266)</a:t>
            </a:r>
          </a:p>
          <a:p>
            <a:pPr lvl="1"/>
            <a:r>
              <a:rPr lang="en-US" dirty="0"/>
              <a:t>This request funds the reclassification of 48 Social Worker II positions to Social Worker III’s, and nine Social Work Supervisor I’s to Social Work Supervisor II’s.</a:t>
            </a:r>
          </a:p>
          <a:p>
            <a:pPr lvl="2"/>
            <a:r>
              <a:rPr lang="en-US" dirty="0"/>
              <a:t>SFY24 Total Cost - $178,764	State General Fund - $176,584</a:t>
            </a:r>
          </a:p>
          <a:p>
            <a:pPr lvl="2"/>
            <a:r>
              <a:rPr lang="en-US" dirty="0"/>
              <a:t>SFY25 Total Cost - $182,259	State General Fund - $180,036</a:t>
            </a:r>
          </a:p>
          <a:p>
            <a:r>
              <a:rPr lang="en-US" dirty="0"/>
              <a:t>E235 (BA3266)</a:t>
            </a:r>
          </a:p>
          <a:p>
            <a:pPr lvl="1"/>
            <a:r>
              <a:rPr lang="en-US" dirty="0"/>
              <a:t>This request funds one Administrative Assistant IV to supervise the APS Central Intake Unit.  </a:t>
            </a:r>
          </a:p>
          <a:p>
            <a:pPr lvl="2"/>
            <a:r>
              <a:rPr lang="en-US" dirty="0"/>
              <a:t>SFY24 Total Cost - $47,631	State General Fund - $47,081</a:t>
            </a:r>
          </a:p>
          <a:p>
            <a:pPr lvl="2"/>
            <a:r>
              <a:rPr lang="en-US" dirty="0"/>
              <a:t>SFY25 Total Cost - $58,070	State General Fund - $57,362</a:t>
            </a:r>
          </a:p>
          <a:p>
            <a:pPr marL="914400" lvl="2"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32</a:t>
            </a:fld>
            <a:endParaRPr lang="en-US"/>
          </a:p>
        </p:txBody>
      </p:sp>
    </p:spTree>
    <p:extLst>
      <p:ext uri="{BB962C8B-B14F-4D97-AF65-F5344CB8AC3E}">
        <p14:creationId xmlns:p14="http://schemas.microsoft.com/office/powerpoint/2010/main" val="3081403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776981" y="0"/>
            <a:ext cx="7886700" cy="1189039"/>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953768" y="1061050"/>
            <a:ext cx="8085582" cy="5660426"/>
          </a:xfrm>
        </p:spPr>
        <p:txBody>
          <a:bodyPr>
            <a:normAutofit fontScale="92500" lnSpcReduction="20000"/>
          </a:bodyPr>
          <a:lstStyle/>
          <a:p>
            <a:pPr marL="0" indent="0">
              <a:buNone/>
            </a:pPr>
            <a:r>
              <a:rPr lang="en-US" dirty="0"/>
              <a:t>Positions</a:t>
            </a:r>
          </a:p>
          <a:p>
            <a:pPr marL="457200" lvl="1" indent="0">
              <a:buNone/>
            </a:pPr>
            <a:r>
              <a:rPr lang="en-US" dirty="0"/>
              <a:t>These requests fund position reclassifications and new position related to staffing challenges, increased workload and program and client complexity.</a:t>
            </a:r>
          </a:p>
          <a:p>
            <a:pPr lvl="1"/>
            <a:r>
              <a:rPr lang="en-US" dirty="0"/>
              <a:t>E229 (BA 3208) – Health Program Manager II – reclassify one vacant PSI and eliminate one PSI to fund HPM22.</a:t>
            </a:r>
          </a:p>
          <a:p>
            <a:pPr lvl="2"/>
            <a:r>
              <a:rPr lang="en-US" dirty="0"/>
              <a:t>SFY24 Total Cost - </a:t>
            </a:r>
            <a:r>
              <a:rPr lang="en-US" dirty="0">
                <a:solidFill>
                  <a:srgbClr val="FF0000"/>
                </a:solidFill>
              </a:rPr>
              <a:t>$(-37,085)	</a:t>
            </a:r>
            <a:r>
              <a:rPr lang="en-US" dirty="0"/>
              <a:t>State General Fund - </a:t>
            </a:r>
            <a:r>
              <a:rPr lang="en-US" dirty="0">
                <a:solidFill>
                  <a:srgbClr val="FF0000"/>
                </a:solidFill>
              </a:rPr>
              <a:t>$(-48,649)</a:t>
            </a:r>
            <a:endParaRPr lang="en-US" dirty="0"/>
          </a:p>
          <a:p>
            <a:pPr lvl="2"/>
            <a:r>
              <a:rPr lang="en-US" dirty="0"/>
              <a:t>SFY25 Total Cost - </a:t>
            </a:r>
            <a:r>
              <a:rPr lang="en-US" dirty="0">
                <a:solidFill>
                  <a:srgbClr val="FF0000"/>
                </a:solidFill>
              </a:rPr>
              <a:t>$(-38,179)</a:t>
            </a:r>
            <a:r>
              <a:rPr lang="en-US" dirty="0"/>
              <a:t>	State General Fund - </a:t>
            </a:r>
            <a:r>
              <a:rPr lang="en-US" dirty="0">
                <a:solidFill>
                  <a:srgbClr val="FF0000"/>
                </a:solidFill>
              </a:rPr>
              <a:t>$(-50,298)</a:t>
            </a:r>
            <a:endParaRPr lang="en-US" dirty="0"/>
          </a:p>
          <a:p>
            <a:pPr lvl="1"/>
            <a:r>
              <a:rPr lang="en-US" dirty="0"/>
              <a:t>E230 (BA 3208) – Reclassify DS4 to Social Service Manager 2 and eliminate one vacant PSI.</a:t>
            </a:r>
          </a:p>
          <a:p>
            <a:pPr lvl="2"/>
            <a:r>
              <a:rPr lang="en-US" dirty="0"/>
              <a:t>SFY24 Total Cost - </a:t>
            </a:r>
            <a:r>
              <a:rPr lang="en-US" dirty="0">
                <a:solidFill>
                  <a:srgbClr val="FF0000"/>
                </a:solidFill>
              </a:rPr>
              <a:t>$(-55,518)</a:t>
            </a:r>
            <a:r>
              <a:rPr lang="en-US" dirty="0"/>
              <a:t>	State General Fund - </a:t>
            </a:r>
            <a:r>
              <a:rPr lang="en-US" dirty="0">
                <a:solidFill>
                  <a:srgbClr val="FF0000"/>
                </a:solidFill>
              </a:rPr>
              <a:t>$(-56,144)</a:t>
            </a:r>
            <a:endParaRPr lang="en-US" dirty="0"/>
          </a:p>
          <a:p>
            <a:pPr lvl="2"/>
            <a:r>
              <a:rPr lang="en-US" dirty="0"/>
              <a:t>SFY25 Total Cost - </a:t>
            </a:r>
            <a:r>
              <a:rPr lang="en-US" dirty="0">
                <a:solidFill>
                  <a:srgbClr val="FF0000"/>
                </a:solidFill>
              </a:rPr>
              <a:t>$(-58,010)</a:t>
            </a:r>
            <a:r>
              <a:rPr lang="en-US" dirty="0"/>
              <a:t>	State General Fund - </a:t>
            </a:r>
            <a:r>
              <a:rPr lang="en-US" dirty="0">
                <a:solidFill>
                  <a:srgbClr val="FF0000"/>
                </a:solidFill>
              </a:rPr>
              <a:t>$(-58,641)</a:t>
            </a:r>
            <a:endParaRPr lang="en-US" dirty="0"/>
          </a:p>
          <a:p>
            <a:pPr lvl="1"/>
            <a:r>
              <a:rPr lang="en-US" dirty="0"/>
              <a:t>E225 (BA 3209) – Psychological Development Counselor to reduce wait time for eligibility</a:t>
            </a:r>
          </a:p>
          <a:p>
            <a:pPr lvl="2"/>
            <a:r>
              <a:rPr lang="en-US" dirty="0"/>
              <a:t>SFY24 Total Cost - $82,591	State General Fund - $68,338</a:t>
            </a:r>
          </a:p>
          <a:p>
            <a:pPr lvl="2"/>
            <a:r>
              <a:rPr lang="en-US" dirty="0"/>
              <a:t>SFY25 Total Cost - $105,689	State General Fund - $86,135</a:t>
            </a:r>
          </a:p>
          <a:p>
            <a:pPr lvl="1"/>
            <a:r>
              <a:rPr lang="en-US" dirty="0"/>
              <a:t>E816 (BA 3151) – Chief Elder Rights - Align position with position requiring licensure as an attorney</a:t>
            </a:r>
          </a:p>
          <a:p>
            <a:pPr lvl="2"/>
            <a:r>
              <a:rPr lang="en-US" sz="1800" dirty="0"/>
              <a:t>SFY24 Total Cost - $9,396		State General Fund - $9,396</a:t>
            </a:r>
            <a:endParaRPr lang="en-US" sz="1800" dirty="0">
              <a:solidFill>
                <a:srgbClr val="FF0000"/>
              </a:solidFill>
            </a:endParaRPr>
          </a:p>
          <a:p>
            <a:pPr lvl="2"/>
            <a:r>
              <a:rPr lang="en-US" sz="1800" dirty="0"/>
              <a:t>SFY25 Total Cost - $9,396		State General Fund - $9,396</a:t>
            </a:r>
          </a:p>
          <a:p>
            <a:pPr marL="914400" lvl="2" indent="0">
              <a:buNone/>
            </a:pP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33</a:t>
            </a:fld>
            <a:endParaRPr lang="en-US" dirty="0"/>
          </a:p>
        </p:txBody>
      </p:sp>
    </p:spTree>
    <p:extLst>
      <p:ext uri="{BB962C8B-B14F-4D97-AF65-F5344CB8AC3E}">
        <p14:creationId xmlns:p14="http://schemas.microsoft.com/office/powerpoint/2010/main" val="1208422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913187" y="0"/>
            <a:ext cx="7886700" cy="1189039"/>
          </a:xfrm>
        </p:spPr>
        <p:txBody>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953768" y="1061050"/>
            <a:ext cx="8085582" cy="5660426"/>
          </a:xfrm>
        </p:spPr>
        <p:txBody>
          <a:bodyPr>
            <a:normAutofit fontScale="85000" lnSpcReduction="20000"/>
          </a:bodyPr>
          <a:lstStyle/>
          <a:p>
            <a:pPr marL="0" indent="0">
              <a:buNone/>
            </a:pPr>
            <a:r>
              <a:rPr lang="en-US" dirty="0"/>
              <a:t>Positions</a:t>
            </a:r>
          </a:p>
          <a:p>
            <a:pPr marL="457200" lvl="1" indent="0">
              <a:buNone/>
            </a:pPr>
            <a:r>
              <a:rPr lang="en-US" dirty="0"/>
              <a:t>These requests fund position reclassifications and new position related to staffing challenges, increased workload and program and client complexity.</a:t>
            </a:r>
          </a:p>
          <a:p>
            <a:pPr lvl="1"/>
            <a:r>
              <a:rPr lang="en-US" dirty="0"/>
              <a:t>E805 (BA 3151) – Accounting Assistant I to Management Analyst I.</a:t>
            </a:r>
          </a:p>
          <a:p>
            <a:pPr lvl="2"/>
            <a:r>
              <a:rPr lang="en-US" dirty="0"/>
              <a:t>SFY24 Total Cost - $18,268</a:t>
            </a:r>
            <a:r>
              <a:rPr lang="en-US" dirty="0">
                <a:solidFill>
                  <a:srgbClr val="FF0000"/>
                </a:solidFill>
              </a:rPr>
              <a:t>	</a:t>
            </a:r>
            <a:r>
              <a:rPr lang="en-US" dirty="0"/>
              <a:t>State General Fund - $3,654</a:t>
            </a:r>
          </a:p>
          <a:p>
            <a:pPr lvl="2"/>
            <a:r>
              <a:rPr lang="en-US" dirty="0"/>
              <a:t>SFY25 Total Cost - $19,326	State General Fund - $3,865</a:t>
            </a:r>
          </a:p>
          <a:p>
            <a:pPr lvl="1"/>
            <a:r>
              <a:rPr lang="en-US" dirty="0"/>
              <a:t>E807 (BA 3151) – Reclassify 2 Administrative Assistant 1 to Management Analyst I.</a:t>
            </a:r>
          </a:p>
          <a:p>
            <a:pPr lvl="2"/>
            <a:r>
              <a:rPr lang="en-US" dirty="0"/>
              <a:t>SFY24 Total Cost - $9,396	State General Fund - $9,396</a:t>
            </a:r>
          </a:p>
          <a:p>
            <a:pPr lvl="2"/>
            <a:r>
              <a:rPr lang="en-US" dirty="0"/>
              <a:t>SFY25 Total Cost - $9,396	State General Fund - $9,396</a:t>
            </a:r>
          </a:p>
          <a:p>
            <a:pPr lvl="1"/>
            <a:r>
              <a:rPr lang="en-US" dirty="0"/>
              <a:t>E807 (BA 3266) – Reclassify one Social Service Manager 2 to SSM3, one Social Service Chief 2 to SSC3, 2 Social Service Program Specialist 2 and 3.</a:t>
            </a:r>
          </a:p>
          <a:p>
            <a:pPr lvl="2"/>
            <a:r>
              <a:rPr lang="en-US" dirty="0"/>
              <a:t>SFY24 Total Cost - $26,286	State General Fund - $22,772</a:t>
            </a:r>
          </a:p>
          <a:p>
            <a:pPr lvl="2"/>
            <a:r>
              <a:rPr lang="en-US" dirty="0"/>
              <a:t>SFY25 Total Cost - $27,442	State General Fund - $23,733</a:t>
            </a:r>
          </a:p>
          <a:p>
            <a:pPr lvl="1"/>
            <a:r>
              <a:rPr lang="en-US" dirty="0"/>
              <a:t>E808 (BA 3266) – Statewide Independent Living Council (SILC) is requesting to reclassify one Administrative Assistant 3 to Program Officer 1 and one Social Services Program Specialist 2 to Social Services Program Specialist 3</a:t>
            </a:r>
          </a:p>
          <a:p>
            <a:pPr lvl="2"/>
            <a:r>
              <a:rPr lang="en-US" dirty="0"/>
              <a:t>SFY24 Total Cost - $11,037		State General Fund - $11,037</a:t>
            </a:r>
          </a:p>
          <a:p>
            <a:pPr lvl="2"/>
            <a:r>
              <a:rPr lang="en-US" dirty="0"/>
              <a:t>SFY25 Total Cost - $11,750		State General Fund - $11,750</a:t>
            </a:r>
          </a:p>
          <a:p>
            <a:pPr marL="914400" lvl="2" indent="0">
              <a:buNone/>
            </a:pP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34</a:t>
            </a:fld>
            <a:endParaRPr lang="en-US" dirty="0"/>
          </a:p>
        </p:txBody>
      </p:sp>
    </p:spTree>
    <p:extLst>
      <p:ext uri="{BB962C8B-B14F-4D97-AF65-F5344CB8AC3E}">
        <p14:creationId xmlns:p14="http://schemas.microsoft.com/office/powerpoint/2010/main" val="16227314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1203109" y="216424"/>
            <a:ext cx="7886700" cy="624127"/>
          </a:xfrm>
        </p:spPr>
        <p:txBody>
          <a:bodyPr>
            <a:normAutofit fontScale="90000"/>
          </a:bodyPr>
          <a:lstStyle/>
          <a:p>
            <a:r>
              <a:rPr lang="en-US" dirty="0"/>
              <a:t>Budget Priorities         </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508289" y="1026982"/>
            <a:ext cx="8353509" cy="5960825"/>
          </a:xfrm>
        </p:spPr>
        <p:txBody>
          <a:bodyPr>
            <a:normAutofit fontScale="62500" lnSpcReduction="20000"/>
          </a:bodyPr>
          <a:lstStyle/>
          <a:p>
            <a:pPr marL="0" indent="0">
              <a:buNone/>
            </a:pPr>
            <a:r>
              <a:rPr lang="en-US" dirty="0"/>
              <a:t>Provider Rate Increases </a:t>
            </a:r>
          </a:p>
          <a:p>
            <a:r>
              <a:rPr lang="en-US" dirty="0"/>
              <a:t>E240 (BA 3166)</a:t>
            </a:r>
          </a:p>
          <a:p>
            <a:pPr lvl="1"/>
            <a:r>
              <a:rPr lang="en-US" dirty="0"/>
              <a:t>This request funds a rate increase to the Family Preservation Program monthly allotment based on SSI cost of living.</a:t>
            </a:r>
          </a:p>
          <a:p>
            <a:pPr lvl="2"/>
            <a:r>
              <a:rPr lang="en-US" dirty="0"/>
              <a:t>SFY24 Total Cost - $888,720	State General Fund - $888,720</a:t>
            </a:r>
          </a:p>
          <a:p>
            <a:pPr lvl="2"/>
            <a:r>
              <a:rPr lang="en-US" dirty="0"/>
              <a:t>SFY25 Total Cost - $899,248	State General Fund - $899,248</a:t>
            </a:r>
          </a:p>
          <a:p>
            <a:r>
              <a:rPr lang="en-US" dirty="0"/>
              <a:t>E234 (BA 3266)</a:t>
            </a:r>
          </a:p>
          <a:p>
            <a:pPr lvl="1"/>
            <a:r>
              <a:rPr lang="en-US" dirty="0"/>
              <a:t>This request funds a rate increase for COPE and PAS providers.</a:t>
            </a:r>
          </a:p>
          <a:p>
            <a:pPr lvl="2"/>
            <a:r>
              <a:rPr lang="en-US" sz="2100" dirty="0"/>
              <a:t>SFY24 Total Cost - $259,461	State General Fund - $259,461</a:t>
            </a:r>
          </a:p>
          <a:p>
            <a:pPr lvl="2"/>
            <a:r>
              <a:rPr lang="en-US" sz="2100" dirty="0"/>
              <a:t>SFY25 Total Cost - $362,095	State General Fund - $362,095</a:t>
            </a:r>
          </a:p>
          <a:p>
            <a:r>
              <a:rPr lang="en-US" dirty="0"/>
              <a:t>E252 (BA 3167, 3279, 3280)</a:t>
            </a:r>
          </a:p>
          <a:p>
            <a:pPr lvl="1"/>
            <a:r>
              <a:rPr lang="en-US" dirty="0"/>
              <a:t>This request funds a rate increase to the Family Supports Fiscal Intermediary program.</a:t>
            </a:r>
          </a:p>
          <a:p>
            <a:pPr lvl="2"/>
            <a:r>
              <a:rPr lang="en-US" dirty="0"/>
              <a:t>SFY24 Total Cost - $226,000		State General Fund - $161,262</a:t>
            </a:r>
          </a:p>
          <a:p>
            <a:pPr lvl="2"/>
            <a:r>
              <a:rPr lang="en-US" dirty="0"/>
              <a:t>SFY25 Total Cost - $243,600		State General Fund - $169,628</a:t>
            </a:r>
          </a:p>
          <a:p>
            <a:r>
              <a:rPr lang="en-US" dirty="0"/>
              <a:t>E250 (BA 3167, 3279, 3280) </a:t>
            </a:r>
          </a:p>
          <a:p>
            <a:pPr lvl="1"/>
            <a:r>
              <a:rPr lang="en-US" dirty="0"/>
              <a:t>This request funds a provider rate increase for Developmental Services based on completed rate study.</a:t>
            </a:r>
          </a:p>
          <a:p>
            <a:pPr lvl="2"/>
            <a:r>
              <a:rPr lang="en-US" dirty="0"/>
              <a:t>SFY24 Total Cost - $6,433,293	State General Fund - $3,092,810</a:t>
            </a:r>
          </a:p>
          <a:p>
            <a:pPr lvl="2"/>
            <a:r>
              <a:rPr lang="en-US" dirty="0"/>
              <a:t>SFY25 Total Cost - $25,732,667	State General Fund - $12,332,005</a:t>
            </a:r>
          </a:p>
          <a:p>
            <a:r>
              <a:rPr lang="en-US" dirty="0"/>
              <a:t>E231 (BA 3208)</a:t>
            </a:r>
          </a:p>
          <a:p>
            <a:pPr lvl="1"/>
            <a:r>
              <a:rPr lang="en-US" dirty="0"/>
              <a:t>Items for Special Consideration. This request funds a rate increase for NEIS Community Partners.</a:t>
            </a:r>
          </a:p>
          <a:p>
            <a:pPr lvl="2"/>
            <a:r>
              <a:rPr lang="en-US" dirty="0"/>
              <a:t>SFY24 Total Cost - $5,210,582	State General Fund - $5,210,582</a:t>
            </a:r>
          </a:p>
          <a:p>
            <a:pPr lvl="2"/>
            <a:r>
              <a:rPr lang="en-US" dirty="0"/>
              <a:t>SFY25 Total Cost - $5,209,348	State General Fund - $5,209,348</a:t>
            </a:r>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35</a:t>
            </a:fld>
            <a:endParaRPr lang="en-US"/>
          </a:p>
        </p:txBody>
      </p:sp>
    </p:spTree>
    <p:extLst>
      <p:ext uri="{BB962C8B-B14F-4D97-AF65-F5344CB8AC3E}">
        <p14:creationId xmlns:p14="http://schemas.microsoft.com/office/powerpoint/2010/main" val="2062712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447D-712F-4B1A-B7E0-90DCDD59814E}"/>
              </a:ext>
            </a:extLst>
          </p:cNvPr>
          <p:cNvSpPr>
            <a:spLocks noGrp="1"/>
          </p:cNvSpPr>
          <p:nvPr>
            <p:ph type="title"/>
          </p:nvPr>
        </p:nvSpPr>
        <p:spPr>
          <a:xfrm>
            <a:off x="-1069944" y="198669"/>
            <a:ext cx="7886700" cy="624127"/>
          </a:xfrm>
        </p:spPr>
        <p:txBody>
          <a:bodyPr>
            <a:normAutofit fontScale="90000"/>
          </a:bodyPr>
          <a:lstStyle/>
          <a:p>
            <a:r>
              <a:rPr lang="en-US" dirty="0"/>
              <a:t>Budget Transfers</a:t>
            </a:r>
          </a:p>
        </p:txBody>
      </p:sp>
      <p:sp>
        <p:nvSpPr>
          <p:cNvPr id="3" name="Content Placeholder 2">
            <a:extLst>
              <a:ext uri="{FF2B5EF4-FFF2-40B4-BE49-F238E27FC236}">
                <a16:creationId xmlns:a16="http://schemas.microsoft.com/office/drawing/2014/main" id="{ADF3392D-AFB1-4213-8D30-B9FA578C8F05}"/>
              </a:ext>
            </a:extLst>
          </p:cNvPr>
          <p:cNvSpPr>
            <a:spLocks noGrp="1"/>
          </p:cNvSpPr>
          <p:nvPr>
            <p:ph idx="1"/>
          </p:nvPr>
        </p:nvSpPr>
        <p:spPr>
          <a:xfrm>
            <a:off x="1641454" y="1160147"/>
            <a:ext cx="8353509" cy="5960825"/>
          </a:xfrm>
        </p:spPr>
        <p:txBody>
          <a:bodyPr>
            <a:normAutofit fontScale="92500" lnSpcReduction="20000"/>
          </a:bodyPr>
          <a:lstStyle/>
          <a:p>
            <a:r>
              <a:rPr lang="en-US" dirty="0"/>
              <a:t>E900 (BA 3266)</a:t>
            </a:r>
          </a:p>
          <a:p>
            <a:pPr lvl="1"/>
            <a:r>
              <a:rPr lang="en-US" dirty="0"/>
              <a:t>Transfer the Planning, Advocacy and Community Services (PAC) unit into the new budget account 3278. </a:t>
            </a:r>
          </a:p>
          <a:p>
            <a:r>
              <a:rPr lang="en-US" dirty="0"/>
              <a:t>E901 (BA 3266)</a:t>
            </a:r>
          </a:p>
          <a:p>
            <a:pPr lvl="1"/>
            <a:r>
              <a:rPr lang="en-US" dirty="0"/>
              <a:t>Transfers the Statewide Independent Living Council into the new budget account3283.</a:t>
            </a:r>
          </a:p>
          <a:p>
            <a:r>
              <a:rPr lang="en-US" dirty="0"/>
              <a:t>E902 (BA 3266)</a:t>
            </a:r>
          </a:p>
          <a:p>
            <a:pPr lvl="1"/>
            <a:r>
              <a:rPr lang="en-US" dirty="0"/>
              <a:t>Transfer Adult Protective Services and Long-Term Care Ombudsman units into the new budget account 3282.</a:t>
            </a:r>
          </a:p>
          <a:p>
            <a:r>
              <a:rPr lang="en-US" dirty="0"/>
              <a:t>E904 (BA 3266)</a:t>
            </a:r>
          </a:p>
          <a:p>
            <a:pPr lvl="1"/>
            <a:r>
              <a:rPr lang="en-US" dirty="0"/>
              <a:t>Transfer two Community Advocate positions from 3266 to budget account 3204 (Office for Consumer Health Assistance).</a:t>
            </a:r>
          </a:p>
          <a:p>
            <a:r>
              <a:rPr lang="en-US" dirty="0"/>
              <a:t>E902 &amp; E904 (3271)</a:t>
            </a:r>
          </a:p>
          <a:p>
            <a:pPr lvl="1"/>
            <a:r>
              <a:rPr lang="en-US" dirty="0"/>
              <a:t>Transfer the Money Follows the Person program from DHCFP to ADSD</a:t>
            </a:r>
          </a:p>
          <a:p>
            <a:r>
              <a:rPr lang="en-US" dirty="0"/>
              <a:t>E903(3271)</a:t>
            </a:r>
          </a:p>
          <a:p>
            <a:pPr lvl="1"/>
            <a:r>
              <a:rPr lang="en-US" dirty="0"/>
              <a:t>Transfer the Facility Outreach and Community Integration Services (FOCIS) program from DHCFP to ADSD</a:t>
            </a:r>
          </a:p>
          <a:p>
            <a:pPr marL="914400" lvl="2" indent="0">
              <a:buNone/>
            </a:pPr>
            <a:endParaRPr lang="en-US" dirty="0"/>
          </a:p>
          <a:p>
            <a:pPr marL="914400" lvl="2"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2B21A03-AB27-4E87-8B99-DFC69ABCB035}"/>
              </a:ext>
            </a:extLst>
          </p:cNvPr>
          <p:cNvSpPr>
            <a:spLocks noGrp="1"/>
          </p:cNvSpPr>
          <p:nvPr>
            <p:ph type="sldNum" sz="quarter" idx="12"/>
          </p:nvPr>
        </p:nvSpPr>
        <p:spPr/>
        <p:txBody>
          <a:bodyPr/>
          <a:lstStyle/>
          <a:p>
            <a:fld id="{A0EC8638-D38E-4C5B-8C11-DA859CF37C29}" type="slidenum">
              <a:rPr lang="en-US" smtClean="0"/>
              <a:t>36</a:t>
            </a:fld>
            <a:endParaRPr lang="en-US"/>
          </a:p>
        </p:txBody>
      </p:sp>
    </p:spTree>
    <p:extLst>
      <p:ext uri="{BB962C8B-B14F-4D97-AF65-F5344CB8AC3E}">
        <p14:creationId xmlns:p14="http://schemas.microsoft.com/office/powerpoint/2010/main" val="2890307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E490FD-29C5-48C5-B8A3-E8660684D603}"/>
              </a:ext>
            </a:extLst>
          </p:cNvPr>
          <p:cNvSpPr>
            <a:spLocks noGrp="1"/>
          </p:cNvSpPr>
          <p:nvPr>
            <p:ph type="title"/>
          </p:nvPr>
        </p:nvSpPr>
        <p:spPr/>
        <p:txBody>
          <a:bodyPr/>
          <a:lstStyle/>
          <a:p>
            <a:r>
              <a:rPr lang="en-US" dirty="0"/>
              <a:t>Questions?</a:t>
            </a:r>
            <a:br>
              <a:rPr lang="en-US" dirty="0"/>
            </a:br>
            <a:r>
              <a:rPr lang="en-US" sz="1400" dirty="0"/>
              <a:t>ADSD.nv.gov-About-Budget Information</a:t>
            </a:r>
            <a:br>
              <a:rPr lang="en-US" sz="1400" dirty="0"/>
            </a:br>
            <a:br>
              <a:rPr lang="en-US" sz="1400" dirty="0"/>
            </a:br>
            <a:endParaRPr lang="en-US" sz="1600" dirty="0"/>
          </a:p>
        </p:txBody>
      </p:sp>
      <p:sp>
        <p:nvSpPr>
          <p:cNvPr id="2" name="Slide Number Placeholder 1">
            <a:extLst>
              <a:ext uri="{FF2B5EF4-FFF2-40B4-BE49-F238E27FC236}">
                <a16:creationId xmlns:a16="http://schemas.microsoft.com/office/drawing/2014/main" id="{313CAB3D-1CB0-42A1-BAA0-D95CC0A28547}"/>
              </a:ext>
            </a:extLst>
          </p:cNvPr>
          <p:cNvSpPr>
            <a:spLocks noGrp="1"/>
          </p:cNvSpPr>
          <p:nvPr>
            <p:ph type="sldNum" sz="quarter" idx="12"/>
          </p:nvPr>
        </p:nvSpPr>
        <p:spPr/>
        <p:txBody>
          <a:bodyPr/>
          <a:lstStyle/>
          <a:p>
            <a:fld id="{E9C1D828-F931-464A-8E86-F9D742DA373F}" type="slidenum">
              <a:rPr lang="en-US" smtClean="0"/>
              <a:pPr/>
              <a:t>37</a:t>
            </a:fld>
            <a:endParaRPr lang="en-US"/>
          </a:p>
        </p:txBody>
      </p:sp>
    </p:spTree>
    <p:extLst>
      <p:ext uri="{BB962C8B-B14F-4D97-AF65-F5344CB8AC3E}">
        <p14:creationId xmlns:p14="http://schemas.microsoft.com/office/powerpoint/2010/main" val="4258163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021A5C6-6D86-48EB-B9C5-EB7C9786D32D}"/>
              </a:ext>
            </a:extLst>
          </p:cNvPr>
          <p:cNvSpPr>
            <a:spLocks noGrp="1"/>
          </p:cNvSpPr>
          <p:nvPr>
            <p:ph type="title"/>
          </p:nvPr>
        </p:nvSpPr>
        <p:spPr/>
        <p:txBody>
          <a:bodyPr/>
          <a:lstStyle/>
          <a:p>
            <a:r>
              <a:rPr lang="en-US"/>
              <a:t>Contact Information</a:t>
            </a:r>
          </a:p>
        </p:txBody>
      </p:sp>
      <p:sp>
        <p:nvSpPr>
          <p:cNvPr id="3" name="Text Placeholder 2">
            <a:extLst>
              <a:ext uri="{FF2B5EF4-FFF2-40B4-BE49-F238E27FC236}">
                <a16:creationId xmlns:a16="http://schemas.microsoft.com/office/drawing/2014/main" id="{6CFB47AB-1343-487B-AB8A-CA05A10D0C7F}"/>
              </a:ext>
            </a:extLst>
          </p:cNvPr>
          <p:cNvSpPr>
            <a:spLocks noGrp="1"/>
          </p:cNvSpPr>
          <p:nvPr>
            <p:ph type="body" sz="quarter" idx="13"/>
          </p:nvPr>
        </p:nvSpPr>
        <p:spPr/>
        <p:txBody>
          <a:bodyPr/>
          <a:lstStyle/>
          <a:p>
            <a:r>
              <a:rPr lang="en-US"/>
              <a:t>Dena Schmidt</a:t>
            </a:r>
          </a:p>
        </p:txBody>
      </p:sp>
      <p:sp>
        <p:nvSpPr>
          <p:cNvPr id="5" name="Text Placeholder 4">
            <a:extLst>
              <a:ext uri="{FF2B5EF4-FFF2-40B4-BE49-F238E27FC236}">
                <a16:creationId xmlns:a16="http://schemas.microsoft.com/office/drawing/2014/main" id="{434B38BC-86C1-44AB-B534-ADB1FA8B5B23}"/>
              </a:ext>
            </a:extLst>
          </p:cNvPr>
          <p:cNvSpPr>
            <a:spLocks noGrp="1"/>
          </p:cNvSpPr>
          <p:nvPr>
            <p:ph type="body" sz="quarter" idx="15"/>
          </p:nvPr>
        </p:nvSpPr>
        <p:spPr/>
        <p:txBody>
          <a:bodyPr/>
          <a:lstStyle/>
          <a:p>
            <a:r>
              <a:rPr lang="en-US"/>
              <a:t>Administrator</a:t>
            </a:r>
          </a:p>
        </p:txBody>
      </p:sp>
      <p:sp>
        <p:nvSpPr>
          <p:cNvPr id="7" name="Text Placeholder 6">
            <a:extLst>
              <a:ext uri="{FF2B5EF4-FFF2-40B4-BE49-F238E27FC236}">
                <a16:creationId xmlns:a16="http://schemas.microsoft.com/office/drawing/2014/main" id="{F9A1209A-580C-4EC2-BF35-D6DB228913D4}"/>
              </a:ext>
            </a:extLst>
          </p:cNvPr>
          <p:cNvSpPr>
            <a:spLocks noGrp="1"/>
          </p:cNvSpPr>
          <p:nvPr>
            <p:ph type="body" sz="quarter" idx="17"/>
          </p:nvPr>
        </p:nvSpPr>
        <p:spPr/>
        <p:txBody>
          <a:bodyPr/>
          <a:lstStyle/>
          <a:p>
            <a:r>
              <a:rPr lang="en-US"/>
              <a:t>Dschmidt@adsd.nv.gov</a:t>
            </a:r>
          </a:p>
        </p:txBody>
      </p:sp>
      <p:sp>
        <p:nvSpPr>
          <p:cNvPr id="9" name="Text Placeholder 8">
            <a:extLst>
              <a:ext uri="{FF2B5EF4-FFF2-40B4-BE49-F238E27FC236}">
                <a16:creationId xmlns:a16="http://schemas.microsoft.com/office/drawing/2014/main" id="{0617151D-066A-4A9B-9750-EC803A786205}"/>
              </a:ext>
            </a:extLst>
          </p:cNvPr>
          <p:cNvSpPr>
            <a:spLocks noGrp="1"/>
          </p:cNvSpPr>
          <p:nvPr>
            <p:ph type="body" sz="quarter" idx="19"/>
          </p:nvPr>
        </p:nvSpPr>
        <p:spPr/>
        <p:txBody>
          <a:bodyPr/>
          <a:lstStyle/>
          <a:p>
            <a:r>
              <a:rPr lang="en-US"/>
              <a:t>775-400-0588</a:t>
            </a:r>
          </a:p>
        </p:txBody>
      </p:sp>
      <p:sp>
        <p:nvSpPr>
          <p:cNvPr id="4" name="Text Placeholder 3">
            <a:extLst>
              <a:ext uri="{FF2B5EF4-FFF2-40B4-BE49-F238E27FC236}">
                <a16:creationId xmlns:a16="http://schemas.microsoft.com/office/drawing/2014/main" id="{1989F0B8-71EE-4BA2-A2EE-E9DE70F1E99D}"/>
              </a:ext>
            </a:extLst>
          </p:cNvPr>
          <p:cNvSpPr>
            <a:spLocks noGrp="1"/>
          </p:cNvSpPr>
          <p:nvPr>
            <p:ph type="body" sz="quarter" idx="14"/>
          </p:nvPr>
        </p:nvSpPr>
        <p:spPr/>
        <p:txBody>
          <a:bodyPr/>
          <a:lstStyle/>
          <a:p>
            <a:r>
              <a:rPr lang="en-US"/>
              <a:t>Tiffany Lewis</a:t>
            </a:r>
          </a:p>
        </p:txBody>
      </p:sp>
      <p:sp>
        <p:nvSpPr>
          <p:cNvPr id="6" name="Text Placeholder 5">
            <a:extLst>
              <a:ext uri="{FF2B5EF4-FFF2-40B4-BE49-F238E27FC236}">
                <a16:creationId xmlns:a16="http://schemas.microsoft.com/office/drawing/2014/main" id="{AB11A1F1-20EE-46D2-AF35-0D5B6CF1F3FC}"/>
              </a:ext>
            </a:extLst>
          </p:cNvPr>
          <p:cNvSpPr>
            <a:spLocks noGrp="1"/>
          </p:cNvSpPr>
          <p:nvPr>
            <p:ph type="body" sz="quarter" idx="16"/>
          </p:nvPr>
        </p:nvSpPr>
        <p:spPr/>
        <p:txBody>
          <a:bodyPr/>
          <a:lstStyle/>
          <a:p>
            <a:r>
              <a:rPr lang="en-US"/>
              <a:t>ASO IV</a:t>
            </a:r>
          </a:p>
        </p:txBody>
      </p:sp>
      <p:sp>
        <p:nvSpPr>
          <p:cNvPr id="8" name="Text Placeholder 7">
            <a:extLst>
              <a:ext uri="{FF2B5EF4-FFF2-40B4-BE49-F238E27FC236}">
                <a16:creationId xmlns:a16="http://schemas.microsoft.com/office/drawing/2014/main" id="{F08F28A0-197E-4FF4-B54F-DB15EFC1D0AC}"/>
              </a:ext>
            </a:extLst>
          </p:cNvPr>
          <p:cNvSpPr>
            <a:spLocks noGrp="1"/>
          </p:cNvSpPr>
          <p:nvPr>
            <p:ph type="body" sz="quarter" idx="18"/>
          </p:nvPr>
        </p:nvSpPr>
        <p:spPr/>
        <p:txBody>
          <a:bodyPr/>
          <a:lstStyle/>
          <a:p>
            <a:r>
              <a:rPr lang="en-US"/>
              <a:t>Tiffany@adsd.nv.gov</a:t>
            </a:r>
          </a:p>
        </p:txBody>
      </p:sp>
      <p:sp>
        <p:nvSpPr>
          <p:cNvPr id="10" name="Text Placeholder 9">
            <a:extLst>
              <a:ext uri="{FF2B5EF4-FFF2-40B4-BE49-F238E27FC236}">
                <a16:creationId xmlns:a16="http://schemas.microsoft.com/office/drawing/2014/main" id="{0273F20F-3878-486F-8EED-A3EF17BEC34B}"/>
              </a:ext>
            </a:extLst>
          </p:cNvPr>
          <p:cNvSpPr>
            <a:spLocks noGrp="1"/>
          </p:cNvSpPr>
          <p:nvPr>
            <p:ph type="body" sz="quarter" idx="20"/>
          </p:nvPr>
        </p:nvSpPr>
        <p:spPr/>
        <p:txBody>
          <a:bodyPr/>
          <a:lstStyle/>
          <a:p>
            <a:r>
              <a:rPr lang="en-US"/>
              <a:t>775-881-8582</a:t>
            </a:r>
          </a:p>
        </p:txBody>
      </p:sp>
      <p:sp>
        <p:nvSpPr>
          <p:cNvPr id="11" name="Text Placeholder 10">
            <a:extLst>
              <a:ext uri="{FF2B5EF4-FFF2-40B4-BE49-F238E27FC236}">
                <a16:creationId xmlns:a16="http://schemas.microsoft.com/office/drawing/2014/main" id="{BC03D642-526E-4B16-850F-5F26FF93E7C5}"/>
              </a:ext>
            </a:extLst>
          </p:cNvPr>
          <p:cNvSpPr>
            <a:spLocks noGrp="1"/>
          </p:cNvSpPr>
          <p:nvPr>
            <p:ph type="body" sz="quarter" idx="21"/>
          </p:nvPr>
        </p:nvSpPr>
        <p:spPr/>
        <p:txBody>
          <a:bodyPr/>
          <a:lstStyle/>
          <a:p>
            <a:r>
              <a:rPr lang="en-US">
                <a:hlinkClick r:id="rId2"/>
              </a:rPr>
              <a:t>http://adsd.nv.gov</a:t>
            </a:r>
            <a:r>
              <a:rPr lang="en-US"/>
              <a:t> </a:t>
            </a:r>
          </a:p>
        </p:txBody>
      </p:sp>
      <p:sp>
        <p:nvSpPr>
          <p:cNvPr id="2" name="Slide Number Placeholder 1">
            <a:extLst>
              <a:ext uri="{FF2B5EF4-FFF2-40B4-BE49-F238E27FC236}">
                <a16:creationId xmlns:a16="http://schemas.microsoft.com/office/drawing/2014/main" id="{1AEEA9F8-314B-4467-B949-4DD3DB79EA37}"/>
              </a:ext>
            </a:extLst>
          </p:cNvPr>
          <p:cNvSpPr>
            <a:spLocks noGrp="1"/>
          </p:cNvSpPr>
          <p:nvPr>
            <p:ph type="sldNum" sz="quarter" idx="12"/>
          </p:nvPr>
        </p:nvSpPr>
        <p:spPr/>
        <p:txBody>
          <a:bodyPr/>
          <a:lstStyle/>
          <a:p>
            <a:fld id="{E9C1D828-F931-464A-8E86-F9D742DA373F}" type="slidenum">
              <a:rPr lang="en-US" smtClean="0"/>
              <a:pPr/>
              <a:t>38</a:t>
            </a:fld>
            <a:endParaRPr lang="en-US"/>
          </a:p>
        </p:txBody>
      </p:sp>
    </p:spTree>
    <p:extLst>
      <p:ext uri="{BB962C8B-B14F-4D97-AF65-F5344CB8AC3E}">
        <p14:creationId xmlns:p14="http://schemas.microsoft.com/office/powerpoint/2010/main" val="22814425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BA66C7-A8FC-4CFA-B236-16B8407B95C8}"/>
              </a:ext>
            </a:extLst>
          </p:cNvPr>
          <p:cNvSpPr>
            <a:spLocks noGrp="1"/>
          </p:cNvSpPr>
          <p:nvPr>
            <p:ph type="title"/>
          </p:nvPr>
        </p:nvSpPr>
        <p:spPr/>
        <p:txBody>
          <a:bodyPr/>
          <a:lstStyle/>
          <a:p>
            <a:r>
              <a:rPr lang="en-US"/>
              <a:t>Acronyms</a:t>
            </a:r>
          </a:p>
        </p:txBody>
      </p:sp>
      <p:sp>
        <p:nvSpPr>
          <p:cNvPr id="2" name="Content Placeholder 1">
            <a:extLst>
              <a:ext uri="{FF2B5EF4-FFF2-40B4-BE49-F238E27FC236}">
                <a16:creationId xmlns:a16="http://schemas.microsoft.com/office/drawing/2014/main" id="{F9FDA88C-9C4E-40E0-B366-F05DBD0ADDF2}"/>
              </a:ext>
            </a:extLst>
          </p:cNvPr>
          <p:cNvSpPr>
            <a:spLocks noGrp="1"/>
          </p:cNvSpPr>
          <p:nvPr>
            <p:ph idx="1"/>
          </p:nvPr>
        </p:nvSpPr>
        <p:spPr>
          <a:xfrm>
            <a:off x="1807465" y="1089167"/>
            <a:ext cx="4441698" cy="5632310"/>
          </a:xfrm>
        </p:spPr>
        <p:txBody>
          <a:bodyPr>
            <a:normAutofit/>
          </a:bodyPr>
          <a:lstStyle/>
          <a:p>
            <a:pPr algn="l" rtl="0" fontAlgn="base">
              <a:buFont typeface="Arial" panose="020B0604020202020204" pitchFamily="34" charset="0"/>
              <a:buChar char="•"/>
            </a:pPr>
            <a:r>
              <a:rPr lang="en-US" sz="1200" b="1">
                <a:solidFill>
                  <a:srgbClr val="000000"/>
                </a:solidFill>
                <a:latin typeface="Calibri" panose="020F0502020204030204" pitchFamily="34" charset="0"/>
              </a:rPr>
              <a:t>ADSD</a:t>
            </a:r>
            <a:r>
              <a:rPr lang="en-US" sz="1200">
                <a:solidFill>
                  <a:srgbClr val="000000"/>
                </a:solidFill>
                <a:latin typeface="Calibri" panose="020F0502020204030204" pitchFamily="34" charset="0"/>
              </a:rPr>
              <a:t> – Aging and Disability Services Division​</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APS</a:t>
            </a:r>
            <a:r>
              <a:rPr lang="en-US" sz="1200">
                <a:solidFill>
                  <a:srgbClr val="000000"/>
                </a:solidFill>
                <a:latin typeface="Calibri" panose="020F0502020204030204" pitchFamily="34" charset="0"/>
              </a:rPr>
              <a:t> – Adult Protective Services</a:t>
            </a:r>
          </a:p>
          <a:p>
            <a:pPr algn="l" rtl="0" fontAlgn="base">
              <a:buFont typeface="Arial" panose="020B0604020202020204" pitchFamily="34" charset="0"/>
              <a:buChar char="•"/>
            </a:pPr>
            <a:r>
              <a:rPr lang="en-US" sz="1200" b="1">
                <a:latin typeface="Calibri" panose="020F0502020204030204" pitchFamily="34" charset="0"/>
              </a:rPr>
              <a:t>ARPA – </a:t>
            </a:r>
            <a:r>
              <a:rPr lang="en-US" sz="1200">
                <a:latin typeface="Calibri" panose="020F0502020204030204" pitchFamily="34" charset="0"/>
              </a:rPr>
              <a:t>American Rescue Plan Act</a:t>
            </a:r>
            <a:r>
              <a:rPr lang="en-US" sz="1200">
                <a:solidFill>
                  <a:srgbClr val="000000"/>
                </a:solidFill>
                <a:latin typeface="Calibri" panose="020F0502020204030204" pitchFamily="34" charset="0"/>
              </a:rPr>
              <a:t>​</a:t>
            </a:r>
          </a:p>
          <a:p>
            <a:pPr algn="l" rtl="0" fontAlgn="base">
              <a:buFont typeface="Arial" panose="020B0604020202020204" pitchFamily="34" charset="0"/>
              <a:buChar char="•"/>
            </a:pPr>
            <a:r>
              <a:rPr lang="en-US" sz="1200" b="1">
                <a:solidFill>
                  <a:srgbClr val="000000"/>
                </a:solidFill>
                <a:latin typeface="Calibri" panose="020F0502020204030204" pitchFamily="34" charset="0"/>
              </a:rPr>
              <a:t>ARS </a:t>
            </a:r>
            <a:r>
              <a:rPr lang="en-US" sz="1200">
                <a:solidFill>
                  <a:srgbClr val="000000"/>
                </a:solidFill>
                <a:latin typeface="Calibri" panose="020F0502020204030204" pitchFamily="34" charset="0"/>
              </a:rPr>
              <a:t>– Adult Rights Specialist</a:t>
            </a:r>
            <a:endParaRPr lang="en-US" sz="1200" b="1">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ATAP</a:t>
            </a:r>
            <a:r>
              <a:rPr lang="en-US" sz="1200">
                <a:solidFill>
                  <a:srgbClr val="000000"/>
                </a:solidFill>
                <a:latin typeface="Calibri" panose="020F0502020204030204" pitchFamily="34" charset="0"/>
              </a:rPr>
              <a:t> – Autism Treatment Assistance Program ​</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BA</a:t>
            </a:r>
            <a:r>
              <a:rPr lang="en-US" sz="1200">
                <a:solidFill>
                  <a:srgbClr val="000000"/>
                </a:solidFill>
                <a:latin typeface="Calibri" panose="020F0502020204030204" pitchFamily="34" charset="0"/>
              </a:rPr>
              <a:t> – Budget Account ​</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CAS</a:t>
            </a:r>
            <a:r>
              <a:rPr lang="en-US" sz="1200">
                <a:solidFill>
                  <a:srgbClr val="000000"/>
                </a:solidFill>
                <a:latin typeface="Calibri" panose="020F0502020204030204" pitchFamily="34" charset="0"/>
              </a:rPr>
              <a:t> – Communication Access Services​</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CBC</a:t>
            </a:r>
            <a:r>
              <a:rPr lang="en-US" sz="1200">
                <a:solidFill>
                  <a:srgbClr val="000000"/>
                </a:solidFill>
                <a:latin typeface="Calibri" panose="020F0502020204030204" pitchFamily="34" charset="0"/>
              </a:rPr>
              <a:t> – Community Based Care​</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COPE</a:t>
            </a:r>
            <a:r>
              <a:rPr lang="en-US" sz="1200">
                <a:solidFill>
                  <a:srgbClr val="000000"/>
                </a:solidFill>
                <a:latin typeface="Calibri" panose="020F0502020204030204" pitchFamily="34" charset="0"/>
              </a:rPr>
              <a:t> – Community Options Program for the Elderly​</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CIP</a:t>
            </a:r>
            <a:r>
              <a:rPr lang="en-US" sz="1200">
                <a:solidFill>
                  <a:srgbClr val="000000"/>
                </a:solidFill>
                <a:latin typeface="Calibri" panose="020F0502020204030204" pitchFamily="34" charset="0"/>
              </a:rPr>
              <a:t> – Capital Improvement Project​</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DS</a:t>
            </a:r>
            <a:r>
              <a:rPr lang="en-US" sz="1200">
                <a:solidFill>
                  <a:srgbClr val="000000"/>
                </a:solidFill>
                <a:latin typeface="Calibri" panose="020F0502020204030204" pitchFamily="34" charset="0"/>
              </a:rPr>
              <a:t> – Developmental Services​</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DRC</a:t>
            </a:r>
            <a:r>
              <a:rPr lang="en-US" sz="1200">
                <a:solidFill>
                  <a:srgbClr val="000000"/>
                </a:solidFill>
                <a:latin typeface="Calibri" panose="020F0502020204030204" pitchFamily="34" charset="0"/>
              </a:rPr>
              <a:t> – Desert Regional Center​</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FPP</a:t>
            </a:r>
            <a:r>
              <a:rPr lang="en-US" sz="1200">
                <a:solidFill>
                  <a:srgbClr val="000000"/>
                </a:solidFill>
                <a:latin typeface="Calibri" panose="020F0502020204030204" pitchFamily="34" charset="0"/>
              </a:rPr>
              <a:t> – Family Preservation Program ​</a:t>
            </a:r>
            <a:endParaRPr lang="en-US" sz="120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FY</a:t>
            </a:r>
            <a:r>
              <a:rPr lang="en-US" sz="1200">
                <a:solidFill>
                  <a:srgbClr val="000000"/>
                </a:solidFill>
                <a:latin typeface="Calibri" panose="020F0502020204030204" pitchFamily="34" charset="0"/>
              </a:rPr>
              <a:t> – Fiscal Year ​</a:t>
            </a:r>
            <a:endParaRPr lang="en-US" sz="1200">
              <a:solidFill>
                <a:srgbClr val="000000"/>
              </a:solidFill>
              <a:latin typeface="Arial" panose="020B0604020202020204" pitchFamily="34" charset="0"/>
            </a:endParaRPr>
          </a:p>
          <a:p>
            <a:pPr marL="0" indent="0" fontAlgn="base">
              <a:buNone/>
            </a:pPr>
            <a:r>
              <a:rPr lang="en-US" sz="1200">
                <a:solidFill>
                  <a:srgbClr val="000000"/>
                </a:solidFill>
                <a:latin typeface="Calibri" panose="020F0502020204030204" pitchFamily="34" charset="0"/>
              </a:rPr>
              <a:t>​</a:t>
            </a:r>
            <a:endParaRPr lang="en-US" sz="1200">
              <a:solidFill>
                <a:srgbClr val="000000"/>
              </a:solidFill>
              <a:latin typeface="Arial" panose="020B0604020202020204" pitchFamily="34" charset="0"/>
            </a:endParaRPr>
          </a:p>
          <a:p>
            <a:pPr lvl="6"/>
            <a:endParaRPr lang="en-US"/>
          </a:p>
        </p:txBody>
      </p:sp>
      <p:sp>
        <p:nvSpPr>
          <p:cNvPr id="6" name="TextBox 5">
            <a:extLst>
              <a:ext uri="{FF2B5EF4-FFF2-40B4-BE49-F238E27FC236}">
                <a16:creationId xmlns:a16="http://schemas.microsoft.com/office/drawing/2014/main" id="{F6A9FE96-50D2-73B2-1D80-7E92BB0FD5F4}"/>
              </a:ext>
            </a:extLst>
          </p:cNvPr>
          <p:cNvSpPr txBox="1"/>
          <p:nvPr/>
        </p:nvSpPr>
        <p:spPr>
          <a:xfrm>
            <a:off x="6249164" y="923545"/>
            <a:ext cx="3559301" cy="5632311"/>
          </a:xfrm>
          <a:prstGeom prst="rect">
            <a:avLst/>
          </a:prstGeom>
          <a:noFill/>
        </p:spPr>
        <p:txBody>
          <a:bodyPr wrap="square">
            <a:spAutoFit/>
          </a:bodyPr>
          <a:lstStyle/>
          <a:p>
            <a:pPr algn="l" rtl="0" fontAlgn="base"/>
            <a:endParaRPr lang="en-US" sz="1200" b="1" dirty="0">
              <a:solidFill>
                <a:srgbClr val="000000"/>
              </a:solidFill>
              <a:latin typeface="Calibri" panose="020F0502020204030204" pitchFamily="34" charset="0"/>
            </a:endParaRPr>
          </a:p>
          <a:p>
            <a:pPr algn="l" rtl="0" fontAlgn="base">
              <a:buFont typeface="Arial" panose="020B0604020202020204" pitchFamily="34" charset="0"/>
              <a:buChar char="•"/>
            </a:pPr>
            <a:endParaRPr lang="en-US" sz="1200" b="1" dirty="0">
              <a:solidFill>
                <a:srgbClr val="000000"/>
              </a:solidFill>
              <a:latin typeface="Calibri" panose="020F050202020403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HCBS</a:t>
            </a:r>
            <a:r>
              <a:rPr lang="en-US" sz="1200" dirty="0">
                <a:solidFill>
                  <a:srgbClr val="000000"/>
                </a:solidFill>
                <a:latin typeface="Calibri" panose="020F0502020204030204" pitchFamily="34" charset="0"/>
              </a:rPr>
              <a:t> – Home and Community Based Services</a:t>
            </a:r>
          </a:p>
          <a:p>
            <a:pPr algn="l" rtl="0" fontAlgn="base"/>
            <a:endParaRPr lang="en-US" sz="1200" b="1" dirty="0">
              <a:solidFill>
                <a:srgbClr val="000000"/>
              </a:solidFill>
              <a:latin typeface="Calibri" panose="020F050202020403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ICF</a:t>
            </a:r>
            <a:r>
              <a:rPr lang="en-US" sz="1200" dirty="0">
                <a:solidFill>
                  <a:srgbClr val="000000"/>
                </a:solidFill>
                <a:latin typeface="Calibri" panose="020F0502020204030204" pitchFamily="34" charset="0"/>
              </a:rPr>
              <a:t> – Intermediate Care Facility ​</a:t>
            </a:r>
          </a:p>
          <a:p>
            <a:pPr algn="l" rtl="0" fontAlgn="base"/>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IT</a:t>
            </a:r>
            <a:r>
              <a:rPr lang="en-US" sz="1200" dirty="0">
                <a:solidFill>
                  <a:srgbClr val="000000"/>
                </a:solidFill>
                <a:latin typeface="Calibri" panose="020F0502020204030204" pitchFamily="34" charset="0"/>
              </a:rPr>
              <a:t> – Information Technology ​</a:t>
            </a:r>
          </a:p>
          <a:p>
            <a:pPr algn="l" rtl="0" fontAlgn="base"/>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a:solidFill>
                  <a:srgbClr val="000000"/>
                </a:solidFill>
                <a:latin typeface="Calibri" panose="020F0502020204030204" pitchFamily="34" charset="0"/>
              </a:rPr>
              <a:t>ID</a:t>
            </a:r>
            <a:r>
              <a:rPr lang="en-US" sz="1200">
                <a:solidFill>
                  <a:srgbClr val="000000"/>
                </a:solidFill>
                <a:latin typeface="Calibri" panose="020F0502020204030204" pitchFamily="34" charset="0"/>
              </a:rPr>
              <a:t> – Intellectual Disability ​</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LTCOP</a:t>
            </a:r>
            <a:r>
              <a:rPr lang="en-US" sz="1200" dirty="0">
                <a:solidFill>
                  <a:srgbClr val="000000"/>
                </a:solidFill>
                <a:latin typeface="Calibri" panose="020F0502020204030204" pitchFamily="34" charset="0"/>
              </a:rPr>
              <a:t> – Long Term Care Ombudsman Program​</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NEIS</a:t>
            </a:r>
            <a:r>
              <a:rPr lang="en-US" sz="1200" dirty="0">
                <a:solidFill>
                  <a:srgbClr val="000000"/>
                </a:solidFill>
                <a:latin typeface="Calibri" panose="020F0502020204030204" pitchFamily="34" charset="0"/>
              </a:rPr>
              <a:t> – Nevada Early Intervention Services​</a:t>
            </a: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OCHA</a:t>
            </a:r>
            <a:r>
              <a:rPr lang="en-US" sz="1200" dirty="0">
                <a:solidFill>
                  <a:srgbClr val="000000"/>
                </a:solidFill>
                <a:latin typeface="Calibri" panose="020F0502020204030204" pitchFamily="34" charset="0"/>
              </a:rPr>
              <a:t> – Office of Consumer Health Advocacy​</a:t>
            </a: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PSI</a:t>
            </a:r>
            <a:r>
              <a:rPr lang="en-US" sz="1200" dirty="0">
                <a:solidFill>
                  <a:srgbClr val="000000"/>
                </a:solidFill>
                <a:latin typeface="Calibri" panose="020F0502020204030204" pitchFamily="34" charset="0"/>
              </a:rPr>
              <a:t> - Public Service Intern</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RRC</a:t>
            </a:r>
            <a:r>
              <a:rPr lang="en-US" sz="1200" dirty="0">
                <a:solidFill>
                  <a:srgbClr val="000000"/>
                </a:solidFill>
                <a:latin typeface="Calibri" panose="020F0502020204030204" pitchFamily="34" charset="0"/>
              </a:rPr>
              <a:t> – Rural Regional Center​</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SRC</a:t>
            </a:r>
            <a:r>
              <a:rPr lang="en-US" sz="1200" dirty="0">
                <a:solidFill>
                  <a:srgbClr val="000000"/>
                </a:solidFill>
                <a:latin typeface="Calibri" panose="020F0502020204030204" pitchFamily="34" charset="0"/>
              </a:rPr>
              <a:t> – Sierra Regional Center​</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PAC</a:t>
            </a:r>
            <a:r>
              <a:rPr lang="en-US" sz="1200" dirty="0">
                <a:solidFill>
                  <a:srgbClr val="000000"/>
                </a:solidFill>
                <a:latin typeface="Calibri" panose="020F0502020204030204" pitchFamily="34" charset="0"/>
              </a:rPr>
              <a:t> – Planning, Advocacy and Community Services​</a:t>
            </a: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a:p>
            <a:pPr algn="l" rtl="0" fontAlgn="base">
              <a:buFont typeface="Arial" panose="020B0604020202020204" pitchFamily="34" charset="0"/>
              <a:buChar char="•"/>
            </a:pPr>
            <a:r>
              <a:rPr lang="en-US" sz="1200" b="1" dirty="0">
                <a:solidFill>
                  <a:srgbClr val="000000"/>
                </a:solidFill>
                <a:latin typeface="Calibri" panose="020F0502020204030204" pitchFamily="34" charset="0"/>
              </a:rPr>
              <a:t>PAS</a:t>
            </a:r>
            <a:r>
              <a:rPr lang="en-US" sz="1200" dirty="0">
                <a:solidFill>
                  <a:srgbClr val="000000"/>
                </a:solidFill>
                <a:latin typeface="Calibri" panose="020F0502020204030204" pitchFamily="34" charset="0"/>
              </a:rPr>
              <a:t> – Personal Assistance Services​</a:t>
            </a: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endParaRPr lang="en-US" sz="1200" dirty="0">
              <a:solidFill>
                <a:srgbClr val="000000"/>
              </a:solidFill>
              <a:latin typeface="Calibri" panose="020F0502020204030204" pitchFamily="34" charset="0"/>
            </a:endParaRPr>
          </a:p>
          <a:p>
            <a:pPr algn="l" rtl="0" fontAlgn="base">
              <a:buFont typeface="Arial" panose="020B0604020202020204" pitchFamily="34" charset="0"/>
              <a:buChar char="•"/>
            </a:pPr>
            <a:endParaRPr lang="en-US" sz="1200" dirty="0">
              <a:solidFill>
                <a:srgbClr val="000000"/>
              </a:solidFill>
              <a:latin typeface="Arial" panose="020B0604020202020204" pitchFamily="34" charset="0"/>
            </a:endParaRPr>
          </a:p>
        </p:txBody>
      </p:sp>
      <p:sp>
        <p:nvSpPr>
          <p:cNvPr id="3" name="Slide Number Placeholder 2">
            <a:extLst>
              <a:ext uri="{FF2B5EF4-FFF2-40B4-BE49-F238E27FC236}">
                <a16:creationId xmlns:a16="http://schemas.microsoft.com/office/drawing/2014/main" id="{FA0EA807-FF24-4DE7-AB39-BFA16E47C576}"/>
              </a:ext>
            </a:extLst>
          </p:cNvPr>
          <p:cNvSpPr>
            <a:spLocks noGrp="1"/>
          </p:cNvSpPr>
          <p:nvPr>
            <p:ph type="sldNum" sz="quarter" idx="12"/>
          </p:nvPr>
        </p:nvSpPr>
        <p:spPr/>
        <p:txBody>
          <a:bodyPr/>
          <a:lstStyle/>
          <a:p>
            <a:fld id="{A0EC8638-D38E-4C5B-8C11-DA859CF37C29}" type="slidenum">
              <a:rPr lang="en-US" smtClean="0"/>
              <a:pPr/>
              <a:t>39</a:t>
            </a:fld>
            <a:endParaRPr lang="en-US"/>
          </a:p>
        </p:txBody>
      </p:sp>
    </p:spTree>
    <p:extLst>
      <p:ext uri="{BB962C8B-B14F-4D97-AF65-F5344CB8AC3E}">
        <p14:creationId xmlns:p14="http://schemas.microsoft.com/office/powerpoint/2010/main" val="299270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11E81-8DDA-1A11-56F6-AAF605AEFCAE}"/>
              </a:ext>
            </a:extLst>
          </p:cNvPr>
          <p:cNvSpPr>
            <a:spLocks noGrp="1"/>
          </p:cNvSpPr>
          <p:nvPr>
            <p:ph type="title"/>
          </p:nvPr>
        </p:nvSpPr>
        <p:spPr>
          <a:xfrm>
            <a:off x="-770016" y="-79899"/>
            <a:ext cx="11521440" cy="1325563"/>
          </a:xfrm>
        </p:spPr>
        <p:txBody>
          <a:bodyPr>
            <a:normAutofit/>
          </a:bodyPr>
          <a:lstStyle/>
          <a:p>
            <a:r>
              <a:rPr lang="en-US" sz="3600" dirty="0"/>
              <a:t>Caseload Rural Regional Center (BA 3167)</a:t>
            </a:r>
          </a:p>
        </p:txBody>
      </p:sp>
      <p:pic>
        <p:nvPicPr>
          <p:cNvPr id="5" name="Content Placeholder 4" descr="Chart, line chart">
            <a:extLst>
              <a:ext uri="{FF2B5EF4-FFF2-40B4-BE49-F238E27FC236}">
                <a16:creationId xmlns:a16="http://schemas.microsoft.com/office/drawing/2014/main" id="{AF43BA58-DFB5-7240-9F9F-D38DC836EEEC}"/>
              </a:ext>
            </a:extLst>
          </p:cNvPr>
          <p:cNvPicPr>
            <a:picLocks noGrp="1" noChangeAspect="1"/>
          </p:cNvPicPr>
          <p:nvPr>
            <p:ph idx="1"/>
          </p:nvPr>
        </p:nvPicPr>
        <p:blipFill>
          <a:blip r:embed="rId2"/>
          <a:stretch>
            <a:fillRect/>
          </a:stretch>
        </p:blipFill>
        <p:spPr>
          <a:xfrm>
            <a:off x="2152650" y="2156605"/>
            <a:ext cx="7886700" cy="3006910"/>
          </a:xfrm>
          <a:prstGeom prst="rect">
            <a:avLst/>
          </a:prstGeom>
        </p:spPr>
      </p:pic>
      <p:sp>
        <p:nvSpPr>
          <p:cNvPr id="4" name="Slide Number Placeholder 3">
            <a:extLst>
              <a:ext uri="{FF2B5EF4-FFF2-40B4-BE49-F238E27FC236}">
                <a16:creationId xmlns:a16="http://schemas.microsoft.com/office/drawing/2014/main" id="{4BFCE54B-5613-B168-EB2A-9149EBF0A2D9}"/>
              </a:ext>
            </a:extLst>
          </p:cNvPr>
          <p:cNvSpPr>
            <a:spLocks noGrp="1"/>
          </p:cNvSpPr>
          <p:nvPr>
            <p:ph type="sldNum" sz="quarter" idx="12"/>
          </p:nvPr>
        </p:nvSpPr>
        <p:spPr/>
        <p:txBody>
          <a:bodyPr/>
          <a:lstStyle/>
          <a:p>
            <a:fld id="{A0EC8638-D38E-4C5B-8C11-DA859CF37C29}" type="slidenum">
              <a:rPr lang="en-US" smtClean="0"/>
              <a:t>4</a:t>
            </a:fld>
            <a:endParaRPr lang="en-US"/>
          </a:p>
        </p:txBody>
      </p:sp>
    </p:spTree>
    <p:extLst>
      <p:ext uri="{BB962C8B-B14F-4D97-AF65-F5344CB8AC3E}">
        <p14:creationId xmlns:p14="http://schemas.microsoft.com/office/powerpoint/2010/main" val="147455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7AA4F-6D4A-AAFE-5C42-039A58766152}"/>
              </a:ext>
            </a:extLst>
          </p:cNvPr>
          <p:cNvSpPr>
            <a:spLocks noGrp="1"/>
          </p:cNvSpPr>
          <p:nvPr>
            <p:ph type="title"/>
          </p:nvPr>
        </p:nvSpPr>
        <p:spPr>
          <a:xfrm>
            <a:off x="705590" y="2"/>
            <a:ext cx="7886700" cy="987551"/>
          </a:xfrm>
        </p:spPr>
        <p:txBody>
          <a:bodyPr>
            <a:normAutofit fontScale="90000"/>
          </a:bodyPr>
          <a:lstStyle/>
          <a:p>
            <a:r>
              <a:rPr lang="en-US" dirty="0"/>
              <a:t>Caseload Rural Regional Center </a:t>
            </a:r>
          </a:p>
        </p:txBody>
      </p:sp>
      <p:sp>
        <p:nvSpPr>
          <p:cNvPr id="3" name="Content Placeholder 2">
            <a:extLst>
              <a:ext uri="{FF2B5EF4-FFF2-40B4-BE49-F238E27FC236}">
                <a16:creationId xmlns:a16="http://schemas.microsoft.com/office/drawing/2014/main" id="{DB0F4882-6C05-DFF8-6AB7-BCB3EDF0BB66}"/>
              </a:ext>
            </a:extLst>
          </p:cNvPr>
          <p:cNvSpPr>
            <a:spLocks noGrp="1"/>
          </p:cNvSpPr>
          <p:nvPr>
            <p:ph idx="1"/>
          </p:nvPr>
        </p:nvSpPr>
        <p:spPr>
          <a:xfrm>
            <a:off x="397625" y="987553"/>
            <a:ext cx="9641725" cy="5733923"/>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Rural Regional Center</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3167)</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dirty="0">
                <a:solidFill>
                  <a:srgbClr val="000000"/>
                </a:solidFill>
                <a:effectLst/>
                <a:latin typeface="Calibri" panose="020F0502020204030204" pitchFamily="34" charset="0"/>
              </a:rPr>
              <a:t>​This request funds an increase in projected Developmental Services caseload from 823 in fiscal year 2023 to 824 in fiscal year 2024 (0.0 percent increase over 2023) and 825 in fiscal year 2025 (0.0 percent increase over 2023). This request proposes the removal of four 1.0 FTE Developmental Specialist III positions not supported by existing caseload numbers.  The request also proposes the addition of one 1.0 FTE Administrative Services Officer I to provide fiscal support based upon existing staffing ratios.</a:t>
            </a:r>
          </a:p>
          <a:p>
            <a:pPr lvl="3" fontAlgn="base"/>
            <a:r>
              <a:rPr lang="en-US" b="0" i="0" u="none" strike="noStrike" dirty="0">
                <a:solidFill>
                  <a:srgbClr val="000000"/>
                </a:solidFill>
                <a:effectLst/>
                <a:latin typeface="Calibri" panose="020F0502020204030204" pitchFamily="34" charset="0"/>
              </a:rPr>
              <a:t>SFY24 Total Cost - </a:t>
            </a:r>
            <a:r>
              <a:rPr lang="en-US" b="0" i="0" u="none" strike="noStrike" dirty="0">
                <a:solidFill>
                  <a:srgbClr val="FF0000"/>
                </a:solidFill>
                <a:effectLst/>
                <a:latin typeface="Calibri" panose="020F0502020204030204" pitchFamily="34" charset="0"/>
              </a:rPr>
              <a:t>$(-299,999)          </a:t>
            </a:r>
            <a:r>
              <a:rPr lang="en-US" b="0" i="0" u="none" strike="noStrike" dirty="0">
                <a:solidFill>
                  <a:srgbClr val="000000"/>
                </a:solidFill>
                <a:effectLst/>
                <a:latin typeface="Calibri" panose="020F0502020204030204" pitchFamily="34" charset="0"/>
              </a:rPr>
              <a:t>State General Fund – </a:t>
            </a:r>
            <a:r>
              <a:rPr lang="en-US" b="0" i="0" u="none" strike="noStrike" dirty="0">
                <a:solidFill>
                  <a:srgbClr val="FF0000"/>
                </a:solidFill>
                <a:effectLst/>
                <a:latin typeface="Calibri" panose="020F0502020204030204" pitchFamily="34" charset="0"/>
              </a:rPr>
              <a:t>$(-97,962)</a:t>
            </a:r>
            <a:endParaRPr lang="en-US" b="0" i="0" dirty="0">
              <a:solidFill>
                <a:srgbClr val="FF0000"/>
              </a:solidFill>
              <a:effectLst/>
              <a:latin typeface="Arial" panose="020B0604020202020204" pitchFamily="34" charset="0"/>
            </a:endParaRPr>
          </a:p>
          <a:p>
            <a:pPr lvl="3" fontAlgn="base"/>
            <a:r>
              <a:rPr lang="en-US" b="0" i="0" u="none" strike="noStrike" dirty="0">
                <a:solidFill>
                  <a:srgbClr val="000000"/>
                </a:solidFill>
                <a:effectLst/>
                <a:latin typeface="Calibri" panose="020F0502020204030204" pitchFamily="34" charset="0"/>
              </a:rPr>
              <a:t>SFY25 Total Cost - </a:t>
            </a:r>
            <a:r>
              <a:rPr lang="en-US" b="0" i="0" u="none" strike="noStrike" dirty="0">
                <a:solidFill>
                  <a:srgbClr val="FF0000"/>
                </a:solidFill>
                <a:effectLst/>
                <a:latin typeface="Calibri" panose="020F0502020204030204" pitchFamily="34" charset="0"/>
              </a:rPr>
              <a:t>$(-178,576)          </a:t>
            </a:r>
            <a:r>
              <a:rPr lang="en-US" b="0" i="0" u="none" strike="noStrike" dirty="0">
                <a:solidFill>
                  <a:srgbClr val="000000"/>
                </a:solidFill>
                <a:effectLst/>
                <a:latin typeface="Calibri" panose="020F0502020204030204" pitchFamily="34" charset="0"/>
              </a:rPr>
              <a:t>State General Fund - </a:t>
            </a:r>
            <a:r>
              <a:rPr lang="en-US" b="0" i="0" u="none" strike="noStrike" dirty="0">
                <a:solidFill>
                  <a:srgbClr val="FF0000"/>
                </a:solidFill>
                <a:effectLst/>
                <a:latin typeface="Calibri" panose="020F0502020204030204" pitchFamily="34" charset="0"/>
              </a:rPr>
              <a:t>$(-56,273)</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dirty="0">
                <a:solidFill>
                  <a:srgbClr val="000000"/>
                </a:solidFill>
                <a:latin typeface="Calibri" panose="020F0502020204030204" pitchFamily="34" charset="0"/>
              </a:rPr>
              <a:t>M202 – Caseload Increase (BA 3167)</a:t>
            </a:r>
          </a:p>
          <a:p>
            <a:pPr lvl="2" fontAlgn="base"/>
            <a:r>
              <a:rPr lang="en-US" b="0" i="0" dirty="0">
                <a:solidFill>
                  <a:srgbClr val="000000"/>
                </a:solidFill>
                <a:effectLst/>
                <a:latin typeface="Arial" panose="020B0604020202020204" pitchFamily="34" charset="0"/>
              </a:rPr>
              <a:t>This request is for additional Service Coordinator support for the Youth Intensive Services Support Program. This program provides support at a 1-15 ratio for those children identified as requiring more intensive service supports. </a:t>
            </a:r>
          </a:p>
          <a:p>
            <a:pPr lvl="3" fontAlgn="base"/>
            <a:r>
              <a:rPr lang="en-US" b="0" i="0" u="none" strike="noStrike" dirty="0">
                <a:solidFill>
                  <a:srgbClr val="000000"/>
                </a:solidFill>
                <a:effectLst/>
                <a:latin typeface="Calibri" panose="020F0502020204030204" pitchFamily="34" charset="0"/>
              </a:rPr>
              <a:t>SFY24 Total Cost - $78,242       State General Fund - $57,916</a:t>
            </a:r>
            <a:endParaRPr lang="en-US" b="0" i="0" dirty="0">
              <a:solidFill>
                <a:srgbClr val="000000"/>
              </a:solidFill>
              <a:effectLst/>
              <a:latin typeface="Arial" panose="020B0604020202020204" pitchFamily="34" charset="0"/>
            </a:endParaRPr>
          </a:p>
          <a:p>
            <a:pPr lvl="3" fontAlgn="base"/>
            <a:r>
              <a:rPr lang="en-US" b="0" i="0" u="none" strike="noStrike" dirty="0">
                <a:solidFill>
                  <a:srgbClr val="000000"/>
                </a:solidFill>
                <a:effectLst/>
                <a:latin typeface="Calibri" panose="020F0502020204030204" pitchFamily="34" charset="0"/>
              </a:rPr>
              <a:t>SFY25 Total Cost - $98,099        State General Fund - $62,934</a:t>
            </a:r>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06C2D98-A985-B83B-4C73-C45C8F20197A}"/>
              </a:ext>
            </a:extLst>
          </p:cNvPr>
          <p:cNvSpPr>
            <a:spLocks noGrp="1"/>
          </p:cNvSpPr>
          <p:nvPr>
            <p:ph type="sldNum" sz="quarter" idx="12"/>
          </p:nvPr>
        </p:nvSpPr>
        <p:spPr/>
        <p:txBody>
          <a:bodyPr/>
          <a:lstStyle/>
          <a:p>
            <a:fld id="{A0EC8638-D38E-4C5B-8C11-DA859CF37C29}" type="slidenum">
              <a:rPr lang="en-US" smtClean="0"/>
              <a:t>5</a:t>
            </a:fld>
            <a:endParaRPr lang="en-US"/>
          </a:p>
        </p:txBody>
      </p:sp>
    </p:spTree>
    <p:extLst>
      <p:ext uri="{BB962C8B-B14F-4D97-AF65-F5344CB8AC3E}">
        <p14:creationId xmlns:p14="http://schemas.microsoft.com/office/powerpoint/2010/main" val="1533075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6A27A-861C-AE89-E56D-ADF24B227442}"/>
              </a:ext>
            </a:extLst>
          </p:cNvPr>
          <p:cNvSpPr>
            <a:spLocks noGrp="1"/>
          </p:cNvSpPr>
          <p:nvPr>
            <p:ph type="title"/>
          </p:nvPr>
        </p:nvSpPr>
        <p:spPr>
          <a:xfrm>
            <a:off x="-920936" y="-88776"/>
            <a:ext cx="11521440" cy="1325563"/>
          </a:xfrm>
        </p:spPr>
        <p:txBody>
          <a:bodyPr>
            <a:normAutofit/>
          </a:bodyPr>
          <a:lstStyle/>
          <a:p>
            <a:r>
              <a:rPr lang="en-US" sz="3200" dirty="0"/>
              <a:t>Caseload Desert Regional Center (BA 3279)</a:t>
            </a:r>
          </a:p>
        </p:txBody>
      </p:sp>
      <p:pic>
        <p:nvPicPr>
          <p:cNvPr id="5" name="Content Placeholder 4" descr="Chart, line chart">
            <a:extLst>
              <a:ext uri="{FF2B5EF4-FFF2-40B4-BE49-F238E27FC236}">
                <a16:creationId xmlns:a16="http://schemas.microsoft.com/office/drawing/2014/main" id="{0379542E-027C-B29B-7D34-82A7E293E99D}"/>
              </a:ext>
            </a:extLst>
          </p:cNvPr>
          <p:cNvPicPr>
            <a:picLocks noGrp="1" noChangeAspect="1"/>
          </p:cNvPicPr>
          <p:nvPr>
            <p:ph idx="1"/>
          </p:nvPr>
        </p:nvPicPr>
        <p:blipFill>
          <a:blip r:embed="rId2"/>
          <a:stretch>
            <a:fillRect/>
          </a:stretch>
        </p:blipFill>
        <p:spPr>
          <a:xfrm>
            <a:off x="2152650" y="2061714"/>
            <a:ext cx="7886700" cy="3180049"/>
          </a:xfrm>
          <a:prstGeom prst="rect">
            <a:avLst/>
          </a:prstGeom>
        </p:spPr>
      </p:pic>
      <p:sp>
        <p:nvSpPr>
          <p:cNvPr id="4" name="Slide Number Placeholder 3">
            <a:extLst>
              <a:ext uri="{FF2B5EF4-FFF2-40B4-BE49-F238E27FC236}">
                <a16:creationId xmlns:a16="http://schemas.microsoft.com/office/drawing/2014/main" id="{507B138D-88AE-AC22-01EE-C31055A1A78E}"/>
              </a:ext>
            </a:extLst>
          </p:cNvPr>
          <p:cNvSpPr>
            <a:spLocks noGrp="1"/>
          </p:cNvSpPr>
          <p:nvPr>
            <p:ph type="sldNum" sz="quarter" idx="12"/>
          </p:nvPr>
        </p:nvSpPr>
        <p:spPr/>
        <p:txBody>
          <a:bodyPr/>
          <a:lstStyle/>
          <a:p>
            <a:fld id="{A0EC8638-D38E-4C5B-8C11-DA859CF37C29}" type="slidenum">
              <a:rPr lang="en-US" smtClean="0"/>
              <a:t>6</a:t>
            </a:fld>
            <a:endParaRPr lang="en-US"/>
          </a:p>
        </p:txBody>
      </p:sp>
    </p:spTree>
    <p:extLst>
      <p:ext uri="{BB962C8B-B14F-4D97-AF65-F5344CB8AC3E}">
        <p14:creationId xmlns:p14="http://schemas.microsoft.com/office/powerpoint/2010/main" val="2344716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BCF02-D569-B20C-0B85-E0AEC9CDE09D}"/>
              </a:ext>
            </a:extLst>
          </p:cNvPr>
          <p:cNvSpPr>
            <a:spLocks noGrp="1"/>
          </p:cNvSpPr>
          <p:nvPr>
            <p:ph type="title"/>
          </p:nvPr>
        </p:nvSpPr>
        <p:spPr>
          <a:xfrm>
            <a:off x="838755" y="28501"/>
            <a:ext cx="7886700" cy="978408"/>
          </a:xfrm>
        </p:spPr>
        <p:txBody>
          <a:bodyPr>
            <a:normAutofit fontScale="90000"/>
          </a:bodyPr>
          <a:lstStyle/>
          <a:p>
            <a:r>
              <a:rPr lang="en-US" dirty="0"/>
              <a:t>Caseload Desert Regional Center </a:t>
            </a:r>
          </a:p>
        </p:txBody>
      </p:sp>
      <p:sp>
        <p:nvSpPr>
          <p:cNvPr id="3" name="Content Placeholder 2">
            <a:extLst>
              <a:ext uri="{FF2B5EF4-FFF2-40B4-BE49-F238E27FC236}">
                <a16:creationId xmlns:a16="http://schemas.microsoft.com/office/drawing/2014/main" id="{C166E710-5298-2EC1-88D0-3A84A003C35E}"/>
              </a:ext>
            </a:extLst>
          </p:cNvPr>
          <p:cNvSpPr>
            <a:spLocks noGrp="1"/>
          </p:cNvSpPr>
          <p:nvPr>
            <p:ph idx="1"/>
          </p:nvPr>
        </p:nvSpPr>
        <p:spPr>
          <a:xfrm>
            <a:off x="970961" y="978410"/>
            <a:ext cx="9068389" cy="5743066"/>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Desert Regional Center</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3279)</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dirty="0">
                <a:solidFill>
                  <a:srgbClr val="000000"/>
                </a:solidFill>
                <a:effectLst/>
                <a:latin typeface="Calibri" panose="020F0502020204030204" pitchFamily="34" charset="0"/>
              </a:rPr>
              <a:t>This request funds an increase in projected Developmental Services caseload from 5,477 in fiscal year 2023 to 5,540 in fiscal year 2024 (a 1.14 percent increase over 2023) and 5,695 in fiscal year 2025 (a 3.83 percent increase over 2023).  </a:t>
            </a:r>
            <a:endParaRPr lang="en-US" b="0" i="0" dirty="0">
              <a:solidFill>
                <a:srgbClr val="000000"/>
              </a:solidFill>
              <a:effectLst/>
              <a:latin typeface="Arial" panose="020B0604020202020204" pitchFamily="34" charset="0"/>
            </a:endParaRPr>
          </a:p>
          <a:p>
            <a:pPr lvl="3" fontAlgn="base"/>
            <a:r>
              <a:rPr lang="en-US" b="0" i="0" u="none" strike="noStrike" dirty="0">
                <a:solidFill>
                  <a:srgbClr val="000000"/>
                </a:solidFill>
                <a:effectLst/>
              </a:rPr>
              <a:t>SFY24 Total Cost - $</a:t>
            </a:r>
            <a:r>
              <a:rPr lang="en-US" dirty="0"/>
              <a:t>1,187,382  </a:t>
            </a:r>
            <a:r>
              <a:rPr lang="en-US" b="0" i="0" u="none" strike="noStrike" dirty="0">
                <a:solidFill>
                  <a:srgbClr val="000000"/>
                </a:solidFill>
                <a:effectLst/>
              </a:rPr>
              <a:t> State General Fund - $</a:t>
            </a:r>
            <a:r>
              <a:rPr lang="en-US" dirty="0"/>
              <a:t>747,266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5,479,956  </a:t>
            </a:r>
            <a:r>
              <a:rPr lang="en-US" b="0" i="0" u="none" strike="noStrike" dirty="0">
                <a:solidFill>
                  <a:srgbClr val="000000"/>
                </a:solidFill>
                <a:effectLst/>
              </a:rPr>
              <a:t> State General Fund - $</a:t>
            </a:r>
            <a:r>
              <a:rPr lang="en-US" dirty="0"/>
              <a:t>2,825,364  </a:t>
            </a:r>
            <a:r>
              <a:rPr lang="en-US" b="0" i="0" dirty="0">
                <a:solidFill>
                  <a:srgbClr val="000000"/>
                </a:solidFill>
                <a:effectLst/>
              </a:rPr>
              <a:t>​</a:t>
            </a:r>
          </a:p>
          <a:p>
            <a:pPr lvl="1" fontAlgn="base"/>
            <a:r>
              <a:rPr lang="en-US" b="0" i="0" u="none" strike="noStrike" dirty="0">
                <a:solidFill>
                  <a:srgbClr val="000000"/>
                </a:solidFill>
                <a:effectLst/>
                <a:latin typeface="Calibri" panose="020F0502020204030204" pitchFamily="34" charset="0"/>
              </a:rPr>
              <a:t>M202 – Caseload Increase (BA 3279)</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sz="1800" dirty="0">
                <a:latin typeface="Arial" panose="020B0604020202020204" pitchFamily="34" charset="0"/>
              </a:rPr>
              <a:t>This request is for additional staff (4) Developmental Support Technician 3 to oversee the Youth Intensive Support Services (YISS) program in the south and (1) Health Program Manager 3 to oversee the entire YISS program throughout the state. This program provides support at a 1-15 ratio for those children identified as requiring more intensive service supports.</a:t>
            </a:r>
            <a:r>
              <a:rPr lang="en-US" sz="1800" dirty="0">
                <a:solidFill>
                  <a:srgbClr val="000000"/>
                </a:solidFill>
                <a:latin typeface="Calibri" panose="020F0502020204030204" pitchFamily="34" charset="0"/>
              </a:rPr>
              <a:t> </a:t>
            </a:r>
            <a:endParaRPr lang="en-US" sz="1800" dirty="0">
              <a:solidFill>
                <a:srgbClr val="000000"/>
              </a:solidFill>
              <a:latin typeface="Arial" panose="020B0604020202020204" pitchFamily="34" charset="0"/>
            </a:endParaRPr>
          </a:p>
          <a:p>
            <a:pPr lvl="3" fontAlgn="base"/>
            <a:r>
              <a:rPr lang="en-US" b="0" i="0" u="none" strike="noStrike" dirty="0">
                <a:solidFill>
                  <a:srgbClr val="000000"/>
                </a:solidFill>
                <a:effectLst/>
              </a:rPr>
              <a:t>SFY24 Total Cost - $</a:t>
            </a:r>
            <a:r>
              <a:rPr lang="en-US" dirty="0"/>
              <a:t>420,487  </a:t>
            </a:r>
            <a:r>
              <a:rPr lang="en-US" b="0" i="0" u="none" strike="noStrike" dirty="0">
                <a:solidFill>
                  <a:srgbClr val="000000"/>
                </a:solidFill>
                <a:effectLst/>
              </a:rPr>
              <a:t> State General Fund - $</a:t>
            </a:r>
            <a:r>
              <a:rPr lang="en-US" dirty="0">
                <a:solidFill>
                  <a:srgbClr val="000000"/>
                </a:solidFill>
              </a:rPr>
              <a:t>2</a:t>
            </a:r>
            <a:r>
              <a:rPr lang="en-US" dirty="0"/>
              <a:t>83,146  </a:t>
            </a:r>
            <a:r>
              <a:rPr lang="en-US" b="0" i="0" dirty="0">
                <a:solidFill>
                  <a:srgbClr val="000000"/>
                </a:solidFill>
                <a:effectLst/>
              </a:rPr>
              <a:t>​</a:t>
            </a:r>
          </a:p>
          <a:p>
            <a:pPr lvl="3" fontAlgn="base"/>
            <a:r>
              <a:rPr lang="en-US" b="0" i="0" u="none" strike="noStrike" dirty="0">
                <a:solidFill>
                  <a:srgbClr val="000000"/>
                </a:solidFill>
                <a:effectLst/>
              </a:rPr>
              <a:t>SFY25 Total Cost - $</a:t>
            </a:r>
            <a:r>
              <a:rPr lang="en-US" dirty="0"/>
              <a:t>524,769  </a:t>
            </a:r>
            <a:r>
              <a:rPr lang="en-US" b="0" i="0" u="none" strike="noStrike" dirty="0">
                <a:solidFill>
                  <a:srgbClr val="000000"/>
                </a:solidFill>
                <a:effectLst/>
              </a:rPr>
              <a:t> State General Fund - $</a:t>
            </a:r>
            <a:r>
              <a:rPr lang="en-US" dirty="0"/>
              <a:t>339,753  </a:t>
            </a:r>
            <a:r>
              <a:rPr lang="en-US" b="0" i="0" dirty="0">
                <a:solidFill>
                  <a:srgbClr val="000000"/>
                </a:solidFill>
                <a:effectLst/>
              </a:rPr>
              <a:t>​</a:t>
            </a:r>
          </a:p>
          <a:p>
            <a:endParaRPr lang="en-US" dirty="0"/>
          </a:p>
        </p:txBody>
      </p:sp>
      <p:sp>
        <p:nvSpPr>
          <p:cNvPr id="4" name="Slide Number Placeholder 3">
            <a:extLst>
              <a:ext uri="{FF2B5EF4-FFF2-40B4-BE49-F238E27FC236}">
                <a16:creationId xmlns:a16="http://schemas.microsoft.com/office/drawing/2014/main" id="{1A6B597F-CA0A-F2E7-BABF-46F1C4D5A950}"/>
              </a:ext>
            </a:extLst>
          </p:cNvPr>
          <p:cNvSpPr>
            <a:spLocks noGrp="1"/>
          </p:cNvSpPr>
          <p:nvPr>
            <p:ph type="sldNum" sz="quarter" idx="12"/>
          </p:nvPr>
        </p:nvSpPr>
        <p:spPr/>
        <p:txBody>
          <a:bodyPr/>
          <a:lstStyle/>
          <a:p>
            <a:fld id="{A0EC8638-D38E-4C5B-8C11-DA859CF37C29}" type="slidenum">
              <a:rPr lang="en-US" smtClean="0"/>
              <a:t>7</a:t>
            </a:fld>
            <a:endParaRPr lang="en-US"/>
          </a:p>
        </p:txBody>
      </p:sp>
    </p:spTree>
    <p:extLst>
      <p:ext uri="{BB962C8B-B14F-4D97-AF65-F5344CB8AC3E}">
        <p14:creationId xmlns:p14="http://schemas.microsoft.com/office/powerpoint/2010/main" val="2466674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21BC4-588E-E642-B91B-355A48366A41}"/>
              </a:ext>
            </a:extLst>
          </p:cNvPr>
          <p:cNvSpPr>
            <a:spLocks noGrp="1"/>
          </p:cNvSpPr>
          <p:nvPr>
            <p:ph type="title"/>
          </p:nvPr>
        </p:nvSpPr>
        <p:spPr>
          <a:xfrm>
            <a:off x="-1098665" y="-88776"/>
            <a:ext cx="11521440" cy="1325563"/>
          </a:xfrm>
        </p:spPr>
        <p:txBody>
          <a:bodyPr>
            <a:normAutofit/>
          </a:bodyPr>
          <a:lstStyle/>
          <a:p>
            <a:r>
              <a:rPr lang="en-US" sz="3200" dirty="0"/>
              <a:t>Caseload Sierra Regional Center (BA 3280) </a:t>
            </a:r>
          </a:p>
        </p:txBody>
      </p:sp>
      <p:pic>
        <p:nvPicPr>
          <p:cNvPr id="5" name="Content Placeholder 4" descr="Chart, line chart">
            <a:extLst>
              <a:ext uri="{FF2B5EF4-FFF2-40B4-BE49-F238E27FC236}">
                <a16:creationId xmlns:a16="http://schemas.microsoft.com/office/drawing/2014/main" id="{94C9F2CC-9483-1108-EA45-DFB1BC93538F}"/>
              </a:ext>
            </a:extLst>
          </p:cNvPr>
          <p:cNvPicPr>
            <a:picLocks noGrp="1" noChangeAspect="1"/>
          </p:cNvPicPr>
          <p:nvPr>
            <p:ph idx="1"/>
          </p:nvPr>
        </p:nvPicPr>
        <p:blipFill>
          <a:blip r:embed="rId2"/>
          <a:stretch>
            <a:fillRect/>
          </a:stretch>
        </p:blipFill>
        <p:spPr>
          <a:xfrm>
            <a:off x="2152650" y="2096220"/>
            <a:ext cx="7886700" cy="3019615"/>
          </a:xfrm>
          <a:prstGeom prst="rect">
            <a:avLst/>
          </a:prstGeom>
        </p:spPr>
      </p:pic>
      <p:sp>
        <p:nvSpPr>
          <p:cNvPr id="4" name="Slide Number Placeholder 3">
            <a:extLst>
              <a:ext uri="{FF2B5EF4-FFF2-40B4-BE49-F238E27FC236}">
                <a16:creationId xmlns:a16="http://schemas.microsoft.com/office/drawing/2014/main" id="{7C50E9CF-9B56-F6CB-8A19-6EA994A61B21}"/>
              </a:ext>
            </a:extLst>
          </p:cNvPr>
          <p:cNvSpPr>
            <a:spLocks noGrp="1"/>
          </p:cNvSpPr>
          <p:nvPr>
            <p:ph type="sldNum" sz="quarter" idx="12"/>
          </p:nvPr>
        </p:nvSpPr>
        <p:spPr/>
        <p:txBody>
          <a:bodyPr/>
          <a:lstStyle/>
          <a:p>
            <a:fld id="{A0EC8638-D38E-4C5B-8C11-DA859CF37C29}" type="slidenum">
              <a:rPr lang="en-US" smtClean="0"/>
              <a:t>8</a:t>
            </a:fld>
            <a:endParaRPr lang="en-US"/>
          </a:p>
        </p:txBody>
      </p:sp>
    </p:spTree>
    <p:extLst>
      <p:ext uri="{BB962C8B-B14F-4D97-AF65-F5344CB8AC3E}">
        <p14:creationId xmlns:p14="http://schemas.microsoft.com/office/powerpoint/2010/main" val="2753279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FDEC1-E71F-FBCB-6039-09289D373244}"/>
              </a:ext>
            </a:extLst>
          </p:cNvPr>
          <p:cNvSpPr>
            <a:spLocks noGrp="1"/>
          </p:cNvSpPr>
          <p:nvPr>
            <p:ph type="title"/>
          </p:nvPr>
        </p:nvSpPr>
        <p:spPr>
          <a:xfrm>
            <a:off x="652324" y="136524"/>
            <a:ext cx="7886700" cy="914400"/>
          </a:xfrm>
        </p:spPr>
        <p:txBody>
          <a:bodyPr>
            <a:normAutofit fontScale="90000"/>
          </a:bodyPr>
          <a:lstStyle/>
          <a:p>
            <a:r>
              <a:rPr lang="en-US" dirty="0"/>
              <a:t>Caseload Sierra Regional Center</a:t>
            </a:r>
          </a:p>
        </p:txBody>
      </p:sp>
      <p:sp>
        <p:nvSpPr>
          <p:cNvPr id="3" name="Content Placeholder 2">
            <a:extLst>
              <a:ext uri="{FF2B5EF4-FFF2-40B4-BE49-F238E27FC236}">
                <a16:creationId xmlns:a16="http://schemas.microsoft.com/office/drawing/2014/main" id="{1B9B9CD8-EBF9-8124-5A7C-57017BEB3CC0}"/>
              </a:ext>
            </a:extLst>
          </p:cNvPr>
          <p:cNvSpPr>
            <a:spLocks noGrp="1"/>
          </p:cNvSpPr>
          <p:nvPr>
            <p:ph idx="1"/>
          </p:nvPr>
        </p:nvSpPr>
        <p:spPr>
          <a:xfrm>
            <a:off x="1972056" y="1161289"/>
            <a:ext cx="8067294" cy="5560187"/>
          </a:xfrm>
        </p:spPr>
        <p:txBody>
          <a:bodyPr>
            <a:normAutofit/>
          </a:bodyPr>
          <a:lstStyle/>
          <a:p>
            <a:pPr marL="0" indent="0" fontAlgn="base">
              <a:buNone/>
            </a:pPr>
            <a:r>
              <a:rPr lang="en-US" b="0" i="0" u="none" strike="noStrike" dirty="0">
                <a:solidFill>
                  <a:srgbClr val="000000"/>
                </a:solidFill>
                <a:effectLst/>
                <a:latin typeface="Calibri" panose="020F0502020204030204" pitchFamily="34" charset="0"/>
              </a:rPr>
              <a:t>Sierra Regional Center</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Calibri" panose="020F0502020204030204" pitchFamily="34" charset="0"/>
              </a:rPr>
              <a:t>M201 – Caseload Increase (BA 3280)</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b="0" i="0" dirty="0">
                <a:solidFill>
                  <a:srgbClr val="000000"/>
                </a:solidFill>
                <a:effectLst/>
                <a:latin typeface="Calibri" panose="020F0502020204030204" pitchFamily="34" charset="0"/>
              </a:rPr>
              <a:t>This request funds an increase in projected caseload from 1,501 in fiscal year 2023 to 1,513 in fiscal year 2024 (0.8 percent increase over 2023) and 1,517 in fiscal year 2025 (1.0 percent increase over 2023). </a:t>
            </a:r>
          </a:p>
          <a:p>
            <a:pPr lvl="3" fontAlgn="base"/>
            <a:r>
              <a:rPr lang="en-US" b="0" i="0" u="none" strike="noStrike" dirty="0">
                <a:solidFill>
                  <a:srgbClr val="000000"/>
                </a:solidFill>
                <a:effectLst/>
              </a:rPr>
              <a:t>SFY24 Total Cost - $</a:t>
            </a:r>
            <a:r>
              <a:rPr lang="en-US" dirty="0"/>
              <a:t>525,761 </a:t>
            </a:r>
            <a:r>
              <a:rPr lang="en-US" b="0" i="0" u="none" strike="noStrike" dirty="0">
                <a:solidFill>
                  <a:srgbClr val="000000"/>
                </a:solidFill>
                <a:effectLst/>
              </a:rPr>
              <a:t> State General Fund - $</a:t>
            </a:r>
            <a:r>
              <a:rPr lang="en-US" dirty="0"/>
              <a:t>327,561 </a:t>
            </a:r>
            <a:endParaRPr lang="en-US" b="0" i="0" dirty="0">
              <a:solidFill>
                <a:srgbClr val="000000"/>
              </a:solidFill>
              <a:effectLst/>
            </a:endParaRPr>
          </a:p>
          <a:p>
            <a:pPr lvl="3" fontAlgn="base"/>
            <a:r>
              <a:rPr lang="en-US" b="0" i="0" u="none" strike="noStrike" dirty="0">
                <a:solidFill>
                  <a:srgbClr val="000000"/>
                </a:solidFill>
                <a:effectLst/>
              </a:rPr>
              <a:t>SFY25 Total Cost - $</a:t>
            </a:r>
            <a:r>
              <a:rPr lang="en-US" dirty="0"/>
              <a:t>826,973 </a:t>
            </a:r>
            <a:r>
              <a:rPr lang="en-US" b="0" i="0" u="none" strike="noStrike" dirty="0">
                <a:solidFill>
                  <a:srgbClr val="000000"/>
                </a:solidFill>
                <a:effectLst/>
              </a:rPr>
              <a:t> State General Fund - $</a:t>
            </a:r>
            <a:r>
              <a:rPr lang="en-US" dirty="0"/>
              <a:t>486,103 </a:t>
            </a:r>
            <a:endParaRPr lang="en-US" b="0" i="0" dirty="0">
              <a:solidFill>
                <a:srgbClr val="000000"/>
              </a:solidFill>
              <a:effectLst/>
            </a:endParaRPr>
          </a:p>
          <a:p>
            <a:pPr lvl="1" fontAlgn="base"/>
            <a:r>
              <a:rPr lang="en-US" b="0" i="0" u="none" strike="noStrike" dirty="0">
                <a:solidFill>
                  <a:srgbClr val="000000"/>
                </a:solidFill>
                <a:effectLst/>
                <a:latin typeface="Calibri" panose="020F0502020204030204" pitchFamily="34" charset="0"/>
              </a:rPr>
              <a:t>M202 – Caseload increase (BA 3280)</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2" fontAlgn="base"/>
            <a:r>
              <a:rPr lang="en-US" sz="1800" dirty="0">
                <a:latin typeface="Arial" panose="020B0604020202020204" pitchFamily="34" charset="0"/>
              </a:rPr>
              <a:t>This request is for additional service coordinator support for the Youth Intensive Services Support program. This program provides support at a 1-15 ratio for those children identified as requiring more intensive service supports.</a:t>
            </a:r>
            <a:endParaRPr lang="en-US" sz="1800" dirty="0">
              <a:solidFill>
                <a:srgbClr val="000000"/>
              </a:solidFill>
              <a:latin typeface="Arial" panose="020B0604020202020204" pitchFamily="34" charset="0"/>
            </a:endParaRPr>
          </a:p>
          <a:p>
            <a:pPr lvl="3" fontAlgn="base"/>
            <a:r>
              <a:rPr lang="en-US" b="0" i="0" u="none" strike="noStrike" dirty="0">
                <a:solidFill>
                  <a:srgbClr val="000000"/>
                </a:solidFill>
                <a:effectLst/>
              </a:rPr>
              <a:t>SFY24 Total Cost - $</a:t>
            </a:r>
            <a:r>
              <a:rPr lang="en-US" dirty="0">
                <a:solidFill>
                  <a:srgbClr val="000000"/>
                </a:solidFill>
              </a:rPr>
              <a:t>234,093</a:t>
            </a:r>
            <a:r>
              <a:rPr lang="en-US" dirty="0"/>
              <a:t> </a:t>
            </a:r>
            <a:r>
              <a:rPr lang="en-US" b="0" i="0" u="none" strike="noStrike" dirty="0">
                <a:solidFill>
                  <a:srgbClr val="000000"/>
                </a:solidFill>
                <a:effectLst/>
              </a:rPr>
              <a:t> State General Fund - $</a:t>
            </a:r>
            <a:r>
              <a:rPr lang="en-US" dirty="0"/>
              <a:t>184,736</a:t>
            </a:r>
            <a:endParaRPr lang="en-US" b="0" i="0" dirty="0">
              <a:solidFill>
                <a:srgbClr val="000000"/>
              </a:solidFill>
              <a:effectLst/>
            </a:endParaRPr>
          </a:p>
          <a:p>
            <a:pPr lvl="3" fontAlgn="base"/>
            <a:r>
              <a:rPr lang="en-US" b="0" i="0" u="none" strike="noStrike" dirty="0">
                <a:solidFill>
                  <a:srgbClr val="000000"/>
                </a:solidFill>
                <a:effectLst/>
              </a:rPr>
              <a:t>SFY25 Total Cost - $</a:t>
            </a:r>
            <a:r>
              <a:rPr lang="en-US" dirty="0"/>
              <a:t>293,461 </a:t>
            </a:r>
            <a:r>
              <a:rPr lang="en-US" b="0" i="0" u="none" strike="noStrike" dirty="0">
                <a:solidFill>
                  <a:srgbClr val="000000"/>
                </a:solidFill>
                <a:effectLst/>
              </a:rPr>
              <a:t> State General Fund - $</a:t>
            </a:r>
            <a:r>
              <a:rPr lang="en-US" dirty="0"/>
              <a:t>208,072</a:t>
            </a:r>
            <a:endParaRPr lang="en-US" b="0" i="0" dirty="0">
              <a:solidFill>
                <a:srgbClr val="000000"/>
              </a:solidFill>
              <a:effectLst/>
            </a:endParaRPr>
          </a:p>
          <a:p>
            <a:pPr marL="0" indent="0">
              <a:buNone/>
            </a:pPr>
            <a:endParaRPr lang="en-US" dirty="0"/>
          </a:p>
        </p:txBody>
      </p:sp>
      <p:sp>
        <p:nvSpPr>
          <p:cNvPr id="4" name="Slide Number Placeholder 3">
            <a:extLst>
              <a:ext uri="{FF2B5EF4-FFF2-40B4-BE49-F238E27FC236}">
                <a16:creationId xmlns:a16="http://schemas.microsoft.com/office/drawing/2014/main" id="{C65AC9F9-1681-537C-7148-BD47CC0A82D6}"/>
              </a:ext>
            </a:extLst>
          </p:cNvPr>
          <p:cNvSpPr>
            <a:spLocks noGrp="1"/>
          </p:cNvSpPr>
          <p:nvPr>
            <p:ph type="sldNum" sz="quarter" idx="12"/>
          </p:nvPr>
        </p:nvSpPr>
        <p:spPr/>
        <p:txBody>
          <a:bodyPr/>
          <a:lstStyle/>
          <a:p>
            <a:fld id="{A0EC8638-D38E-4C5B-8C11-DA859CF37C29}" type="slidenum">
              <a:rPr lang="en-US" smtClean="0"/>
              <a:t>9</a:t>
            </a:fld>
            <a:endParaRPr lang="en-US"/>
          </a:p>
        </p:txBody>
      </p:sp>
    </p:spTree>
    <p:extLst>
      <p:ext uri="{BB962C8B-B14F-4D97-AF65-F5344CB8AC3E}">
        <p14:creationId xmlns:p14="http://schemas.microsoft.com/office/powerpoint/2010/main" val="2974806329"/>
      </p:ext>
    </p:extLst>
  </p:cSld>
  <p:clrMapOvr>
    <a:masterClrMapping/>
  </p:clrMapOvr>
</p:sld>
</file>

<file path=ppt/theme/theme1.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HSDO_SlideMaster_Widescreen_DRAFT_Final_121319" id="{6B3D74E7-9E70-455C-A266-58AE058FD356}" vid="{DEB1E0B9-CE83-4A57-B301-096088F363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BD91FF99C33641904698006A19A162" ma:contentTypeVersion="11" ma:contentTypeDescription="Create a new document." ma:contentTypeScope="" ma:versionID="e72f73e10fb47b66320bc0f4a426a7ef">
  <xsd:schema xmlns:xsd="http://www.w3.org/2001/XMLSchema" xmlns:xs="http://www.w3.org/2001/XMLSchema" xmlns:p="http://schemas.microsoft.com/office/2006/metadata/properties" xmlns:ns2="8bf8f0e7-80c5-4c3f-95e9-1ff77b285e71" xmlns:ns3="6b9c3bc6-a176-45e2-8aeb-5843dd6742b7" targetNamespace="http://schemas.microsoft.com/office/2006/metadata/properties" ma:root="true" ma:fieldsID="de85a3d7a725cd050708768be02af703" ns2:_="" ns3:_="">
    <xsd:import namespace="8bf8f0e7-80c5-4c3f-95e9-1ff77b285e71"/>
    <xsd:import namespace="6b9c3bc6-a176-45e2-8aeb-5843dd6742b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f8f0e7-80c5-4c3f-95e9-1ff77b285e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b9c3bc6-a176-45e2-8aeb-5843dd6742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9db2a1c6-c038-42b2-bc3d-32e9dc81d4af}" ma:internalName="TaxCatchAll" ma:showField="CatchAllData" ma:web="6b9c3bc6-a176-45e2-8aeb-5843dd6742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bf8f0e7-80c5-4c3f-95e9-1ff77b285e71">
      <Terms xmlns="http://schemas.microsoft.com/office/infopath/2007/PartnerControls"/>
    </lcf76f155ced4ddcb4097134ff3c332f>
    <TaxCatchAll xmlns="6b9c3bc6-a176-45e2-8aeb-5843dd6742b7" xsi:nil="true"/>
  </documentManagement>
</p:properties>
</file>

<file path=customXml/itemProps1.xml><?xml version="1.0" encoding="utf-8"?>
<ds:datastoreItem xmlns:ds="http://schemas.openxmlformats.org/officeDocument/2006/customXml" ds:itemID="{2035A162-CAF9-48ED-AC48-C2071C88E2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f8f0e7-80c5-4c3f-95e9-1ff77b285e71"/>
    <ds:schemaRef ds:uri="6b9c3bc6-a176-45e2-8aeb-5843dd6742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5C3C91-C92E-4848-B2A5-8B1D42A3F0DD}">
  <ds:schemaRefs>
    <ds:schemaRef ds:uri="http://schemas.microsoft.com/sharepoint/v3/contenttype/forms"/>
  </ds:schemaRefs>
</ds:datastoreItem>
</file>

<file path=customXml/itemProps3.xml><?xml version="1.0" encoding="utf-8"?>
<ds:datastoreItem xmlns:ds="http://schemas.openxmlformats.org/officeDocument/2006/customXml" ds:itemID="{25C71790-CF1C-415B-B596-AC455328E46A}">
  <ds:schemaRefs>
    <ds:schemaRef ds:uri="http://purl.org/dc/elements/1.1/"/>
    <ds:schemaRef ds:uri="http://www.w3.org/XML/1998/namespace"/>
    <ds:schemaRef ds:uri="http://schemas.microsoft.com/office/2006/documentManagement/types"/>
    <ds:schemaRef ds:uri="http://schemas.microsoft.com/office/2006/metadata/properties"/>
    <ds:schemaRef ds:uri="http://purl.org/dc/dcmitype/"/>
    <ds:schemaRef ds:uri="8bf8f0e7-80c5-4c3f-95e9-1ff77b285e71"/>
    <ds:schemaRef ds:uri="6b9c3bc6-a176-45e2-8aeb-5843dd6742b7"/>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DHHSDO_SlideMaster_Widescreen_DRAFT_Final_121319</Template>
  <TotalTime>126</TotalTime>
  <Words>3741</Words>
  <Application>Microsoft Office PowerPoint</Application>
  <PresentationFormat>Widescreen</PresentationFormat>
  <Paragraphs>365</Paragraphs>
  <Slides>39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DHHS_Master</vt:lpstr>
      <vt:lpstr>Aging and Disability Services Division  Dena Schmidt, Administrator</vt:lpstr>
      <vt:lpstr>Caseload Family Preservation Program (BA 3166)</vt:lpstr>
      <vt:lpstr>Caseload Family Preservation Program</vt:lpstr>
      <vt:lpstr>Caseload Rural Regional Center (BA 3167)</vt:lpstr>
      <vt:lpstr>Caseload Rural Regional Center </vt:lpstr>
      <vt:lpstr>Caseload Desert Regional Center (BA 3279)</vt:lpstr>
      <vt:lpstr>Caseload Desert Regional Center </vt:lpstr>
      <vt:lpstr>Caseload Sierra Regional Center (BA 3280) </vt:lpstr>
      <vt:lpstr>Caseload Sierra Regional Center</vt:lpstr>
      <vt:lpstr>Caseload Nevada Early Intervention Services (BA 3208)</vt:lpstr>
      <vt:lpstr>Caseload Nevada Early Intervention Services</vt:lpstr>
      <vt:lpstr>Caseload Autism Treatment Assistance Program (BA 3209)</vt:lpstr>
      <vt:lpstr>Caseload Autism Treatment Assistance Program (BA 3209) </vt:lpstr>
      <vt:lpstr>Caseload Autism Treatment Assistance Program </vt:lpstr>
      <vt:lpstr>Caseload Personal Assistance Services (BA 3266)</vt:lpstr>
      <vt:lpstr>Caseload Personal Assistance Waitlist (BA 3266)</vt:lpstr>
      <vt:lpstr>Caseload Community Service Options Program for the Elderly (BA 3266)</vt:lpstr>
      <vt:lpstr>Caseload Community Service Options Program for the Elderly Waitlist (BA 3266)</vt:lpstr>
      <vt:lpstr>Caseload Home and Community Based Services</vt:lpstr>
      <vt:lpstr>Caseload Home and Community Based Services Cont. </vt:lpstr>
      <vt:lpstr>Caseload Long-Term Care Ombudsman Program (BA 3266)</vt:lpstr>
      <vt:lpstr>Caseload Adult Protective Services (BA 3266)</vt:lpstr>
      <vt:lpstr>Caseload</vt:lpstr>
      <vt:lpstr>Caseload Intellectual Disabilities More than 90 Days Waitlist (BA 3279 &amp; BA 3280)</vt:lpstr>
      <vt:lpstr>Caseload </vt:lpstr>
      <vt:lpstr>Budget Priorities </vt:lpstr>
      <vt:lpstr>Budget Priorities</vt:lpstr>
      <vt:lpstr>Budget Priorities  </vt:lpstr>
      <vt:lpstr>Budget Priorities   </vt:lpstr>
      <vt:lpstr>Budget Priorities    </vt:lpstr>
      <vt:lpstr>Budget Priorities     </vt:lpstr>
      <vt:lpstr>Budget Priorities      </vt:lpstr>
      <vt:lpstr>Budget Priorities       </vt:lpstr>
      <vt:lpstr>Budget Priorities        </vt:lpstr>
      <vt:lpstr>Budget Priorities         </vt:lpstr>
      <vt:lpstr>Budget Transfers</vt:lpstr>
      <vt:lpstr>Questions? ADSD.nv.gov-About-Budget Information  </vt:lpstr>
      <vt:lpstr>Contact Information</vt:lpstr>
      <vt:lpstr>Acronyms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Shannon Litz</dc:creator>
  <cp:lastModifiedBy>Wendy Thornley</cp:lastModifiedBy>
  <cp:revision>23</cp:revision>
  <dcterms:created xsi:type="dcterms:W3CDTF">2022-12-06T20:29:25Z</dcterms:created>
  <dcterms:modified xsi:type="dcterms:W3CDTF">2023-01-13T21:24:09Z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0x010100A9BD91FF99C33641904698006A19A162</vt:lpwstr>
  </property>
  <property fmtid="{D5CDD505-2E9C-101B-9397-08002B2CF9AE}" pid="3" name="MediaServiceImageTags">
    <vt:lpwstr/>
  </property>
</Properties>
</file>