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3" r:id="rId3"/>
    <p:sldId id="265" r:id="rId4"/>
    <p:sldId id="269" r:id="rId5"/>
    <p:sldId id="264" r:id="rId6"/>
    <p:sldId id="266" r:id="rId7"/>
    <p:sldId id="267" r:id="rId8"/>
    <p:sldId id="270" r:id="rId9"/>
    <p:sldId id="268" r:id="rId10"/>
    <p:sldId id="272" r:id="rId11"/>
    <p:sldId id="271"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1DAB"/>
    <a:srgbClr val="C93F84"/>
    <a:srgbClr val="E6A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3271" autoAdjust="0"/>
  </p:normalViewPr>
  <p:slideViewPr>
    <p:cSldViewPr snapToGrid="0">
      <p:cViewPr varScale="1">
        <p:scale>
          <a:sx n="59" d="100"/>
          <a:sy n="59" d="100"/>
        </p:scale>
        <p:origin x="964" y="52"/>
      </p:cViewPr>
      <p:guideLst/>
    </p:cSldViewPr>
  </p:slideViewPr>
  <p:outlineViewPr>
    <p:cViewPr>
      <p:scale>
        <a:sx n="33" d="100"/>
        <a:sy n="33" d="100"/>
      </p:scale>
      <p:origin x="0" y="-527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rgbClr val="0070C0"/>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accent4">
            <a:lumMod val="75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rgbClr val="5A1DAB"/>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chemeClr val="bg2">
            <a:lumMod val="90000"/>
          </a:schemeClr>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bg2">
            <a:lumMod val="90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chemeClr val="bg2">
            <a:lumMod val="90000"/>
          </a:schemeClr>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a:solidFill>
          <a:schemeClr val="bg2">
            <a:lumMod val="90000"/>
          </a:schemeClr>
        </a:solidFill>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rgbClr val="0070C0"/>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bg2">
            <a:lumMod val="90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chemeClr val="bg2">
            <a:lumMod val="90000"/>
          </a:schemeClr>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a:solidFill>
          <a:schemeClr val="bg2">
            <a:lumMod val="90000"/>
          </a:schemeClr>
        </a:solidFill>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rgbClr val="0070C0"/>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bg2">
            <a:lumMod val="90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chemeClr val="bg2">
            <a:lumMod val="90000"/>
          </a:schemeClr>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a:solidFill>
          <a:schemeClr val="bg2">
            <a:lumMod val="90000"/>
          </a:schemeClr>
        </a:solidFill>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chemeClr val="bg2">
            <a:lumMod val="90000"/>
          </a:schemeClr>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accent4">
            <a:lumMod val="75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chemeClr val="bg2">
            <a:lumMod val="90000"/>
          </a:schemeClr>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2930AD9-0DF6-4ABC-9938-BD6F08D2567C}" type="doc">
      <dgm:prSet loTypeId="urn:microsoft.com/office/officeart/2005/8/layout/hChevron3" loCatId="process" qsTypeId="urn:microsoft.com/office/officeart/2005/8/quickstyle/simple1" qsCatId="simple" csTypeId="urn:microsoft.com/office/officeart/2005/8/colors/accent1_2" csCatId="accent1" phldr="1"/>
      <dgm:spPr/>
    </dgm:pt>
    <dgm:pt modelId="{2985F9C0-096A-4C2E-B3AE-73915E522521}">
      <dgm:prSet phldrT="[Text]"/>
      <dgm:spPr>
        <a:solidFill>
          <a:schemeClr val="bg2">
            <a:lumMod val="90000"/>
          </a:schemeClr>
        </a:solidFill>
      </dgm:spPr>
      <dgm:t>
        <a:bodyPr/>
        <a:lstStyle/>
        <a:p>
          <a:r>
            <a:rPr lang="en-US" dirty="0"/>
            <a:t>K-12 Education</a:t>
          </a:r>
        </a:p>
      </dgm:t>
    </dgm:pt>
    <dgm:pt modelId="{28587018-C472-4CFE-9889-CEFF3917E0DD}" type="parTrans" cxnId="{15B70F79-DE9C-4345-9325-C627DE9A8BA4}">
      <dgm:prSet/>
      <dgm:spPr/>
      <dgm:t>
        <a:bodyPr/>
        <a:lstStyle/>
        <a:p>
          <a:endParaRPr lang="en-US"/>
        </a:p>
      </dgm:t>
    </dgm:pt>
    <dgm:pt modelId="{926E16C0-1C79-481D-8C46-8A095525263A}" type="sibTrans" cxnId="{15B70F79-DE9C-4345-9325-C627DE9A8BA4}">
      <dgm:prSet/>
      <dgm:spPr/>
      <dgm:t>
        <a:bodyPr/>
        <a:lstStyle/>
        <a:p>
          <a:endParaRPr lang="en-US"/>
        </a:p>
      </dgm:t>
    </dgm:pt>
    <dgm:pt modelId="{A34E396E-A2C8-4B47-8C12-E6497B3A781D}">
      <dgm:prSet phldrT="[Text]"/>
      <dgm:spPr>
        <a:solidFill>
          <a:schemeClr val="bg2">
            <a:lumMod val="90000"/>
          </a:schemeClr>
        </a:solidFill>
      </dgm:spPr>
      <dgm:t>
        <a:bodyPr/>
        <a:lstStyle/>
        <a:p>
          <a:r>
            <a:rPr lang="en-US" dirty="0"/>
            <a:t>NSHE and other Higher Ed. Institutions</a:t>
          </a:r>
        </a:p>
      </dgm:t>
    </dgm:pt>
    <dgm:pt modelId="{411B9CD1-D650-45C4-A63E-AABAD80EA0C3}" type="parTrans" cxnId="{6E9B1D76-2B4E-4D9E-B5BC-7DD51CCE40EA}">
      <dgm:prSet/>
      <dgm:spPr/>
      <dgm:t>
        <a:bodyPr/>
        <a:lstStyle/>
        <a:p>
          <a:endParaRPr lang="en-US"/>
        </a:p>
      </dgm:t>
    </dgm:pt>
    <dgm:pt modelId="{483F0187-A13E-4B5F-A46A-9BC113C51DE4}" type="sibTrans" cxnId="{6E9B1D76-2B4E-4D9E-B5BC-7DD51CCE40EA}">
      <dgm:prSet/>
      <dgm:spPr/>
      <dgm:t>
        <a:bodyPr/>
        <a:lstStyle/>
        <a:p>
          <a:endParaRPr lang="en-US"/>
        </a:p>
      </dgm:t>
    </dgm:pt>
    <dgm:pt modelId="{72447E1F-44E7-4F89-B7ED-ECF4B9988086}">
      <dgm:prSet phldrT="[Text]"/>
      <dgm:spPr>
        <a:solidFill>
          <a:schemeClr val="bg2">
            <a:lumMod val="90000"/>
          </a:schemeClr>
        </a:solidFill>
      </dgm:spPr>
      <dgm:t>
        <a:bodyPr/>
        <a:lstStyle/>
        <a:p>
          <a:r>
            <a:rPr lang="en-US" dirty="0"/>
            <a:t>Professional Licensing</a:t>
          </a:r>
        </a:p>
      </dgm:t>
    </dgm:pt>
    <dgm:pt modelId="{906A0179-4BBE-4B0F-8D34-1F8CF05B9BBF}" type="parTrans" cxnId="{1E2D190B-322A-43BE-BCD9-D7D20642835A}">
      <dgm:prSet/>
      <dgm:spPr/>
      <dgm:t>
        <a:bodyPr/>
        <a:lstStyle/>
        <a:p>
          <a:endParaRPr lang="en-US"/>
        </a:p>
      </dgm:t>
    </dgm:pt>
    <dgm:pt modelId="{906B1875-0013-4882-B976-86FD466C270F}" type="sibTrans" cxnId="{1E2D190B-322A-43BE-BCD9-D7D20642835A}">
      <dgm:prSet/>
      <dgm:spPr/>
      <dgm:t>
        <a:bodyPr/>
        <a:lstStyle/>
        <a:p>
          <a:endParaRPr lang="en-US"/>
        </a:p>
      </dgm:t>
    </dgm:pt>
    <dgm:pt modelId="{4D662DF2-E170-4502-847B-1AD13421D1D4}">
      <dgm:prSet phldrT="[Text]"/>
      <dgm:spPr>
        <a:solidFill>
          <a:srgbClr val="5A1DAB"/>
        </a:solidFill>
      </dgm:spPr>
      <dgm:t>
        <a:bodyPr/>
        <a:lstStyle/>
        <a:p>
          <a:r>
            <a:rPr lang="en-US" dirty="0"/>
            <a:t>Professional Practice</a:t>
          </a:r>
        </a:p>
      </dgm:t>
    </dgm:pt>
    <dgm:pt modelId="{6137D9F6-90ED-4E71-A850-50D7E4528472}" type="parTrans" cxnId="{A788ED1E-172F-47E9-A23D-FD8830AAD450}">
      <dgm:prSet/>
      <dgm:spPr/>
      <dgm:t>
        <a:bodyPr/>
        <a:lstStyle/>
        <a:p>
          <a:endParaRPr lang="en-US"/>
        </a:p>
      </dgm:t>
    </dgm:pt>
    <dgm:pt modelId="{5A9FE28F-6AEE-4500-91CB-6572506F4ABA}" type="sibTrans" cxnId="{A788ED1E-172F-47E9-A23D-FD8830AAD450}">
      <dgm:prSet/>
      <dgm:spPr/>
      <dgm:t>
        <a:bodyPr/>
        <a:lstStyle/>
        <a:p>
          <a:endParaRPr lang="en-US"/>
        </a:p>
      </dgm:t>
    </dgm:pt>
    <dgm:pt modelId="{0B7E14FB-50D7-4820-9AC6-BD614F840FDE}" type="pres">
      <dgm:prSet presAssocID="{72930AD9-0DF6-4ABC-9938-BD6F08D2567C}" presName="Name0" presStyleCnt="0">
        <dgm:presLayoutVars>
          <dgm:dir/>
          <dgm:resizeHandles val="exact"/>
        </dgm:presLayoutVars>
      </dgm:prSet>
      <dgm:spPr/>
    </dgm:pt>
    <dgm:pt modelId="{17E423BF-350A-4FA7-BC8F-4F20A1DC3628}" type="pres">
      <dgm:prSet presAssocID="{2985F9C0-096A-4C2E-B3AE-73915E522521}" presName="parTxOnly" presStyleLbl="node1" presStyleIdx="0" presStyleCnt="4">
        <dgm:presLayoutVars>
          <dgm:bulletEnabled val="1"/>
        </dgm:presLayoutVars>
      </dgm:prSet>
      <dgm:spPr/>
    </dgm:pt>
    <dgm:pt modelId="{895AB6E4-E514-472F-9515-C1C542301C66}" type="pres">
      <dgm:prSet presAssocID="{926E16C0-1C79-481D-8C46-8A095525263A}" presName="parSpace" presStyleCnt="0"/>
      <dgm:spPr/>
    </dgm:pt>
    <dgm:pt modelId="{06E0B39C-5EA9-43FC-AC2E-87550595EBC8}" type="pres">
      <dgm:prSet presAssocID="{A34E396E-A2C8-4B47-8C12-E6497B3A781D}" presName="parTxOnly" presStyleLbl="node1" presStyleIdx="1" presStyleCnt="4" custLinFactNeighborX="-857" custLinFactNeighborY="-857">
        <dgm:presLayoutVars>
          <dgm:bulletEnabled val="1"/>
        </dgm:presLayoutVars>
      </dgm:prSet>
      <dgm:spPr/>
    </dgm:pt>
    <dgm:pt modelId="{7D0244AB-3B9C-4A64-A883-9C8EBC957327}" type="pres">
      <dgm:prSet presAssocID="{483F0187-A13E-4B5F-A46A-9BC113C51DE4}" presName="parSpace" presStyleCnt="0"/>
      <dgm:spPr/>
    </dgm:pt>
    <dgm:pt modelId="{BCA55779-4071-4C8A-8018-58D449743884}" type="pres">
      <dgm:prSet presAssocID="{72447E1F-44E7-4F89-B7ED-ECF4B9988086}" presName="parTxOnly" presStyleLbl="node1" presStyleIdx="2" presStyleCnt="4" custLinFactNeighborX="2207" custLinFactNeighborY="-736">
        <dgm:presLayoutVars>
          <dgm:bulletEnabled val="1"/>
        </dgm:presLayoutVars>
      </dgm:prSet>
      <dgm:spPr/>
    </dgm:pt>
    <dgm:pt modelId="{5AB7206E-0861-4E50-AE85-31C9D0B81A89}" type="pres">
      <dgm:prSet presAssocID="{906B1875-0013-4882-B976-86FD466C270F}" presName="parSpace" presStyleCnt="0"/>
      <dgm:spPr/>
    </dgm:pt>
    <dgm:pt modelId="{17112CAA-00F4-4933-B28B-E02C1F121044}" type="pres">
      <dgm:prSet presAssocID="{4D662DF2-E170-4502-847B-1AD13421D1D4}" presName="parTxOnly" presStyleLbl="node1" presStyleIdx="3" presStyleCnt="4">
        <dgm:presLayoutVars>
          <dgm:bulletEnabled val="1"/>
        </dgm:presLayoutVars>
      </dgm:prSet>
      <dgm:spPr/>
    </dgm:pt>
  </dgm:ptLst>
  <dgm:cxnLst>
    <dgm:cxn modelId="{1E2D190B-322A-43BE-BCD9-D7D20642835A}" srcId="{72930AD9-0DF6-4ABC-9938-BD6F08D2567C}" destId="{72447E1F-44E7-4F89-B7ED-ECF4B9988086}" srcOrd="2" destOrd="0" parTransId="{906A0179-4BBE-4B0F-8D34-1F8CF05B9BBF}" sibTransId="{906B1875-0013-4882-B976-86FD466C270F}"/>
    <dgm:cxn modelId="{8933D712-9EB0-4B6C-B88C-091EBAF74588}" type="presOf" srcId="{72930AD9-0DF6-4ABC-9938-BD6F08D2567C}" destId="{0B7E14FB-50D7-4820-9AC6-BD614F840FDE}" srcOrd="0" destOrd="0" presId="urn:microsoft.com/office/officeart/2005/8/layout/hChevron3"/>
    <dgm:cxn modelId="{A788ED1E-172F-47E9-A23D-FD8830AAD450}" srcId="{72930AD9-0DF6-4ABC-9938-BD6F08D2567C}" destId="{4D662DF2-E170-4502-847B-1AD13421D1D4}" srcOrd="3" destOrd="0" parTransId="{6137D9F6-90ED-4E71-A850-50D7E4528472}" sibTransId="{5A9FE28F-6AEE-4500-91CB-6572506F4ABA}"/>
    <dgm:cxn modelId="{B0EDEC43-DED5-4627-B43A-A931F4192662}" type="presOf" srcId="{A34E396E-A2C8-4B47-8C12-E6497B3A781D}" destId="{06E0B39C-5EA9-43FC-AC2E-87550595EBC8}" srcOrd="0" destOrd="0" presId="urn:microsoft.com/office/officeart/2005/8/layout/hChevron3"/>
    <dgm:cxn modelId="{6E9B1D76-2B4E-4D9E-B5BC-7DD51CCE40EA}" srcId="{72930AD9-0DF6-4ABC-9938-BD6F08D2567C}" destId="{A34E396E-A2C8-4B47-8C12-E6497B3A781D}" srcOrd="1" destOrd="0" parTransId="{411B9CD1-D650-45C4-A63E-AABAD80EA0C3}" sibTransId="{483F0187-A13E-4B5F-A46A-9BC113C51DE4}"/>
    <dgm:cxn modelId="{671AB877-B066-4643-814A-0B7F55EF29E5}" type="presOf" srcId="{4D662DF2-E170-4502-847B-1AD13421D1D4}" destId="{17112CAA-00F4-4933-B28B-E02C1F121044}" srcOrd="0" destOrd="0" presId="urn:microsoft.com/office/officeart/2005/8/layout/hChevron3"/>
    <dgm:cxn modelId="{15B70F79-DE9C-4345-9325-C627DE9A8BA4}" srcId="{72930AD9-0DF6-4ABC-9938-BD6F08D2567C}" destId="{2985F9C0-096A-4C2E-B3AE-73915E522521}" srcOrd="0" destOrd="0" parTransId="{28587018-C472-4CFE-9889-CEFF3917E0DD}" sibTransId="{926E16C0-1C79-481D-8C46-8A095525263A}"/>
    <dgm:cxn modelId="{67DA3D90-599F-4D78-B130-4CCD5559F40D}" type="presOf" srcId="{2985F9C0-096A-4C2E-B3AE-73915E522521}" destId="{17E423BF-350A-4FA7-BC8F-4F20A1DC3628}" srcOrd="0" destOrd="0" presId="urn:microsoft.com/office/officeart/2005/8/layout/hChevron3"/>
    <dgm:cxn modelId="{3DC20BB1-3BCC-4768-AB31-BD5F13D8F4A8}" type="presOf" srcId="{72447E1F-44E7-4F89-B7ED-ECF4B9988086}" destId="{BCA55779-4071-4C8A-8018-58D449743884}" srcOrd="0" destOrd="0" presId="urn:microsoft.com/office/officeart/2005/8/layout/hChevron3"/>
    <dgm:cxn modelId="{542F297E-E04E-4E82-B626-9AC8BB9F41A0}" type="presParOf" srcId="{0B7E14FB-50D7-4820-9AC6-BD614F840FDE}" destId="{17E423BF-350A-4FA7-BC8F-4F20A1DC3628}" srcOrd="0" destOrd="0" presId="urn:microsoft.com/office/officeart/2005/8/layout/hChevron3"/>
    <dgm:cxn modelId="{EDC8939B-E72B-4A94-8BCC-42D527B82FF8}" type="presParOf" srcId="{0B7E14FB-50D7-4820-9AC6-BD614F840FDE}" destId="{895AB6E4-E514-472F-9515-C1C542301C66}" srcOrd="1" destOrd="0" presId="urn:microsoft.com/office/officeart/2005/8/layout/hChevron3"/>
    <dgm:cxn modelId="{93730A25-9FA8-4D29-9294-67B3BC869D11}" type="presParOf" srcId="{0B7E14FB-50D7-4820-9AC6-BD614F840FDE}" destId="{06E0B39C-5EA9-43FC-AC2E-87550595EBC8}" srcOrd="2" destOrd="0" presId="urn:microsoft.com/office/officeart/2005/8/layout/hChevron3"/>
    <dgm:cxn modelId="{E98D053C-9239-46C5-AF2C-6E4E4C91F90D}" type="presParOf" srcId="{0B7E14FB-50D7-4820-9AC6-BD614F840FDE}" destId="{7D0244AB-3B9C-4A64-A883-9C8EBC957327}" srcOrd="3" destOrd="0" presId="urn:microsoft.com/office/officeart/2005/8/layout/hChevron3"/>
    <dgm:cxn modelId="{AF022CAB-E08F-46D8-B529-17C0C568BFB6}" type="presParOf" srcId="{0B7E14FB-50D7-4820-9AC6-BD614F840FDE}" destId="{BCA55779-4071-4C8A-8018-58D449743884}" srcOrd="4" destOrd="0" presId="urn:microsoft.com/office/officeart/2005/8/layout/hChevron3"/>
    <dgm:cxn modelId="{AE5F63D6-2E53-4137-83BC-FDCB9C6B0538}" type="presParOf" srcId="{0B7E14FB-50D7-4820-9AC6-BD614F840FDE}" destId="{5AB7206E-0861-4E50-AE85-31C9D0B81A89}" srcOrd="5" destOrd="0" presId="urn:microsoft.com/office/officeart/2005/8/layout/hChevron3"/>
    <dgm:cxn modelId="{A3DA3DDF-BBE8-4386-B495-BE4E0483B134}" type="presParOf" srcId="{0B7E14FB-50D7-4820-9AC6-BD614F840FDE}" destId="{17112CAA-00F4-4933-B28B-E02C1F121044}"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rgbClr val="5A1DA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423BF-350A-4FA7-BC8F-4F20A1DC3628}">
      <dsp:nvSpPr>
        <dsp:cNvPr id="0" name=""/>
        <dsp:cNvSpPr/>
      </dsp:nvSpPr>
      <dsp:spPr>
        <a:xfrm>
          <a:off x="2939" y="657116"/>
          <a:ext cx="2948864" cy="1179545"/>
        </a:xfrm>
        <a:prstGeom prst="homePlat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K-12 Education</a:t>
          </a:r>
        </a:p>
      </dsp:txBody>
      <dsp:txXfrm>
        <a:off x="2939" y="657116"/>
        <a:ext cx="2653978" cy="1179545"/>
      </dsp:txXfrm>
    </dsp:sp>
    <dsp:sp modelId="{06E0B39C-5EA9-43FC-AC2E-87550595EBC8}">
      <dsp:nvSpPr>
        <dsp:cNvPr id="0" name=""/>
        <dsp:cNvSpPr/>
      </dsp:nvSpPr>
      <dsp:spPr>
        <a:xfrm>
          <a:off x="2356976" y="647007"/>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NSHE and other Higher Ed. Institutions</a:t>
          </a:r>
        </a:p>
      </dsp:txBody>
      <dsp:txXfrm>
        <a:off x="2946749" y="647007"/>
        <a:ext cx="1769319" cy="1179545"/>
      </dsp:txXfrm>
    </dsp:sp>
    <dsp:sp modelId="{BCA55779-4071-4C8A-8018-58D449743884}">
      <dsp:nvSpPr>
        <dsp:cNvPr id="0" name=""/>
        <dsp:cNvSpPr/>
      </dsp:nvSpPr>
      <dsp:spPr>
        <a:xfrm>
          <a:off x="4734138" y="648434"/>
          <a:ext cx="2948864" cy="1179545"/>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Licensing</a:t>
          </a:r>
        </a:p>
      </dsp:txBody>
      <dsp:txXfrm>
        <a:off x="5323911" y="648434"/>
        <a:ext cx="1769319" cy="1179545"/>
      </dsp:txXfrm>
    </dsp:sp>
    <dsp:sp modelId="{17112CAA-00F4-4933-B28B-E02C1F121044}">
      <dsp:nvSpPr>
        <dsp:cNvPr id="0" name=""/>
        <dsp:cNvSpPr/>
      </dsp:nvSpPr>
      <dsp:spPr>
        <a:xfrm>
          <a:off x="7080213" y="657116"/>
          <a:ext cx="2948864" cy="1179545"/>
        </a:xfrm>
        <a:prstGeom prst="chevron">
          <a:avLst/>
        </a:prstGeom>
        <a:solidFill>
          <a:srgbClr val="5A1DA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56007" rIns="28004" bIns="56007" numCol="1" spcCol="1270" anchor="ctr" anchorCtr="0">
          <a:noAutofit/>
        </a:bodyPr>
        <a:lstStyle/>
        <a:p>
          <a:pPr marL="0" lvl="0" indent="0" algn="ctr" defTabSz="933450">
            <a:lnSpc>
              <a:spcPct val="90000"/>
            </a:lnSpc>
            <a:spcBef>
              <a:spcPct val="0"/>
            </a:spcBef>
            <a:spcAft>
              <a:spcPct val="35000"/>
            </a:spcAft>
            <a:buNone/>
          </a:pPr>
          <a:r>
            <a:rPr lang="en-US" sz="2100" kern="1200" dirty="0"/>
            <a:t>Professional Practice</a:t>
          </a:r>
        </a:p>
      </dsp:txBody>
      <dsp:txXfrm>
        <a:off x="7669986" y="657116"/>
        <a:ext cx="1769319" cy="117954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1581083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121216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3999379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1485868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439978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201743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378132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3369975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606229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1445195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B0A789-097D-46F4-9BBB-57755FE07700}" type="datetimeFigureOut">
              <a:rPr lang="en-US" smtClean="0"/>
              <a:t>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1E86F9-4C4F-4C49-B8EB-92923DD791D8}" type="slidenum">
              <a:rPr lang="en-US" smtClean="0"/>
              <a:t>‹#›</a:t>
            </a:fld>
            <a:endParaRPr lang="en-US" dirty="0"/>
          </a:p>
        </p:txBody>
      </p:sp>
    </p:spTree>
    <p:extLst>
      <p:ext uri="{BB962C8B-B14F-4D97-AF65-F5344CB8AC3E}">
        <p14:creationId xmlns:p14="http://schemas.microsoft.com/office/powerpoint/2010/main" val="1562337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0A789-097D-46F4-9BBB-57755FE07700}" type="datetimeFigureOut">
              <a:rPr lang="en-US" smtClean="0"/>
              <a:t>1/12/2023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E86F9-4C4F-4C49-B8EB-92923DD791D8}" type="slidenum">
              <a:rPr lang="en-US" smtClean="0"/>
              <a:t>‹#›</a:t>
            </a:fld>
            <a:endParaRPr lang="en-US" dirty="0"/>
          </a:p>
        </p:txBody>
      </p:sp>
    </p:spTree>
    <p:extLst>
      <p:ext uri="{BB962C8B-B14F-4D97-AF65-F5344CB8AC3E}">
        <p14:creationId xmlns:p14="http://schemas.microsoft.com/office/powerpoint/2010/main" val="616235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mailto:vcauhape@thefamilysupportcenter.org"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D9D967F4-6DF1-D3C4-9C1D-89A0C9EC3E88}"/>
              </a:ext>
              <a:ext uri="{C183D7F6-B498-43B3-948B-1728B52AA6E4}">
                <adec:decorative xmlns:adec="http://schemas.microsoft.com/office/drawing/2017/decorative" val="1"/>
              </a:ext>
            </a:extLst>
          </p:cNvPr>
          <p:cNvSpPr>
            <a:spLocks noGrp="1"/>
          </p:cNvSpPr>
          <p:nvPr>
            <p:ph type="subTitle" idx="1"/>
          </p:nvPr>
        </p:nvSpPr>
        <p:spPr>
          <a:xfrm>
            <a:off x="1462006" y="3095624"/>
            <a:ext cx="9144000" cy="1655762"/>
          </a:xfrm>
        </p:spPr>
        <p:txBody>
          <a:bodyPr/>
          <a:lstStyle/>
          <a:p>
            <a:r>
              <a:rPr lang="en-US" dirty="0"/>
              <a:t>Title slide</a:t>
            </a:r>
          </a:p>
          <a:p>
            <a:r>
              <a:rPr lang="en-US" dirty="0"/>
              <a:t>Rural Regional Behavioral health policy Board</a:t>
            </a:r>
          </a:p>
        </p:txBody>
      </p:sp>
      <p:pic>
        <p:nvPicPr>
          <p:cNvPr id="3" name="Picture 2">
            <a:extLst>
              <a:ext uri="{FF2B5EF4-FFF2-40B4-BE49-F238E27FC236}">
                <a16:creationId xmlns:a16="http://schemas.microsoft.com/office/drawing/2014/main" id="{52B65850-42EB-465B-9093-A17E8F7B797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466" y="1023662"/>
            <a:ext cx="10905066" cy="4143924"/>
          </a:xfrm>
          <a:prstGeom prst="rect">
            <a:avLst/>
          </a:prstGeom>
        </p:spPr>
      </p:pic>
      <p:sp>
        <p:nvSpPr>
          <p:cNvPr id="4" name="TextBox 3">
            <a:extLst>
              <a:ext uri="{FF2B5EF4-FFF2-40B4-BE49-F238E27FC236}">
                <a16:creationId xmlns:a16="http://schemas.microsoft.com/office/drawing/2014/main" id="{1B2FEEA3-AAE0-4B68-B93F-43894A81B7EF}"/>
              </a:ext>
            </a:extLst>
          </p:cNvPr>
          <p:cNvSpPr txBox="1"/>
          <p:nvPr/>
        </p:nvSpPr>
        <p:spPr>
          <a:xfrm>
            <a:off x="2347911" y="5346020"/>
            <a:ext cx="7496175" cy="1477328"/>
          </a:xfrm>
          <a:prstGeom prst="rect">
            <a:avLst/>
          </a:prstGeom>
          <a:noFill/>
        </p:spPr>
        <p:txBody>
          <a:bodyPr wrap="square" rtlCol="0">
            <a:spAutoFit/>
          </a:bodyPr>
          <a:lstStyle/>
          <a:p>
            <a:pPr algn="ctr"/>
            <a:r>
              <a:rPr lang="en-US" dirty="0"/>
              <a:t>Valerie Haskin, MA, MPH</a:t>
            </a:r>
          </a:p>
          <a:p>
            <a:pPr algn="ctr"/>
            <a:r>
              <a:rPr lang="en-US" dirty="0"/>
              <a:t>Rural Regional Behavioral Health Coordinator</a:t>
            </a:r>
          </a:p>
          <a:p>
            <a:pPr algn="ctr"/>
            <a:r>
              <a:rPr lang="en-US" dirty="0"/>
              <a:t>AB 37 Summary Presentation to the Nevada Behavioral Health Planning and Advisory Council</a:t>
            </a:r>
          </a:p>
          <a:p>
            <a:pPr algn="ctr"/>
            <a:r>
              <a:rPr lang="en-US" dirty="0"/>
              <a:t>January 11, 2023</a:t>
            </a:r>
          </a:p>
        </p:txBody>
      </p:sp>
      <p:sp>
        <p:nvSpPr>
          <p:cNvPr id="5" name="Title 4">
            <a:extLst>
              <a:ext uri="{FF2B5EF4-FFF2-40B4-BE49-F238E27FC236}">
                <a16:creationId xmlns:a16="http://schemas.microsoft.com/office/drawing/2014/main" id="{04B45E89-5B11-4981-8EE2-C70DA09D1236}"/>
              </a:ext>
            </a:extLst>
          </p:cNvPr>
          <p:cNvSpPr txBox="1">
            <a:spLocks noGrp="1"/>
          </p:cNvSpPr>
          <p:nvPr>
            <p:ph type="ctrTitle"/>
          </p:nvPr>
        </p:nvSpPr>
        <p:spPr>
          <a:xfrm>
            <a:off x="1524000" y="1122363"/>
            <a:ext cx="9144000" cy="2616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100" dirty="0">
                <a:latin typeface="+mn-lt"/>
                <a:ea typeface="+mn-ea"/>
                <a:cs typeface="+mn-cs"/>
              </a:rPr>
              <a:t>Cover Slide for Rural Regional Behavioral Health Policy Board Bill Presentation</a:t>
            </a:r>
            <a:endParaRPr kumimoji="0" lang="en-US" sz="1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637951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94633-D684-D2D9-1DC1-B8BB0BEE406E}"/>
              </a:ext>
            </a:extLst>
          </p:cNvPr>
          <p:cNvSpPr>
            <a:spLocks noGrp="1"/>
          </p:cNvSpPr>
          <p:nvPr>
            <p:ph type="title"/>
          </p:nvPr>
        </p:nvSpPr>
        <p:spPr/>
        <p:txBody>
          <a:bodyPr/>
          <a:lstStyle/>
          <a:p>
            <a:pPr algn="ctr"/>
            <a:r>
              <a:rPr lang="en-US" dirty="0"/>
              <a:t>Advisory Consortium</a:t>
            </a:r>
          </a:p>
        </p:txBody>
      </p:sp>
      <p:sp>
        <p:nvSpPr>
          <p:cNvPr id="4" name="Text Placeholder 3">
            <a:extLst>
              <a:ext uri="{FF2B5EF4-FFF2-40B4-BE49-F238E27FC236}">
                <a16:creationId xmlns:a16="http://schemas.microsoft.com/office/drawing/2014/main" id="{EA35A32E-1E20-E0EB-13BE-F47376711528}"/>
              </a:ext>
            </a:extLst>
          </p:cNvPr>
          <p:cNvSpPr>
            <a:spLocks noGrp="1"/>
          </p:cNvSpPr>
          <p:nvPr>
            <p:ph type="body" idx="1"/>
          </p:nvPr>
        </p:nvSpPr>
        <p:spPr>
          <a:xfrm>
            <a:off x="839788" y="1681163"/>
            <a:ext cx="10512424" cy="823912"/>
          </a:xfrm>
        </p:spPr>
        <p:txBody>
          <a:bodyPr>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The work of the Center would be directed by an Advisory Consortium</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Make-up of the consortium would include:</a:t>
            </a:r>
          </a:p>
        </p:txBody>
      </p:sp>
      <p:sp>
        <p:nvSpPr>
          <p:cNvPr id="3" name="Content Placeholder 2">
            <a:extLst>
              <a:ext uri="{FF2B5EF4-FFF2-40B4-BE49-F238E27FC236}">
                <a16:creationId xmlns:a16="http://schemas.microsoft.com/office/drawing/2014/main" id="{3594D776-CBD6-526E-4075-DA76D2EF9614}"/>
              </a:ext>
            </a:extLst>
          </p:cNvPr>
          <p:cNvSpPr>
            <a:spLocks noGrp="1"/>
          </p:cNvSpPr>
          <p:nvPr>
            <p:ph sz="half" idx="2"/>
          </p:nvPr>
        </p:nvSpPr>
        <p:spPr>
          <a:xfrm>
            <a:off x="839788" y="2612571"/>
            <a:ext cx="5157787" cy="3577092"/>
          </a:xfrm>
        </p:spPr>
        <p:txBody>
          <a:bodyPr>
            <a:noAutofit/>
          </a:bodyPr>
          <a:lstStyle/>
          <a:p>
            <a:pPr marL="0" indent="0">
              <a:buNone/>
            </a:pPr>
            <a:r>
              <a:rPr lang="en-US" sz="1600" dirty="0"/>
              <a:t>(1) Institutions within the System; </a:t>
            </a:r>
          </a:p>
          <a:p>
            <a:pPr marL="0" indent="0">
              <a:buNone/>
            </a:pPr>
            <a:r>
              <a:rPr lang="en-US" sz="1600" dirty="0"/>
              <a:t>(2) Providers of behavioral health care; </a:t>
            </a:r>
          </a:p>
          <a:p>
            <a:pPr marL="0" indent="0">
              <a:buNone/>
            </a:pPr>
            <a:r>
              <a:rPr lang="en-US" sz="1600" dirty="0"/>
              <a:t>(3) The Department of Education and school districts; </a:t>
            </a:r>
          </a:p>
          <a:p>
            <a:pPr marL="0" indent="0">
              <a:buNone/>
            </a:pPr>
            <a:r>
              <a:rPr lang="en-US" sz="1600" dirty="0"/>
              <a:t>(4) State and local law enforcement agencies; </a:t>
            </a:r>
          </a:p>
          <a:p>
            <a:pPr marL="0" indent="0">
              <a:buNone/>
            </a:pPr>
            <a:r>
              <a:rPr lang="en-US" sz="1600" dirty="0"/>
              <a:t>(5) Consumers of behavioral health care; </a:t>
            </a:r>
          </a:p>
          <a:p>
            <a:pPr marL="0" indent="0">
              <a:buNone/>
            </a:pPr>
            <a:r>
              <a:rPr lang="en-US" sz="1600" dirty="0"/>
              <a:t>(6) Family members of consumers of behavioral health care; </a:t>
            </a:r>
          </a:p>
          <a:p>
            <a:pPr marL="0" indent="0">
              <a:buNone/>
            </a:pPr>
            <a:r>
              <a:rPr lang="en-US" sz="1600" dirty="0"/>
              <a:t>(7) Hospitals and other facilities that provide behavioral health care; </a:t>
            </a:r>
          </a:p>
          <a:p>
            <a:pPr marL="0" indent="0">
              <a:buNone/>
            </a:pPr>
            <a:r>
              <a:rPr kumimoji="0" lang="en-US" sz="1600" b="0" i="0" u="none" strike="noStrike" kern="1200" cap="none" spc="0" normalizeH="0" baseline="0" noProof="0" dirty="0">
                <a:ln>
                  <a:noFill/>
                </a:ln>
                <a:solidFill>
                  <a:prstClr val="black"/>
                </a:solidFill>
                <a:effectLst/>
                <a:uLnTx/>
                <a:uFillTx/>
                <a:ea typeface="+mn-ea"/>
                <a:cs typeface="+mn-cs"/>
              </a:rPr>
              <a:t>(8) The Department of Health and Human Services, the Department of Veterans Services, the Department of Employment, Training and Rehabilitation and other relevant agencies of this State selected by the Center; </a:t>
            </a:r>
          </a:p>
        </p:txBody>
      </p:sp>
      <p:sp>
        <p:nvSpPr>
          <p:cNvPr id="6" name="Content Placeholder 5">
            <a:extLst>
              <a:ext uri="{FF2B5EF4-FFF2-40B4-BE49-F238E27FC236}">
                <a16:creationId xmlns:a16="http://schemas.microsoft.com/office/drawing/2014/main" id="{34A70A89-BAC7-545C-48DD-D7055119051C}"/>
              </a:ext>
            </a:extLst>
          </p:cNvPr>
          <p:cNvSpPr>
            <a:spLocks noGrp="1"/>
          </p:cNvSpPr>
          <p:nvPr>
            <p:ph sz="quarter" idx="4"/>
          </p:nvPr>
        </p:nvSpPr>
        <p:spPr>
          <a:xfrm>
            <a:off x="6379028" y="2612571"/>
            <a:ext cx="5183188" cy="3394213"/>
          </a:xfrm>
        </p:spPr>
        <p:txBody>
          <a:bodyPr>
            <a:no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(9) Sites that provide internships for providers of 9 behavioral health care;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(10) Representatives of members of the Armed Forces of the United States and the National Guard who are on active duty, veterans and families of such members and veterans;</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(11) Representatives of historically marginalized communities, including, without limitation: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(I) Lesbian, gay, bisexual, transgender and questioning persons; and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(II) Persons of color;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(12) Representatives of persons with disabilities; and </a:t>
            </a:r>
            <a:endParaRPr lang="en-US" sz="1600" dirty="0">
              <a:solidFill>
                <a:prstClr val="black"/>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(13) Other relevant persons and entities, as selected by the Center.</a:t>
            </a:r>
          </a:p>
        </p:txBody>
      </p:sp>
      <p:sp>
        <p:nvSpPr>
          <p:cNvPr id="7" name="Rectangle 6">
            <a:extLst>
              <a:ext uri="{FF2B5EF4-FFF2-40B4-BE49-F238E27FC236}">
                <a16:creationId xmlns:a16="http://schemas.microsoft.com/office/drawing/2014/main" id="{C53D6174-F3DB-FD3F-36D5-CBBF57ABBE56}"/>
              </a:ext>
              <a:ext uri="{C183D7F6-B498-43B3-948B-1728B52AA6E4}">
                <adec:decorative xmlns:adec="http://schemas.microsoft.com/office/drawing/2017/decorative" val="1"/>
              </a:ext>
            </a:extLst>
          </p:cNvPr>
          <p:cNvSpPr/>
          <p:nvPr/>
        </p:nvSpPr>
        <p:spPr>
          <a:xfrm>
            <a:off x="389709" y="337140"/>
            <a:ext cx="11412583" cy="6183721"/>
          </a:xfrm>
          <a:prstGeom prst="rect">
            <a:avLst/>
          </a:prstGeom>
          <a:noFill/>
          <a:ln w="762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44321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15B74-1788-F518-F447-6618EE32B2FF}"/>
              </a:ext>
            </a:extLst>
          </p:cNvPr>
          <p:cNvSpPr>
            <a:spLocks noGrp="1"/>
          </p:cNvSpPr>
          <p:nvPr>
            <p:ph type="title"/>
          </p:nvPr>
        </p:nvSpPr>
        <p:spPr/>
        <p:txBody>
          <a:bodyPr/>
          <a:lstStyle/>
          <a:p>
            <a:pPr algn="ctr"/>
            <a:r>
              <a:rPr lang="en-US" dirty="0"/>
              <a:t>Projected Fiscal Note</a:t>
            </a:r>
          </a:p>
        </p:txBody>
      </p:sp>
      <p:sp>
        <p:nvSpPr>
          <p:cNvPr id="3" name="Content Placeholder 2">
            <a:extLst>
              <a:ext uri="{FF2B5EF4-FFF2-40B4-BE49-F238E27FC236}">
                <a16:creationId xmlns:a16="http://schemas.microsoft.com/office/drawing/2014/main" id="{8BAB4DAF-B57C-5583-E755-83C3806EA85E}"/>
              </a:ext>
            </a:extLst>
          </p:cNvPr>
          <p:cNvSpPr>
            <a:spLocks noGrp="1"/>
          </p:cNvSpPr>
          <p:nvPr>
            <p:ph idx="1"/>
          </p:nvPr>
        </p:nvSpPr>
        <p:spPr/>
        <p:txBody>
          <a:bodyPr/>
          <a:lstStyle/>
          <a:p>
            <a:r>
              <a:rPr lang="en-US" b="1" i="1" dirty="0"/>
              <a:t>Caution: final numbers have not yet been explored; will be working with NSHE to calculate actual fiscal note. </a:t>
            </a:r>
          </a:p>
          <a:p>
            <a:r>
              <a:rPr lang="en-US" dirty="0"/>
              <a:t>Initial estimates sit at approximately $2M/yr. through the Biennium ($4M total)</a:t>
            </a:r>
          </a:p>
          <a:p>
            <a:r>
              <a:rPr lang="en-US" dirty="0"/>
              <a:t>Nebraska model worked with $1.3M - $1.6M, but focused only on psychology and psychiatry</a:t>
            </a:r>
          </a:p>
          <a:p>
            <a:r>
              <a:rPr lang="en-US" dirty="0"/>
              <a:t>Argument: we are at a point where bolstering the workforce and enabling the expansion of treatment options to support persons is at crisis levels. We must address staffing shortages before we can fill gaps in services and meet the growing needs of Nevadans. </a:t>
            </a:r>
          </a:p>
        </p:txBody>
      </p:sp>
      <p:sp>
        <p:nvSpPr>
          <p:cNvPr id="4" name="Rectangle 3">
            <a:extLst>
              <a:ext uri="{FF2B5EF4-FFF2-40B4-BE49-F238E27FC236}">
                <a16:creationId xmlns:a16="http://schemas.microsoft.com/office/drawing/2014/main" id="{493F7FA7-1DA3-0F42-6EC3-CE7E0F84EE0A}"/>
              </a:ext>
              <a:ext uri="{C183D7F6-B498-43B3-948B-1728B52AA6E4}">
                <adec:decorative xmlns:adec="http://schemas.microsoft.com/office/drawing/2017/decorative" val="1"/>
              </a:ext>
            </a:extLst>
          </p:cNvPr>
          <p:cNvSpPr/>
          <p:nvPr/>
        </p:nvSpPr>
        <p:spPr>
          <a:xfrm>
            <a:off x="389709" y="337140"/>
            <a:ext cx="11412583" cy="6183721"/>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92199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7">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CE5F7964-AA12-4E65-B9DE-C849EDF829B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49045" y="1472476"/>
            <a:ext cx="3789988" cy="3789988"/>
          </a:xfrm>
          <a:prstGeom prst="rect">
            <a:avLst/>
          </a:prstGeom>
        </p:spPr>
      </p:pic>
      <p:sp>
        <p:nvSpPr>
          <p:cNvPr id="30" name="Freeform: Shape 29">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7F7EBCB8-8FF9-438D-BBC4-27ED12527C61}"/>
              </a:ext>
            </a:extLst>
          </p:cNvPr>
          <p:cNvSpPr>
            <a:spLocks noGrp="1"/>
          </p:cNvSpPr>
          <p:nvPr>
            <p:ph type="subTitle" idx="1"/>
          </p:nvPr>
        </p:nvSpPr>
        <p:spPr>
          <a:xfrm>
            <a:off x="771458" y="3076456"/>
            <a:ext cx="5189503" cy="1155525"/>
          </a:xfrm>
        </p:spPr>
        <p:txBody>
          <a:bodyPr anchor="t">
            <a:noAutofit/>
          </a:bodyPr>
          <a:lstStyle/>
          <a:p>
            <a:pPr algn="l">
              <a:spcBef>
                <a:spcPts val="0"/>
              </a:spcBef>
              <a:spcAft>
                <a:spcPts val="600"/>
              </a:spcAft>
            </a:pPr>
            <a:r>
              <a:rPr lang="en-US" dirty="0"/>
              <a:t>Valerie Haskin, MA, MPH</a:t>
            </a:r>
          </a:p>
          <a:p>
            <a:pPr algn="l">
              <a:spcBef>
                <a:spcPts val="0"/>
              </a:spcBef>
              <a:spcAft>
                <a:spcPts val="600"/>
              </a:spcAft>
            </a:pPr>
            <a:r>
              <a:rPr lang="en-US" dirty="0"/>
              <a:t>Rural Regional Behavioral Health Coordinator</a:t>
            </a:r>
          </a:p>
          <a:p>
            <a:pPr algn="l">
              <a:spcBef>
                <a:spcPts val="0"/>
              </a:spcBef>
              <a:spcAft>
                <a:spcPts val="600"/>
              </a:spcAft>
            </a:pPr>
            <a:r>
              <a:rPr lang="en-US" dirty="0">
                <a:hlinkClick r:id="rId4"/>
              </a:rPr>
              <a:t>vcauhape@thefamilysupportcenter.org</a:t>
            </a:r>
            <a:r>
              <a:rPr lang="en-US" dirty="0"/>
              <a:t> </a:t>
            </a:r>
          </a:p>
        </p:txBody>
      </p:sp>
      <p:sp>
        <p:nvSpPr>
          <p:cNvPr id="2" name="Title 1">
            <a:extLst>
              <a:ext uri="{FF2B5EF4-FFF2-40B4-BE49-F238E27FC236}">
                <a16:creationId xmlns:a16="http://schemas.microsoft.com/office/drawing/2014/main" id="{955F5EC0-D52F-49F4-AC2D-1A9B6F2C048F}"/>
              </a:ext>
            </a:extLst>
          </p:cNvPr>
          <p:cNvSpPr>
            <a:spLocks noGrp="1"/>
          </p:cNvSpPr>
          <p:nvPr>
            <p:ph type="ctrTitle"/>
          </p:nvPr>
        </p:nvSpPr>
        <p:spPr>
          <a:xfrm>
            <a:off x="801624" y="-310896"/>
            <a:ext cx="5294376" cy="3072384"/>
          </a:xfrm>
        </p:spPr>
        <p:txBody>
          <a:bodyPr anchor="b">
            <a:normAutofit/>
          </a:bodyPr>
          <a:lstStyle/>
          <a:p>
            <a:pPr algn="l"/>
            <a:r>
              <a:rPr lang="en-US" sz="5400" dirty="0"/>
              <a:t>Contact Information</a:t>
            </a:r>
          </a:p>
        </p:txBody>
      </p:sp>
    </p:spTree>
    <p:extLst>
      <p:ext uri="{BB962C8B-B14F-4D97-AF65-F5344CB8AC3E}">
        <p14:creationId xmlns:p14="http://schemas.microsoft.com/office/powerpoint/2010/main" val="322175987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Rural RBHPB Concept for AB37 </a:t>
            </a:r>
            <a:br>
              <a:rPr lang="en-US" dirty="0">
                <a:latin typeface="Century Gothic" panose="020B0502020202020204" pitchFamily="34" charset="0"/>
              </a:rPr>
            </a:br>
            <a:r>
              <a:rPr lang="en-US" sz="3600" dirty="0">
                <a:latin typeface="Century Gothic" panose="020B0502020202020204" pitchFamily="34" charset="0"/>
              </a:rPr>
              <a:t>82</a:t>
            </a:r>
            <a:r>
              <a:rPr lang="en-US" sz="3600" baseline="30000" dirty="0">
                <a:latin typeface="Century Gothic" panose="020B0502020202020204" pitchFamily="34" charset="0"/>
              </a:rPr>
              <a:t>nd</a:t>
            </a:r>
            <a:r>
              <a:rPr lang="en-US" sz="3600" dirty="0">
                <a:latin typeface="Century Gothic" panose="020B0502020202020204" pitchFamily="34" charset="0"/>
              </a:rPr>
              <a:t> (2023) Legislative Session</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825624"/>
            <a:ext cx="10515600" cy="2711541"/>
          </a:xfrm>
        </p:spPr>
        <p:txBody>
          <a:bodyPr>
            <a:normAutofit fontScale="92500" lnSpcReduction="10000"/>
          </a:bodyPr>
          <a:lstStyle/>
          <a:p>
            <a:r>
              <a:rPr lang="en-US" dirty="0"/>
              <a:t>Build out a robust pipeline for behavioral health providers in Nevada</a:t>
            </a:r>
          </a:p>
          <a:p>
            <a:r>
              <a:rPr lang="en-US" dirty="0"/>
              <a:t>Based on successful models from Nebraska and Illinois</a:t>
            </a:r>
          </a:p>
          <a:p>
            <a:r>
              <a:rPr lang="en-US" dirty="0"/>
              <a:t>Would incorporate and expand upon existing successful programs, and introduce new programs and connections across the educational system and professional licensing</a:t>
            </a:r>
          </a:p>
          <a:p>
            <a:r>
              <a:rPr lang="en-US" b="1" dirty="0"/>
              <a:t>AB 37 “Authorizes the establishment of the Behavioral Health Workforce Development Center of Nevada”</a:t>
            </a:r>
          </a:p>
        </p:txBody>
      </p:sp>
      <p:graphicFrame>
        <p:nvGraphicFramePr>
          <p:cNvPr id="4" name="Diagram 3" descr="Diagram showing the flow of work starting at k-12 education, to Nevada systems of higher education institutions, to professional licensing, to professional practice.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651299374"/>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5120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Summary of AB 37</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611086"/>
            <a:ext cx="10515600" cy="2939143"/>
          </a:xfrm>
        </p:spPr>
        <p:txBody>
          <a:bodyPr>
            <a:normAutofit fontScale="85000" lnSpcReduction="10000"/>
          </a:bodyPr>
          <a:lstStyle/>
          <a:p>
            <a:r>
              <a:rPr lang="en-US" dirty="0"/>
              <a:t>Collaborate with School Districts to support and expand Career and Technical Education (CTE) Programming related to behavioral health professions in schools</a:t>
            </a:r>
          </a:p>
          <a:p>
            <a:r>
              <a:rPr lang="en-US" dirty="0"/>
              <a:t>Collaborate with Area Health Education Centers (AHECs) to include focus on behavioral health professions</a:t>
            </a:r>
          </a:p>
          <a:p>
            <a:r>
              <a:rPr lang="en-US" dirty="0"/>
              <a:t>Bolster efforts to support minority and disadvantaged youth in considering careers in behavioral health</a:t>
            </a:r>
          </a:p>
          <a:p>
            <a:r>
              <a:rPr lang="en-US" dirty="0"/>
              <a:t>Look for ways to weave SEL and Mental Health support programs with students as leaders or peer supports to increase interest</a:t>
            </a:r>
          </a:p>
        </p:txBody>
      </p:sp>
      <p:graphicFrame>
        <p:nvGraphicFramePr>
          <p:cNvPr id="4" name="Diagram 3" descr="Diagram highlighting k-12 education as the topic of this slide. All of the other segments have been grayed out to put emphasis on K-12.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3053729893"/>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533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Summary of AB 37</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825625"/>
            <a:ext cx="10515600" cy="2493778"/>
          </a:xfrm>
        </p:spPr>
        <p:txBody>
          <a:bodyPr>
            <a:normAutofit/>
          </a:bodyPr>
          <a:lstStyle/>
          <a:p>
            <a:r>
              <a:rPr lang="en-US" dirty="0"/>
              <a:t>Professional programs at NSHE focused upon:</a:t>
            </a:r>
          </a:p>
          <a:p>
            <a:pPr lvl="1"/>
            <a:r>
              <a:rPr lang="en-US" sz="2800" dirty="0"/>
              <a:t>Marriage and Family Therapy, Clinical Professional Counseling, Psychology, Psychiatry, Clinical Social Work, Behavior Analysts, all Drug and Alcohol Counselor types, and specialty medical tracks (psychiatric Nurse Practitioners, PAs, etc.)</a:t>
            </a:r>
          </a:p>
        </p:txBody>
      </p:sp>
      <p:graphicFrame>
        <p:nvGraphicFramePr>
          <p:cNvPr id="4" name="Diagram 3" descr="Diagram highlighting NSHE and other higher education institutions as the topic of this slide. All other segments have been grayed out to place emphasis on this segment.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445970823"/>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0682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Summary of AB 37</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825625"/>
            <a:ext cx="10515600" cy="2493778"/>
          </a:xfrm>
        </p:spPr>
        <p:txBody>
          <a:bodyPr>
            <a:normAutofit fontScale="85000" lnSpcReduction="10000"/>
          </a:bodyPr>
          <a:lstStyle/>
          <a:p>
            <a:r>
              <a:rPr lang="en-US" dirty="0"/>
              <a:t>Ensure undergraduate students are prepared for rigors of graduate school </a:t>
            </a:r>
          </a:p>
          <a:p>
            <a:r>
              <a:rPr lang="en-US" dirty="0"/>
              <a:t>Ensure clear pathways for undergraduate education to graduate school are created (courses needed, application and test deadlines, testing preparation, etc.)</a:t>
            </a:r>
          </a:p>
          <a:p>
            <a:r>
              <a:rPr lang="en-US" dirty="0"/>
              <a:t>Create easily-accessible opportunities for high-quality graduate and clinical internships/practicum, with an emphasis on creating opportunities to work with communities with least access to appropriate care (Rural, BIPOC, LGTBQ+, etc.) to ensure competent workforce with these experiences</a:t>
            </a:r>
          </a:p>
        </p:txBody>
      </p:sp>
      <p:graphicFrame>
        <p:nvGraphicFramePr>
          <p:cNvPr id="4" name="Diagram 3" descr="Diagram highlighting NSHE and other higher education institutions as the topic of this slide. All other segments have been grayed out to place emphasis on this segment.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3998855379"/>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4048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Summary of AB 37</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825625"/>
            <a:ext cx="10515600" cy="2637518"/>
          </a:xfrm>
        </p:spPr>
        <p:txBody>
          <a:bodyPr>
            <a:normAutofit/>
          </a:bodyPr>
          <a:lstStyle/>
          <a:p>
            <a:r>
              <a:rPr lang="en-US" dirty="0"/>
              <a:t>Expand the number of approved internship sites and supervisors through targeted training and approval efforts. </a:t>
            </a:r>
          </a:p>
          <a:p>
            <a:r>
              <a:rPr lang="en-US" dirty="0"/>
              <a:t>Work with licensing boards (not already doing so) to create processes to improve efficiency related to licensing for Nevadans, and those coming from out of state</a:t>
            </a:r>
          </a:p>
        </p:txBody>
      </p:sp>
      <p:graphicFrame>
        <p:nvGraphicFramePr>
          <p:cNvPr id="4" name="Diagram 3" descr="diagram highlighting professional licensing as the topic of this slide. All other segments have been grayed out to place emphasis on this segment.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4075405696"/>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5212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59CB-BB18-16C2-9924-BE16FC74CDEF}"/>
              </a:ext>
            </a:extLst>
          </p:cNvPr>
          <p:cNvSpPr>
            <a:spLocks noGrp="1"/>
          </p:cNvSpPr>
          <p:nvPr>
            <p:ph type="title"/>
          </p:nvPr>
        </p:nvSpPr>
        <p:spPr/>
        <p:txBody>
          <a:bodyPr/>
          <a:lstStyle/>
          <a:p>
            <a:pPr algn="ctr"/>
            <a:r>
              <a:rPr lang="en-US" dirty="0">
                <a:latin typeface="Century Gothic" panose="020B0502020202020204" pitchFamily="34" charset="0"/>
              </a:rPr>
              <a:t>Summary of AB 37</a:t>
            </a:r>
          </a:p>
        </p:txBody>
      </p:sp>
      <p:sp>
        <p:nvSpPr>
          <p:cNvPr id="3" name="Content Placeholder 2">
            <a:extLst>
              <a:ext uri="{FF2B5EF4-FFF2-40B4-BE49-F238E27FC236}">
                <a16:creationId xmlns:a16="http://schemas.microsoft.com/office/drawing/2014/main" id="{D250D585-76ED-6FBF-E005-32E9D655DF76}"/>
              </a:ext>
            </a:extLst>
          </p:cNvPr>
          <p:cNvSpPr>
            <a:spLocks noGrp="1"/>
          </p:cNvSpPr>
          <p:nvPr>
            <p:ph idx="1"/>
          </p:nvPr>
        </p:nvSpPr>
        <p:spPr>
          <a:xfrm>
            <a:off x="838200" y="1467394"/>
            <a:ext cx="10515600" cy="3139440"/>
          </a:xfrm>
        </p:spPr>
        <p:txBody>
          <a:bodyPr>
            <a:normAutofit fontScale="92500" lnSpcReduction="10000"/>
          </a:bodyPr>
          <a:lstStyle/>
          <a:p>
            <a:r>
              <a:rPr lang="en-US" dirty="0"/>
              <a:t>Work with Nevada Health Corps and federal programs to help place providers in rural and underserved communities for longer-term practice for tuition assistance/forgiveness (existing programs)</a:t>
            </a:r>
          </a:p>
          <a:p>
            <a:r>
              <a:rPr lang="en-US" dirty="0"/>
              <a:t>Identify opportunities to educate new providers on the “business” of practice in Nevada, including setting up insurance reimbursement, liability insurance, business licensing, etc.</a:t>
            </a:r>
          </a:p>
          <a:p>
            <a:r>
              <a:rPr lang="en-US" dirty="0"/>
              <a:t>Recruit eligible providers as approved supervisors and/or sites for undergraduate, graduate, and clinical internships.</a:t>
            </a:r>
          </a:p>
        </p:txBody>
      </p:sp>
      <p:graphicFrame>
        <p:nvGraphicFramePr>
          <p:cNvPr id="4" name="Diagram 3" descr="diagram highlighting professional practice as the topic of this slide. All other segments have been grayed out to place emphasis on this segment. ">
            <a:extLst>
              <a:ext uri="{FF2B5EF4-FFF2-40B4-BE49-F238E27FC236}">
                <a16:creationId xmlns:a16="http://schemas.microsoft.com/office/drawing/2014/main" id="{DF70180A-AC37-E615-06D9-29F946C1F5C1}"/>
              </a:ext>
            </a:extLst>
          </p:cNvPr>
          <p:cNvGraphicFramePr/>
          <p:nvPr>
            <p:extLst>
              <p:ext uri="{D42A27DB-BD31-4B8C-83A1-F6EECF244321}">
                <p14:modId xmlns:p14="http://schemas.microsoft.com/office/powerpoint/2010/main" val="2335839285"/>
              </p:ext>
            </p:extLst>
          </p:nvPr>
        </p:nvGraphicFramePr>
        <p:xfrm>
          <a:off x="1079991" y="3999097"/>
          <a:ext cx="10032017" cy="2493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978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A3235-2D27-C63F-8C93-0863BAE561BA}"/>
              </a:ext>
            </a:extLst>
          </p:cNvPr>
          <p:cNvSpPr>
            <a:spLocks noGrp="1"/>
          </p:cNvSpPr>
          <p:nvPr>
            <p:ph type="title"/>
          </p:nvPr>
        </p:nvSpPr>
        <p:spPr/>
        <p:txBody>
          <a:bodyPr/>
          <a:lstStyle/>
          <a:p>
            <a:pPr algn="ctr"/>
            <a:r>
              <a:rPr lang="en-US" dirty="0"/>
              <a:t>Intention for Infrastructure</a:t>
            </a:r>
          </a:p>
        </p:txBody>
      </p:sp>
      <p:sp>
        <p:nvSpPr>
          <p:cNvPr id="3" name="Content Placeholder 2">
            <a:extLst>
              <a:ext uri="{FF2B5EF4-FFF2-40B4-BE49-F238E27FC236}">
                <a16:creationId xmlns:a16="http://schemas.microsoft.com/office/drawing/2014/main" id="{CD32A71A-77D2-DF29-E605-CEA648B51989}"/>
              </a:ext>
            </a:extLst>
          </p:cNvPr>
          <p:cNvSpPr>
            <a:spLocks noGrp="1"/>
          </p:cNvSpPr>
          <p:nvPr>
            <p:ph idx="1"/>
          </p:nvPr>
        </p:nvSpPr>
        <p:spPr>
          <a:xfrm>
            <a:off x="838200" y="1825625"/>
            <a:ext cx="5745480" cy="4351338"/>
          </a:xfrm>
        </p:spPr>
        <p:txBody>
          <a:bodyPr>
            <a:normAutofit lnSpcReduction="10000"/>
          </a:bodyPr>
          <a:lstStyle/>
          <a:p>
            <a:r>
              <a:rPr lang="en-US" dirty="0"/>
              <a:t>Not a brick-and-mortar “center”</a:t>
            </a:r>
          </a:p>
          <a:p>
            <a:r>
              <a:rPr lang="en-US" dirty="0"/>
              <a:t>Fiscal note should be focused on programming and staffing, not on new buildings</a:t>
            </a:r>
          </a:p>
          <a:p>
            <a:r>
              <a:rPr lang="en-US" dirty="0"/>
              <a:t>Remote work may promote collaboration across all NSHE institutions providing education for future behavioral health providers</a:t>
            </a:r>
          </a:p>
          <a:p>
            <a:r>
              <a:rPr lang="en-US" dirty="0"/>
              <a:t>Allows for participation of staff representing multiple communities and may ease recruitment</a:t>
            </a:r>
          </a:p>
        </p:txBody>
      </p:sp>
      <p:pic>
        <p:nvPicPr>
          <p:cNvPr id="1026" name="Picture 2" descr="Does Remote Work Really Work? 4 CEOs on the Future of Their Workplaces |  Inc.com">
            <a:extLst>
              <a:ext uri="{FF2B5EF4-FFF2-40B4-BE49-F238E27FC236}">
                <a16:creationId xmlns:a16="http://schemas.microsoft.com/office/drawing/2014/main" id="{7EB6B09F-CE91-9B5A-8907-898E64E26D9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772" t="10875" r="11436" b="14825"/>
          <a:stretch/>
        </p:blipFill>
        <p:spPr bwMode="auto">
          <a:xfrm>
            <a:off x="6718663" y="2303417"/>
            <a:ext cx="5094514" cy="2737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47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Map of Nevada depicting locations of the five regional behavioral health policy boards: Washoe, Clark, Northern, Southern, and Rural. ">
            <a:extLst>
              <a:ext uri="{FF2B5EF4-FFF2-40B4-BE49-F238E27FC236}">
                <a16:creationId xmlns:a16="http://schemas.microsoft.com/office/drawing/2014/main" id="{DFA237AF-897C-816F-4D56-E27E7B06CDF2}"/>
              </a:ext>
            </a:extLst>
          </p:cNvPr>
          <p:cNvPicPr>
            <a:picLocks noChangeAspect="1"/>
          </p:cNvPicPr>
          <p:nvPr/>
        </p:nvPicPr>
        <p:blipFill>
          <a:blip r:embed="rId2"/>
          <a:stretch>
            <a:fillRect/>
          </a:stretch>
        </p:blipFill>
        <p:spPr>
          <a:xfrm>
            <a:off x="7310846" y="1253602"/>
            <a:ext cx="3744778" cy="5529400"/>
          </a:xfrm>
          <a:prstGeom prst="snip2DiagRect">
            <a:avLst>
              <a:gd name="adj1" fmla="val 796"/>
              <a:gd name="adj2" fmla="val 0"/>
            </a:avLst>
          </a:prstGeom>
        </p:spPr>
      </p:pic>
      <p:sp>
        <p:nvSpPr>
          <p:cNvPr id="10" name="Rectangle 9">
            <a:extLst>
              <a:ext uri="{FF2B5EF4-FFF2-40B4-BE49-F238E27FC236}">
                <a16:creationId xmlns:a16="http://schemas.microsoft.com/office/drawing/2014/main" id="{C36830DD-AE91-4BB4-6CFE-71DC930202BC}"/>
              </a:ext>
              <a:ext uri="{C183D7F6-B498-43B3-948B-1728B52AA6E4}">
                <adec:decorative xmlns:adec="http://schemas.microsoft.com/office/drawing/2017/decorative" val="1"/>
              </a:ext>
            </a:extLst>
          </p:cNvPr>
          <p:cNvSpPr/>
          <p:nvPr/>
        </p:nvSpPr>
        <p:spPr>
          <a:xfrm>
            <a:off x="6740434" y="4876799"/>
            <a:ext cx="1972492" cy="1850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7 Points 11">
            <a:extLst>
              <a:ext uri="{FF2B5EF4-FFF2-40B4-BE49-F238E27FC236}">
                <a16:creationId xmlns:a16="http://schemas.microsoft.com/office/drawing/2014/main" id="{048DE620-2FF7-EC1B-D0C9-17CF8DC16D21}"/>
              </a:ext>
            </a:extLst>
          </p:cNvPr>
          <p:cNvSpPr/>
          <p:nvPr/>
        </p:nvSpPr>
        <p:spPr>
          <a:xfrm>
            <a:off x="9932123" y="2336074"/>
            <a:ext cx="696687" cy="622663"/>
          </a:xfrm>
          <a:prstGeom prst="star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ysClr val="windowText" lastClr="000000"/>
                </a:solidFill>
              </a:rPr>
              <a:t>hub</a:t>
            </a:r>
          </a:p>
        </p:txBody>
      </p:sp>
      <p:pic>
        <p:nvPicPr>
          <p:cNvPr id="13" name="Picture 12" descr="Star indicating a regional hub would be located in the Northern Behavioral Health Policy Board's region. &#10;">
            <a:extLst>
              <a:ext uri="{FF2B5EF4-FFF2-40B4-BE49-F238E27FC236}">
                <a16:creationId xmlns:a16="http://schemas.microsoft.com/office/drawing/2014/main" id="{C441E04F-593C-BB47-EBD1-29DE71373B94}"/>
              </a:ext>
            </a:extLst>
          </p:cNvPr>
          <p:cNvPicPr>
            <a:picLocks noChangeAspect="1"/>
          </p:cNvPicPr>
          <p:nvPr/>
        </p:nvPicPr>
        <p:blipFill>
          <a:blip r:embed="rId3"/>
          <a:stretch>
            <a:fillRect/>
          </a:stretch>
        </p:blipFill>
        <p:spPr>
          <a:xfrm>
            <a:off x="7476307" y="3243942"/>
            <a:ext cx="719390" cy="646232"/>
          </a:xfrm>
          <a:prstGeom prst="rect">
            <a:avLst/>
          </a:prstGeom>
        </p:spPr>
      </p:pic>
      <p:pic>
        <p:nvPicPr>
          <p:cNvPr id="14" name="Picture 13" descr="Star indicating a regional hub would be located in the Southern Regional Behavioral Health Policy Board's region">
            <a:extLst>
              <a:ext uri="{FF2B5EF4-FFF2-40B4-BE49-F238E27FC236}">
                <a16:creationId xmlns:a16="http://schemas.microsoft.com/office/drawing/2014/main" id="{5C964160-668C-41B3-8ECE-40BA5F52AC65}"/>
              </a:ext>
            </a:extLst>
          </p:cNvPr>
          <p:cNvPicPr>
            <a:picLocks noChangeAspect="1"/>
          </p:cNvPicPr>
          <p:nvPr/>
        </p:nvPicPr>
        <p:blipFill>
          <a:blip r:embed="rId3"/>
          <a:stretch>
            <a:fillRect/>
          </a:stretch>
        </p:blipFill>
        <p:spPr>
          <a:xfrm>
            <a:off x="10094945" y="4053731"/>
            <a:ext cx="719390" cy="646232"/>
          </a:xfrm>
          <a:prstGeom prst="rect">
            <a:avLst/>
          </a:prstGeom>
        </p:spPr>
      </p:pic>
      <p:cxnSp>
        <p:nvCxnSpPr>
          <p:cNvPr id="22" name="Straight Arrow Connector 21" descr="Arrow acting as spoke between main center hub and a regional hub in the Northern Board's region. ">
            <a:extLst>
              <a:ext uri="{FF2B5EF4-FFF2-40B4-BE49-F238E27FC236}">
                <a16:creationId xmlns:a16="http://schemas.microsoft.com/office/drawing/2014/main" id="{32C07F6B-8199-1059-7D10-AF2926774FD4}"/>
              </a:ext>
            </a:extLst>
          </p:cNvPr>
          <p:cNvCxnSpPr>
            <a:cxnSpLocks/>
          </p:cNvCxnSpPr>
          <p:nvPr/>
        </p:nvCxnSpPr>
        <p:spPr>
          <a:xfrm flipV="1">
            <a:off x="7575322" y="3698195"/>
            <a:ext cx="260680" cy="858929"/>
          </a:xfrm>
          <a:prstGeom prst="straightConnector1">
            <a:avLst/>
          </a:prstGeom>
          <a:ln w="38100">
            <a:solidFill>
              <a:schemeClr val="accent6">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descr="Arrow representing spoke from the main Center Hub to a regional hub located in the Rural Region. ">
            <a:extLst>
              <a:ext uri="{FF2B5EF4-FFF2-40B4-BE49-F238E27FC236}">
                <a16:creationId xmlns:a16="http://schemas.microsoft.com/office/drawing/2014/main" id="{591D960E-53E1-ABE7-0E41-4F4BB51C9B3D}"/>
              </a:ext>
            </a:extLst>
          </p:cNvPr>
          <p:cNvCxnSpPr>
            <a:cxnSpLocks/>
          </p:cNvCxnSpPr>
          <p:nvPr/>
        </p:nvCxnSpPr>
        <p:spPr>
          <a:xfrm flipV="1">
            <a:off x="7972697" y="2785682"/>
            <a:ext cx="2245061" cy="1914281"/>
          </a:xfrm>
          <a:prstGeom prst="straightConnector1">
            <a:avLst/>
          </a:prstGeom>
          <a:ln w="38100">
            <a:solidFill>
              <a:schemeClr val="accent6">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descr="Arrow representing a spoke from the main center hub to a regional hub located in the Southern Region. ">
            <a:extLst>
              <a:ext uri="{FF2B5EF4-FFF2-40B4-BE49-F238E27FC236}">
                <a16:creationId xmlns:a16="http://schemas.microsoft.com/office/drawing/2014/main" id="{5EFFC7F8-0697-F722-6C0A-C0A675FB93B2}"/>
              </a:ext>
            </a:extLst>
          </p:cNvPr>
          <p:cNvCxnSpPr>
            <a:cxnSpLocks/>
          </p:cNvCxnSpPr>
          <p:nvPr/>
        </p:nvCxnSpPr>
        <p:spPr>
          <a:xfrm flipV="1">
            <a:off x="8270883" y="4501492"/>
            <a:ext cx="2083570" cy="648079"/>
          </a:xfrm>
          <a:prstGeom prst="straightConnector1">
            <a:avLst/>
          </a:prstGeom>
          <a:ln w="38100">
            <a:solidFill>
              <a:schemeClr val="accent6">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descr="Arrow pointing from the Clark Region to the circle representing the main hub of the Center. This indicates that UNLV may be the or a part of the main Hub. ">
            <a:extLst>
              <a:ext uri="{FF2B5EF4-FFF2-40B4-BE49-F238E27FC236}">
                <a16:creationId xmlns:a16="http://schemas.microsoft.com/office/drawing/2014/main" id="{06292C0F-31BE-B380-298D-F6641F778E9D}"/>
              </a:ext>
            </a:extLst>
          </p:cNvPr>
          <p:cNvCxnSpPr>
            <a:cxnSpLocks/>
          </p:cNvCxnSpPr>
          <p:nvPr/>
        </p:nvCxnSpPr>
        <p:spPr>
          <a:xfrm flipH="1" flipV="1">
            <a:off x="8326528" y="5534297"/>
            <a:ext cx="1640432" cy="93919"/>
          </a:xfrm>
          <a:prstGeom prst="straightConnector1">
            <a:avLst/>
          </a:prstGeom>
          <a:ln w="38100">
            <a:solidFill>
              <a:srgbClr val="00B050"/>
            </a:solidFill>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descr="Arrow pointing from the Washoe Region to the circle representing the main hub. This indicates that UNR may be the or a part of the main Hub. ">
            <a:extLst>
              <a:ext uri="{FF2B5EF4-FFF2-40B4-BE49-F238E27FC236}">
                <a16:creationId xmlns:a16="http://schemas.microsoft.com/office/drawing/2014/main" id="{57A3891F-99B1-3609-ABA5-DB17BC877F2D}"/>
              </a:ext>
            </a:extLst>
          </p:cNvPr>
          <p:cNvCxnSpPr>
            <a:cxnSpLocks/>
          </p:cNvCxnSpPr>
          <p:nvPr/>
        </p:nvCxnSpPr>
        <p:spPr>
          <a:xfrm flipH="1">
            <a:off x="7332616" y="2647406"/>
            <a:ext cx="174172" cy="1927135"/>
          </a:xfrm>
          <a:prstGeom prst="straightConnector1">
            <a:avLst/>
          </a:prstGeom>
          <a:ln w="38100">
            <a:solidFill>
              <a:srgbClr val="00B050"/>
            </a:solidFill>
            <a:tailEnd type="triangle"/>
          </a:ln>
        </p:spPr>
        <p:style>
          <a:lnRef idx="1">
            <a:schemeClr val="dk1"/>
          </a:lnRef>
          <a:fillRef idx="0">
            <a:schemeClr val="dk1"/>
          </a:fillRef>
          <a:effectRef idx="0">
            <a:schemeClr val="dk1"/>
          </a:effectRef>
          <a:fontRef idx="minor">
            <a:schemeClr val="tx1"/>
          </a:fontRef>
        </p:style>
      </p:cxnSp>
      <p:sp>
        <p:nvSpPr>
          <p:cNvPr id="11" name="Oval 10">
            <a:extLst>
              <a:ext uri="{FF2B5EF4-FFF2-40B4-BE49-F238E27FC236}">
                <a16:creationId xmlns:a16="http://schemas.microsoft.com/office/drawing/2014/main" id="{90227C47-C4C9-8625-83EE-AF3B3F6B8A42}"/>
              </a:ext>
            </a:extLst>
          </p:cNvPr>
          <p:cNvSpPr/>
          <p:nvPr/>
        </p:nvSpPr>
        <p:spPr>
          <a:xfrm>
            <a:off x="6626087" y="4557124"/>
            <a:ext cx="1700441" cy="16198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UNR &amp;/or UNLV as main “Hub”</a:t>
            </a:r>
          </a:p>
        </p:txBody>
      </p:sp>
      <p:sp>
        <p:nvSpPr>
          <p:cNvPr id="9" name="Content Placeholder 8">
            <a:extLst>
              <a:ext uri="{FF2B5EF4-FFF2-40B4-BE49-F238E27FC236}">
                <a16:creationId xmlns:a16="http://schemas.microsoft.com/office/drawing/2014/main" id="{4F5A7394-DA02-E7FA-A595-6FF78A3038F0}"/>
              </a:ext>
            </a:extLst>
          </p:cNvPr>
          <p:cNvSpPr>
            <a:spLocks noGrp="1"/>
          </p:cNvSpPr>
          <p:nvPr>
            <p:ph idx="1"/>
          </p:nvPr>
        </p:nvSpPr>
        <p:spPr>
          <a:xfrm>
            <a:off x="838199" y="1825625"/>
            <a:ext cx="6098177" cy="4351338"/>
          </a:xfrm>
        </p:spPr>
        <p:txBody>
          <a:bodyPr/>
          <a:lstStyle/>
          <a:p>
            <a:r>
              <a:rPr lang="en-US" dirty="0"/>
              <a:t>Main “Hub” within University of Nevada Institutions</a:t>
            </a:r>
          </a:p>
          <a:p>
            <a:r>
              <a:rPr lang="en-US" dirty="0"/>
              <a:t>Spokes to regional “hubs” in each Behavioral Health Region where the Center is not otherwise represented</a:t>
            </a:r>
          </a:p>
          <a:p>
            <a:r>
              <a:rPr lang="en-US" dirty="0"/>
              <a:t>Regional hubs will have specialty training or experiences to enrich both clinical training programs and to support local recruitment efforts </a:t>
            </a:r>
          </a:p>
        </p:txBody>
      </p:sp>
      <p:sp>
        <p:nvSpPr>
          <p:cNvPr id="2" name="Title 1">
            <a:extLst>
              <a:ext uri="{FF2B5EF4-FFF2-40B4-BE49-F238E27FC236}">
                <a16:creationId xmlns:a16="http://schemas.microsoft.com/office/drawing/2014/main" id="{C3162DA6-0FE1-5CB0-663D-C8141D549346}"/>
              </a:ext>
            </a:extLst>
          </p:cNvPr>
          <p:cNvSpPr>
            <a:spLocks noGrp="1"/>
          </p:cNvSpPr>
          <p:nvPr>
            <p:ph type="title"/>
          </p:nvPr>
        </p:nvSpPr>
        <p:spPr/>
        <p:txBody>
          <a:bodyPr/>
          <a:lstStyle/>
          <a:p>
            <a:r>
              <a:rPr lang="en-US" dirty="0"/>
              <a:t>“Hub-and-Spoke” Model for Infrastructure</a:t>
            </a:r>
          </a:p>
        </p:txBody>
      </p:sp>
    </p:spTree>
    <p:extLst>
      <p:ext uri="{BB962C8B-B14F-4D97-AF65-F5344CB8AC3E}">
        <p14:creationId xmlns:p14="http://schemas.microsoft.com/office/powerpoint/2010/main" val="28046332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420</TotalTime>
  <Words>1014</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Office Theme</vt:lpstr>
      <vt:lpstr>Cover Slide for Rural Regional Behavioral Health Policy Board Bill Presentation</vt:lpstr>
      <vt:lpstr>Rural RBHPB Concept for AB37  82nd (2023) Legislative Session</vt:lpstr>
      <vt:lpstr>Summary of AB 37</vt:lpstr>
      <vt:lpstr>Summary of AB 37</vt:lpstr>
      <vt:lpstr>Summary of AB 37</vt:lpstr>
      <vt:lpstr>Summary of AB 37</vt:lpstr>
      <vt:lpstr>Summary of AB 37</vt:lpstr>
      <vt:lpstr>Intention for Infrastructure</vt:lpstr>
      <vt:lpstr>“Hub-and-Spoke” Model for Infrastructure</vt:lpstr>
      <vt:lpstr>Advisory Consortium</vt:lpstr>
      <vt:lpstr>Projected Fiscal Note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joelle</dc:creator>
  <cp:lastModifiedBy>Wendy Thornley</cp:lastModifiedBy>
  <cp:revision>16</cp:revision>
  <dcterms:created xsi:type="dcterms:W3CDTF">2021-02-02T21:29:48Z</dcterms:created>
  <dcterms:modified xsi:type="dcterms:W3CDTF">2023-01-12T20:23:06Z</dcterms:modified>
</cp:coreProperties>
</file>