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8" r:id="rId3"/>
    <p:sldMasterId id="2147483691" r:id="rId4"/>
  </p:sldMasterIdLst>
  <p:notesMasterIdLst>
    <p:notesMasterId r:id="rId45"/>
  </p:notesMasterIdLst>
  <p:sldIdLst>
    <p:sldId id="257" r:id="rId5"/>
    <p:sldId id="271" r:id="rId6"/>
    <p:sldId id="258" r:id="rId7"/>
    <p:sldId id="259" r:id="rId8"/>
    <p:sldId id="260" r:id="rId9"/>
    <p:sldId id="262" r:id="rId10"/>
    <p:sldId id="261" r:id="rId11"/>
    <p:sldId id="273" r:id="rId12"/>
    <p:sldId id="274" r:id="rId13"/>
    <p:sldId id="275" r:id="rId14"/>
    <p:sldId id="276" r:id="rId15"/>
    <p:sldId id="277" r:id="rId16"/>
    <p:sldId id="279" r:id="rId17"/>
    <p:sldId id="281" r:id="rId18"/>
    <p:sldId id="263" r:id="rId19"/>
    <p:sldId id="280" r:id="rId20"/>
    <p:sldId id="282" r:id="rId21"/>
    <p:sldId id="292" r:id="rId22"/>
    <p:sldId id="264" r:id="rId23"/>
    <p:sldId id="284" r:id="rId24"/>
    <p:sldId id="285" r:id="rId25"/>
    <p:sldId id="303" r:id="rId26"/>
    <p:sldId id="304" r:id="rId27"/>
    <p:sldId id="265" r:id="rId28"/>
    <p:sldId id="293" r:id="rId29"/>
    <p:sldId id="266" r:id="rId30"/>
    <p:sldId id="289" r:id="rId31"/>
    <p:sldId id="291" r:id="rId32"/>
    <p:sldId id="283" r:id="rId33"/>
    <p:sldId id="286" r:id="rId34"/>
    <p:sldId id="267" r:id="rId35"/>
    <p:sldId id="268" r:id="rId36"/>
    <p:sldId id="269" r:id="rId37"/>
    <p:sldId id="270" r:id="rId38"/>
    <p:sldId id="296" r:id="rId39"/>
    <p:sldId id="295" r:id="rId40"/>
    <p:sldId id="297" r:id="rId41"/>
    <p:sldId id="298" r:id="rId42"/>
    <p:sldId id="299" r:id="rId43"/>
    <p:sldId id="29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598" autoAdjust="0"/>
  </p:normalViewPr>
  <p:slideViewPr>
    <p:cSldViewPr snapToGrid="0">
      <p:cViewPr varScale="1">
        <p:scale>
          <a:sx n="59" d="100"/>
          <a:sy n="59" d="100"/>
        </p:scale>
        <p:origin x="772" y="52"/>
      </p:cViewPr>
      <p:guideLst/>
    </p:cSldViewPr>
  </p:slideViewPr>
  <p:outlineViewPr>
    <p:cViewPr>
      <p:scale>
        <a:sx n="33" d="100"/>
        <a:sy n="33" d="100"/>
      </p:scale>
      <p:origin x="0" y="-76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6D8E6-8EB4-448F-A734-86109E92F7FF}" type="datetimeFigureOut">
              <a:rPr lang="en-US" smtClean="0"/>
              <a:t>10/5/2022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D1CCF5-5362-4D2F-9910-22CB46D371F6}" type="slidenum">
              <a:rPr lang="en-US" smtClean="0"/>
              <a:t>‹#›</a:t>
            </a:fld>
            <a:endParaRPr lang="en-US"/>
          </a:p>
        </p:txBody>
      </p:sp>
    </p:spTree>
    <p:extLst>
      <p:ext uri="{BB962C8B-B14F-4D97-AF65-F5344CB8AC3E}">
        <p14:creationId xmlns:p14="http://schemas.microsoft.com/office/powerpoint/2010/main" val="1155928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33115"/>
            <a:fld id="{8E9F95B4-1FCC-46AE-A4E2-342D3367DB8A}" type="slidenum">
              <a:rPr lang="en-US" smtClean="0">
                <a:solidFill>
                  <a:prstClr val="black"/>
                </a:solidFill>
              </a:rPr>
              <a:pPr defTabSz="933115"/>
              <a:t>1</a:t>
            </a:fld>
            <a:endParaRPr lang="en-US" dirty="0">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684558" y="4185275"/>
            <a:ext cx="5476461" cy="4717946"/>
          </a:xfrm>
          <a:noFill/>
          <a:ln/>
        </p:spPr>
        <p:txBody>
          <a:bodyPr/>
          <a:lstStyle/>
          <a:p>
            <a:r>
              <a:rPr lang="en-US" sz="800" b="1" dirty="0">
                <a:solidFill>
                  <a:srgbClr val="FF0000"/>
                </a:solidFill>
              </a:rPr>
              <a:t>Notes to speaker:</a:t>
            </a:r>
          </a:p>
          <a:p>
            <a:r>
              <a:rPr lang="en-US" sz="800" dirty="0">
                <a:solidFill>
                  <a:srgbClr val="FF0000"/>
                </a:solidFill>
                <a:cs typeface="Arial" charset="0"/>
              </a:rPr>
              <a:t>Please remember to test the video on Slide 2 and adjust the computer’s volume in the room where you will be speaking BEFORE you are introduced and begin your presentation. If you are using a CD-R or thumb-drive with a non-SSA computer provided by the organization that requested the speech, the captions may not work if the STAMP add-in is not already installed on their computer. If audio will not be available, you can hide the next slide – in PowerPoint, so that they will be skipped as you click through the presentation. </a:t>
            </a:r>
          </a:p>
          <a:p>
            <a:r>
              <a:rPr lang="en-US" sz="800" dirty="0">
                <a:solidFill>
                  <a:srgbClr val="FF0000"/>
                </a:solidFill>
                <a:cs typeface="Arial" charset="0"/>
              </a:rPr>
              <a:t>You will need to install STAMP to every SSA presentation laptop on which you want to display captioned videos.  Here are your installation instructions:</a:t>
            </a:r>
            <a:endParaRPr lang="en-US" sz="800" u="sng" dirty="0">
              <a:solidFill>
                <a:srgbClr val="FF0000"/>
              </a:solidFill>
              <a:cs typeface="Arial" charset="0"/>
            </a:endParaRPr>
          </a:p>
          <a:p>
            <a:pPr marL="224651" indent="-224651" defTabSz="898604" eaLnBrk="0" fontAlgn="base" hangingPunct="0">
              <a:spcBef>
                <a:spcPct val="30000"/>
              </a:spcBef>
              <a:spcAft>
                <a:spcPct val="0"/>
              </a:spcAft>
              <a:buFont typeface="+mj-lt"/>
              <a:buAutoNum type="arabicPeriod"/>
              <a:defRPr/>
            </a:pPr>
            <a:r>
              <a:rPr lang="en-US" sz="800" dirty="0">
                <a:solidFill>
                  <a:srgbClr val="FF0000"/>
                </a:solidFill>
                <a:cs typeface="Arial" charset="0"/>
              </a:rPr>
              <a:t>Download STAMP: https://sourceforge.net/projects/stamp-addin/</a:t>
            </a:r>
          </a:p>
          <a:p>
            <a:pPr marL="224651" indent="-224651">
              <a:buFont typeface="+mj-lt"/>
              <a:buAutoNum type="arabicPeriod"/>
            </a:pPr>
            <a:r>
              <a:rPr lang="en-US" sz="800" dirty="0">
                <a:solidFill>
                  <a:srgbClr val="FF0000"/>
                </a:solidFill>
                <a:cs typeface="Arial" charset="0"/>
              </a:rPr>
              <a:t>Install STAMP Setup to the presentation laptop PowerPoint. (STAMP is a PowerPoint Add-in that allows for the addition and manipulation of captions, and caption files to videos)</a:t>
            </a:r>
          </a:p>
          <a:p>
            <a:pPr marL="224651" indent="-224651">
              <a:buFont typeface="+mj-lt"/>
              <a:buAutoNum type="arabicPeriod"/>
            </a:pPr>
            <a:r>
              <a:rPr lang="en-US" sz="800" dirty="0">
                <a:solidFill>
                  <a:srgbClr val="FF0000"/>
                </a:solidFill>
                <a:cs typeface="Arial" charset="0"/>
              </a:rPr>
              <a:t>Click Run </a:t>
            </a:r>
          </a:p>
          <a:p>
            <a:pPr marL="224651" indent="-224651">
              <a:buFont typeface="+mj-lt"/>
              <a:buAutoNum type="arabicPeriod"/>
            </a:pPr>
            <a:r>
              <a:rPr lang="en-US" sz="800" dirty="0">
                <a:solidFill>
                  <a:srgbClr val="FF0000"/>
                </a:solidFill>
                <a:cs typeface="Arial" charset="0"/>
              </a:rPr>
              <a:t>Click Next</a:t>
            </a:r>
          </a:p>
          <a:p>
            <a:pPr marL="224651" indent="-224651">
              <a:buFont typeface="+mj-lt"/>
              <a:buAutoNum type="arabicPeriod"/>
            </a:pPr>
            <a:r>
              <a:rPr lang="en-US" sz="800" dirty="0">
                <a:solidFill>
                  <a:srgbClr val="FF0000"/>
                </a:solidFill>
                <a:cs typeface="Arial" charset="0"/>
              </a:rPr>
              <a:t>Accept the terms of the License Agreement and click Next</a:t>
            </a:r>
          </a:p>
          <a:p>
            <a:pPr marL="224651" indent="-224651">
              <a:buFont typeface="+mj-lt"/>
              <a:buAutoNum type="arabicPeriod"/>
            </a:pPr>
            <a:r>
              <a:rPr lang="en-US" sz="800" dirty="0">
                <a:solidFill>
                  <a:srgbClr val="FF0000"/>
                </a:solidFill>
                <a:cs typeface="Arial" charset="0"/>
              </a:rPr>
              <a:t>Click Next</a:t>
            </a:r>
          </a:p>
          <a:p>
            <a:pPr marL="224651" indent="-224651">
              <a:buFont typeface="+mj-lt"/>
              <a:buAutoNum type="arabicPeriod"/>
            </a:pPr>
            <a:r>
              <a:rPr lang="en-US" sz="800" dirty="0">
                <a:solidFill>
                  <a:srgbClr val="FF0000"/>
                </a:solidFill>
                <a:cs typeface="Arial" charset="0"/>
              </a:rPr>
              <a:t>Click Install, then click Finish and restart the PowerPoint program on your laptop.</a:t>
            </a:r>
          </a:p>
          <a:p>
            <a:endParaRPr lang="en-US" sz="800" dirty="0">
              <a:solidFill>
                <a:srgbClr val="FF0000"/>
              </a:solidFill>
              <a:cs typeface="Arial" charset="0"/>
            </a:endParaRPr>
          </a:p>
          <a:p>
            <a:r>
              <a:rPr lang="en-US" sz="800" dirty="0">
                <a:solidFill>
                  <a:srgbClr val="FF0000"/>
                </a:solidFill>
              </a:rPr>
              <a:t>You may want to add the name of the organization or event (seminar, conference, workshop, etc.) and the date of the event to this slide by clicking Insert, then clicking Text Box, and typing in the details. </a:t>
            </a:r>
          </a:p>
          <a:p>
            <a:endParaRPr lang="en-US" sz="800" u="sng" dirty="0">
              <a:solidFill>
                <a:srgbClr val="FF0000"/>
              </a:solidFill>
            </a:endParaRPr>
          </a:p>
          <a:p>
            <a:r>
              <a:rPr lang="en-US" sz="800" u="sng" dirty="0">
                <a:solidFill>
                  <a:srgbClr val="FF0000"/>
                </a:solidFill>
              </a:rPr>
              <a:t>DO NOT </a:t>
            </a:r>
            <a:r>
              <a:rPr lang="en-US" sz="800" dirty="0">
                <a:solidFill>
                  <a:srgbClr val="FF0000"/>
                </a:solidFill>
              </a:rPr>
              <a:t>remove the taxpayer expense disclaimer from this slide, as it is now required by law. </a:t>
            </a:r>
          </a:p>
          <a:p>
            <a:endParaRPr lang="en-US" sz="800" dirty="0">
              <a:solidFill>
                <a:srgbClr val="FF0000"/>
              </a:solidFill>
            </a:endParaRPr>
          </a:p>
          <a:p>
            <a:r>
              <a:rPr lang="en-US" sz="800" dirty="0">
                <a:solidFill>
                  <a:srgbClr val="FF0000"/>
                </a:solidFill>
              </a:rPr>
              <a:t>Be sure to thank the person who invited you to speak, thank the organization for making SSA a part of today’s event, and make a few introductory comments (such as how long you have worked at SSA, your job title, and why you feel Social Security is relevant to this event/organization). </a:t>
            </a:r>
          </a:p>
          <a:p>
            <a:pPr lvl="1" algn="just"/>
            <a:endParaRPr lang="en-US" sz="800" dirty="0">
              <a:solidFill>
                <a:srgbClr val="FF0000"/>
              </a:solidFill>
            </a:endParaRPr>
          </a:p>
          <a:p>
            <a:r>
              <a:rPr lang="en-US" sz="1000" b="1" u="sng" dirty="0"/>
              <a:t>BEGINNING OF SPEAKER’S FORMAL SCRIPT</a:t>
            </a:r>
            <a:r>
              <a:rPr lang="en-US" sz="1000" b="1" dirty="0"/>
              <a:t>:</a:t>
            </a:r>
          </a:p>
          <a:p>
            <a:pPr defTabSz="912937">
              <a:defRPr/>
            </a:pPr>
            <a:r>
              <a:rPr lang="en-US" sz="1100" dirty="0"/>
              <a:t>For more than 80 years, Social Security has helped secure today and tomorrow by providing benefits and financial protection for millions of people throughout their life’s journey. </a:t>
            </a:r>
          </a:p>
          <a:p>
            <a:endParaRPr lang="en-US" sz="1100" dirty="0"/>
          </a:p>
          <a:p>
            <a:r>
              <a:rPr lang="en-US" sz="1100" dirty="0"/>
              <a:t>Social Security touches the lives of every American, both directly and indirectly. As you consider the information that you are about to receive , I encourage you to think about all the ways Social Security has been linked to your life – and the lives of your loved ones. </a:t>
            </a:r>
            <a:endParaRPr lang="en-US" sz="1100" dirty="0">
              <a:solidFill>
                <a:srgbClr val="FF0000"/>
              </a:solidFill>
            </a:endParaRPr>
          </a:p>
        </p:txBody>
      </p:sp>
    </p:spTree>
    <p:extLst>
      <p:ext uri="{BB962C8B-B14F-4D97-AF65-F5344CB8AC3E}">
        <p14:creationId xmlns:p14="http://schemas.microsoft.com/office/powerpoint/2010/main" val="3114101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When you file an application for disability benefits with Social Security, we always check on your eligibility for both of our programs.</a:t>
            </a:r>
          </a:p>
          <a:p>
            <a:r>
              <a:rPr lang="en-US" sz="900" dirty="0"/>
              <a:t>The same medical requirements apply to both programs, but the non-medical requirements differ.</a:t>
            </a:r>
          </a:p>
          <a:p>
            <a:endParaRPr lang="en-US" sz="900" dirty="0"/>
          </a:p>
          <a:p>
            <a:r>
              <a:rPr lang="en-US" sz="900" dirty="0"/>
              <a:t>Staff at your local Social Security field office review your non-medical eligibility. If you meet the non-medical requirements for SSDI, SSI, or both programs, we send your claim – or claims – to a medical examiner who works for the state of ___(your state)__.</a:t>
            </a:r>
          </a:p>
          <a:p>
            <a:endParaRPr lang="en-US" sz="900" dirty="0"/>
          </a:p>
          <a:p>
            <a:r>
              <a:rPr lang="en-US" sz="900" dirty="0"/>
              <a:t>Specifically, the medical examiners work for a state agency called the Disability Determination Service, or DDS. Once the medical examiner makes a medical decision on your application, you receive notification by mail, and your local Social Security field office receives notification electronically. If your claim is approved, you start receiving monthly disability benefits. If denied, you have 60 days to file an appeal.</a:t>
            </a:r>
          </a:p>
          <a:p>
            <a:endParaRPr lang="en-US" sz="900" dirty="0"/>
          </a:p>
          <a:p>
            <a:r>
              <a:rPr lang="en-US" sz="900" dirty="0"/>
              <a:t>For SSDI, you must have recent work history in order to receive benefits. Adults must have worked and earned Social Security credits in 5 out of the 10 years prior to the onset of the disability.</a:t>
            </a:r>
          </a:p>
          <a:p>
            <a:endParaRPr lang="en-US" sz="900" dirty="0"/>
          </a:p>
          <a:p>
            <a:r>
              <a:rPr lang="en-US" sz="900" dirty="0"/>
              <a:t>For younger workers, however, less work is required. For example:</a:t>
            </a:r>
          </a:p>
          <a:p>
            <a:endParaRPr lang="en-US" sz="900" dirty="0"/>
          </a:p>
          <a:p>
            <a:pPr>
              <a:spcBef>
                <a:spcPct val="20000"/>
              </a:spcBef>
              <a:buClr>
                <a:srgbClr val="A8C0F6"/>
              </a:buClr>
              <a:buFont typeface="Wingdings" pitchFamily="2" charset="2"/>
              <a:buChar char="§"/>
            </a:pPr>
            <a:r>
              <a:rPr lang="en-US" altLang="en-US" sz="900" u="sng" dirty="0"/>
              <a:t> Before age 24:</a:t>
            </a:r>
          </a:p>
          <a:p>
            <a:pPr marL="627609" lvl="1" indent="-171167">
              <a:spcBef>
                <a:spcPct val="20000"/>
              </a:spcBef>
              <a:buFont typeface="Arial" panose="020B0604020202020204" pitchFamily="34" charset="0"/>
              <a:buChar char="•"/>
            </a:pPr>
            <a:r>
              <a:rPr lang="en-US" altLang="en-US" sz="900" dirty="0"/>
              <a:t>1 ½ years of work in a three-year period before becoming disabled</a:t>
            </a:r>
          </a:p>
          <a:p>
            <a:pPr>
              <a:spcBef>
                <a:spcPct val="20000"/>
              </a:spcBef>
              <a:buClr>
                <a:srgbClr val="A8C0F6"/>
              </a:buClr>
              <a:buFont typeface="Wingdings" pitchFamily="2" charset="2"/>
              <a:buChar char="§"/>
            </a:pPr>
            <a:r>
              <a:rPr lang="en-US" altLang="en-US" sz="900" dirty="0"/>
              <a:t> </a:t>
            </a:r>
            <a:r>
              <a:rPr lang="en-US" altLang="en-US" sz="900" u="sng" dirty="0"/>
              <a:t>Age 24-31:</a:t>
            </a:r>
          </a:p>
          <a:p>
            <a:pPr lvl="1">
              <a:spcBef>
                <a:spcPct val="20000"/>
              </a:spcBef>
              <a:buClr>
                <a:srgbClr val="A8C0F6"/>
              </a:buClr>
              <a:buFont typeface="Wingdings" pitchFamily="2" charset="2"/>
              <a:buChar char="§"/>
            </a:pPr>
            <a:r>
              <a:rPr lang="en-US" altLang="en-US" sz="900" dirty="0"/>
              <a:t>work during half the time between age 21 and the time the disability began</a:t>
            </a:r>
          </a:p>
          <a:p>
            <a:pPr>
              <a:spcBef>
                <a:spcPct val="20000"/>
              </a:spcBef>
              <a:buClr>
                <a:srgbClr val="A8C0F6"/>
              </a:buClr>
              <a:buFont typeface="Wingdings" pitchFamily="2" charset="2"/>
              <a:buChar char="§"/>
            </a:pPr>
            <a:r>
              <a:rPr lang="en-US" altLang="en-US" sz="900" u="sng" dirty="0"/>
              <a:t>Age 31 or older:</a:t>
            </a:r>
          </a:p>
          <a:p>
            <a:pPr lvl="1">
              <a:spcBef>
                <a:spcPct val="20000"/>
              </a:spcBef>
              <a:buClr>
                <a:srgbClr val="A8C0F6"/>
              </a:buClr>
              <a:buFont typeface="Wingdings" pitchFamily="2" charset="2"/>
              <a:buChar char="§"/>
            </a:pPr>
            <a:r>
              <a:rPr lang="en-US" altLang="en-US" sz="900" dirty="0"/>
              <a:t>work during five out of the 10 years before the disability began</a:t>
            </a:r>
            <a:r>
              <a:rPr lang="en-US" altLang="en-US" sz="900" i="1" dirty="0"/>
              <a:t>   </a:t>
            </a:r>
          </a:p>
          <a:p>
            <a:endParaRPr lang="en-US" sz="900" dirty="0"/>
          </a:p>
          <a:p>
            <a:r>
              <a:rPr lang="en-US" sz="900" dirty="0"/>
              <a:t>However, since you do not need to work and gain insured status for SSI, babies and older people who have never worked can receive SSI benefits. They just need to be blind, disabled, or age 65 or older and have limited income and resources.</a:t>
            </a:r>
          </a:p>
          <a:p>
            <a:endParaRPr lang="en-US" sz="900" dirty="0"/>
          </a:p>
          <a:p>
            <a:pPr defTabSz="930283">
              <a:defRPr/>
            </a:pPr>
            <a:r>
              <a:rPr lang="en-US" sz="900" dirty="0"/>
              <a:t>Social Security has a specific set of rules that apply to disability beneficiaries. If you receive Social Security disability benefits or Supplemental Security Income payments, </a:t>
            </a:r>
            <a:r>
              <a:rPr lang="en-US" sz="900" b="1" dirty="0"/>
              <a:t>you must report all earnings to Social Security</a:t>
            </a:r>
            <a:r>
              <a:rPr lang="en-US" sz="900" dirty="0"/>
              <a:t>. </a:t>
            </a:r>
          </a:p>
          <a:p>
            <a:endParaRPr lang="en-US" sz="900" dirty="0"/>
          </a:p>
          <a:p>
            <a:endParaRPr lang="en-US" sz="9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D8C53-ECBC-44FC-9144-A8C38BDE65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7100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https://www.ssa.gov/ssi/text-report-ussi.htm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D8C53-ECBC-44FC-9144-A8C38BDE65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4170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D1CCF5-5362-4D2F-9910-22CB46D371F6}" type="slidenum">
              <a:rPr lang="en-US" smtClean="0"/>
              <a:t>36</a:t>
            </a:fld>
            <a:endParaRPr lang="en-US"/>
          </a:p>
        </p:txBody>
      </p:sp>
    </p:spTree>
    <p:extLst>
      <p:ext uri="{BB962C8B-B14F-4D97-AF65-F5344CB8AC3E}">
        <p14:creationId xmlns:p14="http://schemas.microsoft.com/office/powerpoint/2010/main" val="2441244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a:latin typeface="Arial" panose="020B0604020202020204" pitchFamily="34" charset="0"/>
              </a:rPr>
              <a:t>So what can you do with a </a:t>
            </a:r>
            <a:r>
              <a:rPr lang="en-US" altLang="en-US" sz="1200" i="1" dirty="0">
                <a:latin typeface="Arial" panose="020B0604020202020204" pitchFamily="34" charset="0"/>
              </a:rPr>
              <a:t>my</a:t>
            </a:r>
            <a:r>
              <a:rPr lang="en-US" altLang="en-US" sz="1200" dirty="0">
                <a:latin typeface="Arial" panose="020B0604020202020204" pitchFamily="34" charset="0"/>
              </a:rPr>
              <a:t> Social Security account?  Your online</a:t>
            </a:r>
            <a:r>
              <a:rPr lang="en-US" altLang="en-US" sz="1200" i="1" dirty="0">
                <a:latin typeface="Arial" panose="020B0604020202020204" pitchFamily="34" charset="0"/>
              </a:rPr>
              <a:t> my</a:t>
            </a:r>
            <a:r>
              <a:rPr lang="en-US" altLang="en-US" sz="1200" dirty="0">
                <a:latin typeface="Arial" panose="020B0604020202020204" pitchFamily="34" charset="0"/>
              </a:rPr>
              <a:t> Social Security account provides a wealth of information to help you and your family plan for your financial future</a:t>
            </a:r>
            <a:endParaRPr lang="en-US" sz="1200" dirty="0"/>
          </a:p>
          <a:p>
            <a:endParaRPr lang="en-US" altLang="en-US" sz="1200" b="0" baseline="0" dirty="0">
              <a:latin typeface="Arial" panose="020B0604020202020204" pitchFamily="34" charset="0"/>
            </a:endParaRPr>
          </a:p>
          <a:p>
            <a:r>
              <a:rPr lang="en-US" altLang="en-US" sz="1200" b="0" baseline="0" dirty="0">
                <a:latin typeface="Arial" panose="020B0604020202020204" pitchFamily="34" charset="0"/>
              </a:rPr>
              <a:t>URL updated 12/17/2020 (JP)</a:t>
            </a:r>
            <a:endParaRPr lang="en-US" altLang="en-US" sz="1200" b="0" dirty="0">
              <a:latin typeface="Arial" panose="020B0604020202020204" pitchFamily="34" charset="0"/>
            </a:endParaRPr>
          </a:p>
          <a:p>
            <a:endParaRPr lang="en-US" altLang="en-US" b="0" dirty="0">
              <a:latin typeface="Arial" panose="020B0604020202020204" pitchFamily="34" charset="0"/>
            </a:endParaRPr>
          </a:p>
        </p:txBody>
      </p:sp>
      <p:sp>
        <p:nvSpPr>
          <p:cNvPr id="18023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63">
              <a:defRPr sz="2400" b="1">
                <a:solidFill>
                  <a:srgbClr val="DDDDDD"/>
                </a:solidFill>
                <a:latin typeface="Arial" panose="020B0604020202020204" pitchFamily="34" charset="0"/>
              </a:defRPr>
            </a:lvl1pPr>
            <a:lvl2pPr marL="758496" indent="-291107" defTabSz="942863">
              <a:defRPr sz="2400" b="1">
                <a:solidFill>
                  <a:srgbClr val="DDDDDD"/>
                </a:solidFill>
                <a:latin typeface="Arial" panose="020B0604020202020204" pitchFamily="34" charset="0"/>
              </a:defRPr>
            </a:lvl2pPr>
            <a:lvl3pPr marL="1167664" indent="-232887" defTabSz="942863">
              <a:defRPr sz="2400" b="1">
                <a:solidFill>
                  <a:srgbClr val="DDDDDD"/>
                </a:solidFill>
                <a:latin typeface="Arial" panose="020B0604020202020204" pitchFamily="34" charset="0"/>
              </a:defRPr>
            </a:lvl3pPr>
            <a:lvl4pPr marL="1635053" indent="-232887" defTabSz="942863">
              <a:defRPr sz="2400" b="1">
                <a:solidFill>
                  <a:srgbClr val="DDDDDD"/>
                </a:solidFill>
                <a:latin typeface="Arial" panose="020B0604020202020204" pitchFamily="34" charset="0"/>
              </a:defRPr>
            </a:lvl4pPr>
            <a:lvl5pPr marL="2102441" indent="-232887" defTabSz="942863">
              <a:defRPr sz="2400" b="1">
                <a:solidFill>
                  <a:srgbClr val="DDDDDD"/>
                </a:solidFill>
                <a:latin typeface="Arial" panose="020B0604020202020204" pitchFamily="34" charset="0"/>
              </a:defRPr>
            </a:lvl5pPr>
            <a:lvl6pPr marL="2568212" indent="-232887" defTabSz="942863" eaLnBrk="0" fontAlgn="base" hangingPunct="0">
              <a:spcBef>
                <a:spcPct val="0"/>
              </a:spcBef>
              <a:spcAft>
                <a:spcPct val="0"/>
              </a:spcAft>
              <a:defRPr sz="2400" b="1">
                <a:solidFill>
                  <a:srgbClr val="DDDDDD"/>
                </a:solidFill>
                <a:latin typeface="Arial" panose="020B0604020202020204" pitchFamily="34" charset="0"/>
              </a:defRPr>
            </a:lvl6pPr>
            <a:lvl7pPr marL="3033984" indent="-232887" defTabSz="942863" eaLnBrk="0" fontAlgn="base" hangingPunct="0">
              <a:spcBef>
                <a:spcPct val="0"/>
              </a:spcBef>
              <a:spcAft>
                <a:spcPct val="0"/>
              </a:spcAft>
              <a:defRPr sz="2400" b="1">
                <a:solidFill>
                  <a:srgbClr val="DDDDDD"/>
                </a:solidFill>
                <a:latin typeface="Arial" panose="020B0604020202020204" pitchFamily="34" charset="0"/>
              </a:defRPr>
            </a:lvl7pPr>
            <a:lvl8pPr marL="3499756" indent="-232887" defTabSz="942863" eaLnBrk="0" fontAlgn="base" hangingPunct="0">
              <a:spcBef>
                <a:spcPct val="0"/>
              </a:spcBef>
              <a:spcAft>
                <a:spcPct val="0"/>
              </a:spcAft>
              <a:defRPr sz="2400" b="1">
                <a:solidFill>
                  <a:srgbClr val="DDDDDD"/>
                </a:solidFill>
                <a:latin typeface="Arial" panose="020B0604020202020204" pitchFamily="34" charset="0"/>
              </a:defRPr>
            </a:lvl8pPr>
            <a:lvl9pPr marL="3965527" indent="-232887" defTabSz="942863"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dirty="0">
                <a:solidFill>
                  <a:srgbClr val="000000"/>
                </a:solidFill>
              </a:rPr>
              <a:t>80</a:t>
            </a:r>
          </a:p>
        </p:txBody>
      </p:sp>
    </p:spTree>
    <p:extLst>
      <p:ext uri="{BB962C8B-B14F-4D97-AF65-F5344CB8AC3E}">
        <p14:creationId xmlns:p14="http://schemas.microsoft.com/office/powerpoint/2010/main" val="1839406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kern="1200" dirty="0">
              <a:solidFill>
                <a:schemeClr val="tx1"/>
              </a:solidFill>
              <a:effectLst/>
              <a:latin typeface="+mn-lt"/>
              <a:ea typeface="+mn-ea"/>
              <a:cs typeface="+mn-cs"/>
            </a:endParaRPr>
          </a:p>
          <a:p>
            <a:r>
              <a:rPr lang="en-US" altLang="en-US" sz="1200" b="0" baseline="0" dirty="0">
                <a:latin typeface="Arial" panose="020B0604020202020204" pitchFamily="34" charset="0"/>
              </a:rPr>
              <a:t>Slide updated 2/18/2021 (JP)</a:t>
            </a:r>
            <a:endParaRPr lang="en-US" altLang="en-US" sz="1200" b="0" dirty="0">
              <a:latin typeface="Arial" panose="020B0604020202020204" pitchFamily="34" charset="0"/>
            </a:endParaRPr>
          </a:p>
        </p:txBody>
      </p:sp>
      <p:sp>
        <p:nvSpPr>
          <p:cNvPr id="18227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63">
              <a:defRPr sz="2400" b="1">
                <a:solidFill>
                  <a:srgbClr val="DDDDDD"/>
                </a:solidFill>
                <a:latin typeface="Arial" panose="020B0604020202020204" pitchFamily="34" charset="0"/>
              </a:defRPr>
            </a:lvl1pPr>
            <a:lvl2pPr marL="758496" indent="-291107" defTabSz="942863">
              <a:defRPr sz="2400" b="1">
                <a:solidFill>
                  <a:srgbClr val="DDDDDD"/>
                </a:solidFill>
                <a:latin typeface="Arial" panose="020B0604020202020204" pitchFamily="34" charset="0"/>
              </a:defRPr>
            </a:lvl2pPr>
            <a:lvl3pPr marL="1167664" indent="-232887" defTabSz="942863">
              <a:defRPr sz="2400" b="1">
                <a:solidFill>
                  <a:srgbClr val="DDDDDD"/>
                </a:solidFill>
                <a:latin typeface="Arial" panose="020B0604020202020204" pitchFamily="34" charset="0"/>
              </a:defRPr>
            </a:lvl3pPr>
            <a:lvl4pPr marL="1635053" indent="-232887" defTabSz="942863">
              <a:defRPr sz="2400" b="1">
                <a:solidFill>
                  <a:srgbClr val="DDDDDD"/>
                </a:solidFill>
                <a:latin typeface="Arial" panose="020B0604020202020204" pitchFamily="34" charset="0"/>
              </a:defRPr>
            </a:lvl4pPr>
            <a:lvl5pPr marL="2102441" indent="-232887" defTabSz="942863">
              <a:defRPr sz="2400" b="1">
                <a:solidFill>
                  <a:srgbClr val="DDDDDD"/>
                </a:solidFill>
                <a:latin typeface="Arial" panose="020B0604020202020204" pitchFamily="34" charset="0"/>
              </a:defRPr>
            </a:lvl5pPr>
            <a:lvl6pPr marL="2568212" indent="-232887" defTabSz="942863" eaLnBrk="0" fontAlgn="base" hangingPunct="0">
              <a:spcBef>
                <a:spcPct val="0"/>
              </a:spcBef>
              <a:spcAft>
                <a:spcPct val="0"/>
              </a:spcAft>
              <a:defRPr sz="2400" b="1">
                <a:solidFill>
                  <a:srgbClr val="DDDDDD"/>
                </a:solidFill>
                <a:latin typeface="Arial" panose="020B0604020202020204" pitchFamily="34" charset="0"/>
              </a:defRPr>
            </a:lvl6pPr>
            <a:lvl7pPr marL="3033984" indent="-232887" defTabSz="942863" eaLnBrk="0" fontAlgn="base" hangingPunct="0">
              <a:spcBef>
                <a:spcPct val="0"/>
              </a:spcBef>
              <a:spcAft>
                <a:spcPct val="0"/>
              </a:spcAft>
              <a:defRPr sz="2400" b="1">
                <a:solidFill>
                  <a:srgbClr val="DDDDDD"/>
                </a:solidFill>
                <a:latin typeface="Arial" panose="020B0604020202020204" pitchFamily="34" charset="0"/>
              </a:defRPr>
            </a:lvl7pPr>
            <a:lvl8pPr marL="3499756" indent="-232887" defTabSz="942863" eaLnBrk="0" fontAlgn="base" hangingPunct="0">
              <a:spcBef>
                <a:spcPct val="0"/>
              </a:spcBef>
              <a:spcAft>
                <a:spcPct val="0"/>
              </a:spcAft>
              <a:defRPr sz="2400" b="1">
                <a:solidFill>
                  <a:srgbClr val="DDDDDD"/>
                </a:solidFill>
                <a:latin typeface="Arial" panose="020B0604020202020204" pitchFamily="34" charset="0"/>
              </a:defRPr>
            </a:lvl8pPr>
            <a:lvl9pPr marL="3965527" indent="-232887" defTabSz="942863"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dirty="0">
                <a:solidFill>
                  <a:srgbClr val="000000"/>
                </a:solidFill>
              </a:rPr>
              <a:t>81</a:t>
            </a:r>
          </a:p>
        </p:txBody>
      </p:sp>
    </p:spTree>
    <p:extLst>
      <p:ext uri="{BB962C8B-B14F-4D97-AF65-F5344CB8AC3E}">
        <p14:creationId xmlns:p14="http://schemas.microsoft.com/office/powerpoint/2010/main" val="702044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5205" indent="-175205">
              <a:buFont typeface="Arial" panose="020B0604020202020204" pitchFamily="34" charset="0"/>
              <a:buChar char="•"/>
              <a:defRPr/>
            </a:pPr>
            <a:r>
              <a:rPr lang="en-US" altLang="en-US" sz="1200" b="0" dirty="0">
                <a:cs typeface="Arial" panose="020B0604020202020204" pitchFamily="34" charset="0"/>
              </a:rPr>
              <a:t>To open a my Social Security account, you have to be at least 18, have a valid e-mail address, a Social Security number, and a U.S. mailing address.</a:t>
            </a:r>
            <a:endParaRPr lang="en-US" sz="1200" b="0" dirty="0">
              <a:cs typeface="Arial" panose="020B0604020202020204" pitchFamily="34" charset="0"/>
            </a:endParaRPr>
          </a:p>
          <a:p>
            <a:pPr marL="175205" indent="-175205">
              <a:buFont typeface="Arial" panose="020B0604020202020204" pitchFamily="34" charset="0"/>
              <a:buChar char="•"/>
              <a:defRPr/>
            </a:pPr>
            <a:r>
              <a:rPr lang="en-US" sz="1200" b="0" dirty="0">
                <a:cs typeface="Arial" panose="020B0604020202020204" pitchFamily="34" charset="0"/>
              </a:rPr>
              <a:t>To open your account, go to </a:t>
            </a:r>
            <a:r>
              <a:rPr lang="en-US" sz="1200" b="0" i="1" dirty="0">
                <a:cs typeface="Arial" panose="020B0604020202020204" pitchFamily="34" charset="0"/>
              </a:rPr>
              <a:t>ssa.gov/</a:t>
            </a:r>
            <a:r>
              <a:rPr lang="en-US" sz="1200" b="0" i="1" dirty="0" err="1">
                <a:cs typeface="Arial" panose="020B0604020202020204" pitchFamily="34" charset="0"/>
              </a:rPr>
              <a:t>myaccount</a:t>
            </a:r>
            <a:r>
              <a:rPr lang="en-US" sz="1200" b="0" i="1" dirty="0">
                <a:cs typeface="Arial" panose="020B0604020202020204" pitchFamily="34" charset="0"/>
              </a:rPr>
              <a:t> </a:t>
            </a:r>
            <a:r>
              <a:rPr lang="en-US" sz="1200" b="0" dirty="0">
                <a:cs typeface="Arial" panose="020B0604020202020204" pitchFamily="34" charset="0"/>
              </a:rPr>
              <a:t>and select “Sign In or Create an Account.”</a:t>
            </a:r>
            <a:endParaRPr lang="en-US" altLang="en-US" sz="1200" b="0" dirty="0">
              <a:cs typeface="Arial" panose="020B0604020202020204" pitchFamily="34" charset="0"/>
            </a:endParaRPr>
          </a:p>
          <a:p>
            <a:pPr marL="175205" indent="-175205">
              <a:buFont typeface="Arial" panose="020B0604020202020204" pitchFamily="34" charset="0"/>
              <a:buChar char="•"/>
              <a:defRPr/>
            </a:pPr>
            <a:r>
              <a:rPr lang="en-US" altLang="en-US" sz="1200" dirty="0"/>
              <a:t>One way to register for an account is to </a:t>
            </a:r>
            <a:r>
              <a:rPr lang="en-US" altLang="en-US" sz="1200" b="0" dirty="0"/>
              <a:t>provide some personal Social Security information about yourself, then provide answers to some questions only you are likely to know the answers to. These are to verify your identity.</a:t>
            </a:r>
          </a:p>
          <a:p>
            <a:pPr marL="175205" indent="-175205">
              <a:buFont typeface="Arial" panose="020B0604020202020204" pitchFamily="34" charset="0"/>
              <a:buChar char="•"/>
              <a:defRPr/>
            </a:pPr>
            <a:r>
              <a:rPr lang="en-US" altLang="en-US" sz="1200" b="0" dirty="0"/>
              <a:t> They are multiple-choice questions referred to as “out of wallet”  questions - if someone was to steal your wallet, they could not use the information they stole to answer any questions. </a:t>
            </a:r>
          </a:p>
          <a:p>
            <a:pPr marL="175205" indent="-175205">
              <a:buFont typeface="Arial" panose="020B0604020202020204" pitchFamily="34" charset="0"/>
              <a:buChar char="•"/>
              <a:defRPr/>
            </a:pPr>
            <a:r>
              <a:rPr lang="en-US" altLang="en-US" sz="1200" b="0" dirty="0"/>
              <a:t>Next, you choose a “username” and an 8-character “password” to access your online account.  </a:t>
            </a:r>
            <a:endParaRPr lang="en-US" altLang="en-US" sz="1200" dirty="0"/>
          </a:p>
          <a:p>
            <a:pPr marL="175205" indent="-175205">
              <a:buFont typeface="Arial" panose="020B0604020202020204" pitchFamily="34" charset="0"/>
              <a:buChar char="•"/>
              <a:defRPr/>
            </a:pPr>
            <a:r>
              <a:rPr lang="en-US" altLang="en-US" sz="1200" dirty="0"/>
              <a:t>If  you do not answer the multiple-choice questions correctly, you will be suspended, but only for 24 hours. Then you can try again. You do not have to contact Social Security. </a:t>
            </a:r>
          </a:p>
          <a:p>
            <a:pPr marL="175205" indent="-175205">
              <a:buFont typeface="Arial" panose="020B0604020202020204" pitchFamily="34" charset="0"/>
              <a:buChar char="•"/>
              <a:defRPr/>
            </a:pPr>
            <a:r>
              <a:rPr lang="en-US" altLang="en-US" sz="1200" dirty="0"/>
              <a:t>However, if there is a discrepancy in the personal information you enter and Social Security’s records, you’ll have to visit a Social Security office with your ID.  </a:t>
            </a:r>
          </a:p>
          <a:p>
            <a:pPr>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003366"/>
                </a:solidFill>
              </a:rPr>
              <a:t>No matter what type of device you use, the </a:t>
            </a:r>
            <a:r>
              <a:rPr lang="en-US" sz="1200" i="1" dirty="0">
                <a:solidFill>
                  <a:srgbClr val="FF0000"/>
                </a:solidFill>
                <a:latin typeface="Georgia" panose="02040502050405020303" pitchFamily="18" charset="0"/>
              </a:rPr>
              <a:t>my </a:t>
            </a:r>
            <a:r>
              <a:rPr lang="en-US" sz="1200" dirty="0">
                <a:solidFill>
                  <a:srgbClr val="0054A6"/>
                </a:solidFill>
                <a:latin typeface="Georgia" panose="02040502050405020303" pitchFamily="18" charset="0"/>
                <a:cs typeface="Times New Roman" panose="02020603050405020304" pitchFamily="18" charset="0"/>
              </a:rPr>
              <a:t>Social Security</a:t>
            </a:r>
            <a:r>
              <a:rPr lang="en-US" sz="1200" dirty="0">
                <a:solidFill>
                  <a:srgbClr val="003366"/>
                </a:solidFill>
              </a:rPr>
              <a:t> </a:t>
            </a:r>
            <a:r>
              <a:rPr lang="en-US" sz="1200" i="1" dirty="0">
                <a:solidFill>
                  <a:srgbClr val="003366"/>
                </a:solidFill>
              </a:rPr>
              <a:t>portal will automatically re-adjust to fit the appropriate screen size, providing you full, easy-to-use access to your personal account!</a:t>
            </a:r>
          </a:p>
          <a:p>
            <a:pPr>
              <a:defRPr/>
            </a:pPr>
            <a:endParaRPr lang="en-US" b="0" dirty="0"/>
          </a:p>
          <a:p>
            <a:pPr>
              <a:defRPr/>
            </a:pPr>
            <a:r>
              <a:rPr lang="en-US" altLang="en-US" b="0" dirty="0"/>
              <a:t>Updated</a:t>
            </a:r>
            <a:r>
              <a:rPr lang="en-US" altLang="en-US" b="0" baseline="0" dirty="0"/>
              <a:t> 8/27/2020 (JP)</a:t>
            </a:r>
            <a:endParaRPr lang="en-US" altLang="en-US" b="0" dirty="0"/>
          </a:p>
          <a:p>
            <a:pPr>
              <a:defRPr/>
            </a:pPr>
            <a:endParaRPr lang="en-US" b="0" dirty="0">
              <a:latin typeface="+mn-lt"/>
            </a:endParaRPr>
          </a:p>
          <a:p>
            <a:pPr>
              <a:defRPr/>
            </a:pPr>
            <a:r>
              <a:rPr lang="en-US" b="0" dirty="0">
                <a:latin typeface="+mn-lt"/>
              </a:rPr>
              <a:t> </a:t>
            </a:r>
          </a:p>
          <a:p>
            <a:pPr>
              <a:defRPr/>
            </a:pPr>
            <a:endParaRPr lang="en-US" b="0" dirty="0"/>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63">
              <a:defRPr sz="2400" b="1">
                <a:solidFill>
                  <a:srgbClr val="DDDDDD"/>
                </a:solidFill>
                <a:latin typeface="Arial" panose="020B0604020202020204" pitchFamily="34" charset="0"/>
              </a:defRPr>
            </a:lvl1pPr>
            <a:lvl2pPr marL="758496" indent="-291107" defTabSz="942863">
              <a:defRPr sz="2400" b="1">
                <a:solidFill>
                  <a:srgbClr val="DDDDDD"/>
                </a:solidFill>
                <a:latin typeface="Arial" panose="020B0604020202020204" pitchFamily="34" charset="0"/>
              </a:defRPr>
            </a:lvl2pPr>
            <a:lvl3pPr marL="1167664" indent="-232887" defTabSz="942863">
              <a:defRPr sz="2400" b="1">
                <a:solidFill>
                  <a:srgbClr val="DDDDDD"/>
                </a:solidFill>
                <a:latin typeface="Arial" panose="020B0604020202020204" pitchFamily="34" charset="0"/>
              </a:defRPr>
            </a:lvl3pPr>
            <a:lvl4pPr marL="1635053" indent="-232887" defTabSz="942863">
              <a:defRPr sz="2400" b="1">
                <a:solidFill>
                  <a:srgbClr val="DDDDDD"/>
                </a:solidFill>
                <a:latin typeface="Arial" panose="020B0604020202020204" pitchFamily="34" charset="0"/>
              </a:defRPr>
            </a:lvl4pPr>
            <a:lvl5pPr marL="2102441" indent="-232887" defTabSz="942863">
              <a:defRPr sz="2400" b="1">
                <a:solidFill>
                  <a:srgbClr val="DDDDDD"/>
                </a:solidFill>
                <a:latin typeface="Arial" panose="020B0604020202020204" pitchFamily="34" charset="0"/>
              </a:defRPr>
            </a:lvl5pPr>
            <a:lvl6pPr marL="2568212" indent="-232887" defTabSz="942863" eaLnBrk="0" fontAlgn="base" hangingPunct="0">
              <a:spcBef>
                <a:spcPct val="0"/>
              </a:spcBef>
              <a:spcAft>
                <a:spcPct val="0"/>
              </a:spcAft>
              <a:defRPr sz="2400" b="1">
                <a:solidFill>
                  <a:srgbClr val="DDDDDD"/>
                </a:solidFill>
                <a:latin typeface="Arial" panose="020B0604020202020204" pitchFamily="34" charset="0"/>
              </a:defRPr>
            </a:lvl6pPr>
            <a:lvl7pPr marL="3033984" indent="-232887" defTabSz="942863" eaLnBrk="0" fontAlgn="base" hangingPunct="0">
              <a:spcBef>
                <a:spcPct val="0"/>
              </a:spcBef>
              <a:spcAft>
                <a:spcPct val="0"/>
              </a:spcAft>
              <a:defRPr sz="2400" b="1">
                <a:solidFill>
                  <a:srgbClr val="DDDDDD"/>
                </a:solidFill>
                <a:latin typeface="Arial" panose="020B0604020202020204" pitchFamily="34" charset="0"/>
              </a:defRPr>
            </a:lvl7pPr>
            <a:lvl8pPr marL="3499756" indent="-232887" defTabSz="942863" eaLnBrk="0" fontAlgn="base" hangingPunct="0">
              <a:spcBef>
                <a:spcPct val="0"/>
              </a:spcBef>
              <a:spcAft>
                <a:spcPct val="0"/>
              </a:spcAft>
              <a:defRPr sz="2400" b="1">
                <a:solidFill>
                  <a:srgbClr val="DDDDDD"/>
                </a:solidFill>
                <a:latin typeface="Arial" panose="020B0604020202020204" pitchFamily="34" charset="0"/>
              </a:defRPr>
            </a:lvl8pPr>
            <a:lvl9pPr marL="3965527" indent="-232887" defTabSz="942863" eaLnBrk="0" fontAlgn="base" hangingPunct="0">
              <a:spcBef>
                <a:spcPct val="0"/>
              </a:spcBef>
              <a:spcAft>
                <a:spcPct val="0"/>
              </a:spcAft>
              <a:defRPr sz="2400" b="1">
                <a:solidFill>
                  <a:srgbClr val="DDDDDD"/>
                </a:solidFill>
                <a:latin typeface="Arial" panose="020B0604020202020204" pitchFamily="34" charset="0"/>
              </a:defRPr>
            </a:lvl9pPr>
          </a:lstStyle>
          <a:p>
            <a:fld id="{4AFD3967-BFFC-46A3-AB63-67A83AC4596B}" type="slidenum">
              <a:rPr lang="en-US" altLang="en-US" sz="1100" b="0">
                <a:solidFill>
                  <a:schemeClr val="tx1"/>
                </a:solidFill>
              </a:rPr>
              <a:pPr/>
              <a:t>39</a:t>
            </a:fld>
            <a:endParaRPr lang="en-US" altLang="en-US" sz="1100" b="0">
              <a:solidFill>
                <a:schemeClr val="tx1"/>
              </a:solidFill>
            </a:endParaRPr>
          </a:p>
        </p:txBody>
      </p:sp>
    </p:spTree>
    <p:extLst>
      <p:ext uri="{BB962C8B-B14F-4D97-AF65-F5344CB8AC3E}">
        <p14:creationId xmlns:p14="http://schemas.microsoft.com/office/powerpoint/2010/main" val="185286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116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471" eaLnBrk="0" hangingPunct="0">
              <a:defRPr sz="2400" b="1">
                <a:solidFill>
                  <a:srgbClr val="DDDDDD"/>
                </a:solidFill>
                <a:latin typeface="Times New Roman" pitchFamily="18" charset="0"/>
              </a:defRPr>
            </a:lvl1pPr>
            <a:lvl2pPr marL="741644" indent="-285248" defTabSz="925471" eaLnBrk="0" hangingPunct="0">
              <a:defRPr sz="2400" b="1">
                <a:solidFill>
                  <a:srgbClr val="DDDDDD"/>
                </a:solidFill>
                <a:latin typeface="Times New Roman" pitchFamily="18" charset="0"/>
              </a:defRPr>
            </a:lvl2pPr>
            <a:lvl3pPr marL="1140991" indent="-228198" defTabSz="925471" eaLnBrk="0" hangingPunct="0">
              <a:defRPr sz="2400" b="1">
                <a:solidFill>
                  <a:srgbClr val="DDDDDD"/>
                </a:solidFill>
                <a:latin typeface="Times New Roman" pitchFamily="18" charset="0"/>
              </a:defRPr>
            </a:lvl3pPr>
            <a:lvl4pPr marL="1597387" indent="-228198" defTabSz="925471" eaLnBrk="0" hangingPunct="0">
              <a:defRPr sz="2400" b="1">
                <a:solidFill>
                  <a:srgbClr val="DDDDDD"/>
                </a:solidFill>
                <a:latin typeface="Times New Roman" pitchFamily="18" charset="0"/>
              </a:defRPr>
            </a:lvl4pPr>
            <a:lvl5pPr marL="2053785" indent="-228198" defTabSz="925471" eaLnBrk="0" hangingPunct="0">
              <a:defRPr sz="2400" b="1">
                <a:solidFill>
                  <a:srgbClr val="DDDDDD"/>
                </a:solidFill>
                <a:latin typeface="Times New Roman" pitchFamily="18" charset="0"/>
              </a:defRPr>
            </a:lvl5pPr>
            <a:lvl6pPr marL="2510181" indent="-228198" defTabSz="925471" eaLnBrk="0" fontAlgn="base" hangingPunct="0">
              <a:spcBef>
                <a:spcPct val="0"/>
              </a:spcBef>
              <a:spcAft>
                <a:spcPct val="0"/>
              </a:spcAft>
              <a:defRPr sz="2400" b="1">
                <a:solidFill>
                  <a:srgbClr val="DDDDDD"/>
                </a:solidFill>
                <a:latin typeface="Times New Roman" pitchFamily="18" charset="0"/>
              </a:defRPr>
            </a:lvl6pPr>
            <a:lvl7pPr marL="2966578" indent="-228198" defTabSz="925471" eaLnBrk="0" fontAlgn="base" hangingPunct="0">
              <a:spcBef>
                <a:spcPct val="0"/>
              </a:spcBef>
              <a:spcAft>
                <a:spcPct val="0"/>
              </a:spcAft>
              <a:defRPr sz="2400" b="1">
                <a:solidFill>
                  <a:srgbClr val="DDDDDD"/>
                </a:solidFill>
                <a:latin typeface="Times New Roman" pitchFamily="18" charset="0"/>
              </a:defRPr>
            </a:lvl7pPr>
            <a:lvl8pPr marL="3422973" indent="-228198" defTabSz="925471" eaLnBrk="0" fontAlgn="base" hangingPunct="0">
              <a:spcBef>
                <a:spcPct val="0"/>
              </a:spcBef>
              <a:spcAft>
                <a:spcPct val="0"/>
              </a:spcAft>
              <a:defRPr sz="2400" b="1">
                <a:solidFill>
                  <a:srgbClr val="DDDDDD"/>
                </a:solidFill>
                <a:latin typeface="Times New Roman" pitchFamily="18" charset="0"/>
              </a:defRPr>
            </a:lvl8pPr>
            <a:lvl9pPr marL="3879371" indent="-228198" defTabSz="925471" eaLnBrk="0" fontAlgn="base" hangingPunct="0">
              <a:spcBef>
                <a:spcPct val="0"/>
              </a:spcBef>
              <a:spcAft>
                <a:spcPct val="0"/>
              </a:spcAft>
              <a:defRPr sz="2400" b="1">
                <a:solidFill>
                  <a:srgbClr val="DDDDDD"/>
                </a:solidFill>
                <a:latin typeface="Times New Roman" pitchFamily="18" charset="0"/>
              </a:defRPr>
            </a:lvl9pPr>
          </a:lstStyle>
          <a:p>
            <a:pPr marL="0" marR="0" lvl="0" indent="0" algn="r" defTabSz="925471" rtl="0" eaLnBrk="1" fontAlgn="auto" latinLnBrk="0" hangingPunct="1">
              <a:lnSpc>
                <a:spcPct val="100000"/>
              </a:lnSpc>
              <a:spcBef>
                <a:spcPts val="0"/>
              </a:spcBef>
              <a:spcAft>
                <a:spcPts val="0"/>
              </a:spcAft>
              <a:buClrTx/>
              <a:buSzTx/>
              <a:buFontTx/>
              <a:buNone/>
              <a:tabLst/>
              <a:defRPr/>
            </a:pPr>
            <a:fld id="{0E712A37-4A70-4F5B-BF5C-DDD880AFE49E}" type="slidenum">
              <a:rPr kumimoji="0" lang="en-US" sz="11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25471" rtl="0" eaLnBrk="1" fontAlgn="auto" latinLnBrk="0" hangingPunct="1">
                <a:lnSpc>
                  <a:spcPct val="100000"/>
                </a:lnSpc>
                <a:spcBef>
                  <a:spcPts val="0"/>
                </a:spcBef>
                <a:spcAft>
                  <a:spcPts val="0"/>
                </a:spcAft>
                <a:buClrTx/>
                <a:buSzTx/>
                <a:buFontTx/>
                <a:buNone/>
                <a:tabLst/>
                <a:defRPr/>
              </a:pPr>
              <a:t>40</a:t>
            </a:fld>
            <a:endParaRPr kumimoji="0" lang="en-US" sz="11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 name="Notes Placeholder 1"/>
          <p:cNvSpPr>
            <a:spLocks noGrp="1"/>
          </p:cNvSpPr>
          <p:nvPr>
            <p:ph type="body" sz="quarter" idx="10"/>
          </p:nvPr>
        </p:nvSpPr>
        <p:spPr/>
        <p:txBody>
          <a:bodyPr/>
          <a:lstStyle/>
          <a:p>
            <a:r>
              <a:rPr lang="en-US" dirty="0">
                <a:solidFill>
                  <a:srgbClr val="FF0000"/>
                </a:solidFill>
              </a:rPr>
              <a:t>Option for</a:t>
            </a:r>
            <a:r>
              <a:rPr lang="en-US" baseline="0" dirty="0">
                <a:solidFill>
                  <a:srgbClr val="FF0000"/>
                </a:solidFill>
              </a:rPr>
              <a:t> </a:t>
            </a:r>
            <a:r>
              <a:rPr lang="en-US" dirty="0">
                <a:solidFill>
                  <a:srgbClr val="FF0000"/>
                </a:solidFill>
              </a:rPr>
              <a:t>speaker: </a:t>
            </a:r>
          </a:p>
          <a:p>
            <a:r>
              <a:rPr lang="en-US" dirty="0">
                <a:solidFill>
                  <a:srgbClr val="FF0000"/>
                </a:solidFill>
              </a:rPr>
              <a:t>You</a:t>
            </a:r>
            <a:r>
              <a:rPr lang="en-US" baseline="0" dirty="0">
                <a:solidFill>
                  <a:srgbClr val="FF0000"/>
                </a:solidFill>
              </a:rPr>
              <a:t> can use this slide OR switch to the </a:t>
            </a:r>
            <a:r>
              <a:rPr lang="en-US" dirty="0">
                <a:solidFill>
                  <a:srgbClr val="FF0000"/>
                </a:solidFill>
              </a:rPr>
              <a:t>visual “Rotating Brand Images” presentation found on the PARC as a scrolling visual while answering questions.</a:t>
            </a:r>
          </a:p>
        </p:txBody>
      </p:sp>
    </p:spTree>
    <p:extLst>
      <p:ext uri="{BB962C8B-B14F-4D97-AF65-F5344CB8AC3E}">
        <p14:creationId xmlns:p14="http://schemas.microsoft.com/office/powerpoint/2010/main" val="1925538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EB97B9F-997F-460E-8404-555B624DB3C0}"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AB08-CFF1-425E-B3A8-A62FCA9716B0}" type="slidenum">
              <a:rPr lang="en-US" smtClean="0"/>
              <a:t>‹#›</a:t>
            </a:fld>
            <a:endParaRPr lang="en-US"/>
          </a:p>
        </p:txBody>
      </p:sp>
    </p:spTree>
    <p:extLst>
      <p:ext uri="{BB962C8B-B14F-4D97-AF65-F5344CB8AC3E}">
        <p14:creationId xmlns:p14="http://schemas.microsoft.com/office/powerpoint/2010/main" val="2502318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B97B9F-997F-460E-8404-555B624DB3C0}"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AB08-CFF1-425E-B3A8-A62FCA9716B0}" type="slidenum">
              <a:rPr lang="en-US" smtClean="0"/>
              <a:t>‹#›</a:t>
            </a:fld>
            <a:endParaRPr lang="en-US"/>
          </a:p>
        </p:txBody>
      </p:sp>
    </p:spTree>
    <p:extLst>
      <p:ext uri="{BB962C8B-B14F-4D97-AF65-F5344CB8AC3E}">
        <p14:creationId xmlns:p14="http://schemas.microsoft.com/office/powerpoint/2010/main" val="89270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B97B9F-997F-460E-8404-555B624DB3C0}"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AB08-CFF1-425E-B3A8-A62FCA9716B0}" type="slidenum">
              <a:rPr lang="en-US" smtClean="0"/>
              <a:t>‹#›</a:t>
            </a:fld>
            <a:endParaRPr lang="en-US"/>
          </a:p>
        </p:txBody>
      </p:sp>
    </p:spTree>
    <p:extLst>
      <p:ext uri="{BB962C8B-B14F-4D97-AF65-F5344CB8AC3E}">
        <p14:creationId xmlns:p14="http://schemas.microsoft.com/office/powerpoint/2010/main" val="1599205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03200" y="2209800"/>
            <a:ext cx="11480800" cy="1143000"/>
          </a:xfrm>
        </p:spPr>
        <p:txBody>
          <a:bodyPr/>
          <a:lstStyle/>
          <a:p>
            <a:r>
              <a:rPr lang="en-US" dirty="0"/>
              <a:t>Click to edit Master title style</a:t>
            </a:r>
          </a:p>
        </p:txBody>
      </p:sp>
    </p:spTree>
    <p:extLst>
      <p:ext uri="{BB962C8B-B14F-4D97-AF65-F5344CB8AC3E}">
        <p14:creationId xmlns:p14="http://schemas.microsoft.com/office/powerpoint/2010/main" val="1915279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F1CCC16-F5BD-48DC-8FFC-9565FE4BB11F}" type="datetimeFigureOut">
              <a:rPr lang="en-US" smtClean="0">
                <a:solidFill>
                  <a:prstClr val="black">
                    <a:tint val="75000"/>
                  </a:prstClr>
                </a:solidFill>
              </a:rPr>
              <a:pPr/>
              <a:t>10/5/2022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4D4D20-5C38-4156-8FA3-B51043B8FC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083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1CCC16-F5BD-48DC-8FFC-9565FE4BB11F}" type="datetimeFigureOut">
              <a:rPr lang="en-US" smtClean="0">
                <a:solidFill>
                  <a:prstClr val="black">
                    <a:tint val="75000"/>
                  </a:prstClr>
                </a:solidFill>
              </a:rPr>
              <a:pPr/>
              <a:t>10/5/2022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4D4D20-5C38-4156-8FA3-B51043B8FC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2468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1CCC16-F5BD-48DC-8FFC-9565FE4BB11F}" type="datetimeFigureOut">
              <a:rPr lang="en-US" smtClean="0">
                <a:solidFill>
                  <a:prstClr val="black">
                    <a:tint val="75000"/>
                  </a:prstClr>
                </a:solidFill>
              </a:rPr>
              <a:pPr/>
              <a:t>10/5/2022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4D4D20-5C38-4156-8FA3-B51043B8FC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4849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1CCC16-F5BD-48DC-8FFC-9565FE4BB11F}" type="datetimeFigureOut">
              <a:rPr lang="en-US" smtClean="0">
                <a:solidFill>
                  <a:prstClr val="black">
                    <a:tint val="75000"/>
                  </a:prstClr>
                </a:solidFill>
              </a:rPr>
              <a:pPr/>
              <a:t>10/5/2022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4D4D20-5C38-4156-8FA3-B51043B8FC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341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1CCC16-F5BD-48DC-8FFC-9565FE4BB11F}" type="datetimeFigureOut">
              <a:rPr lang="en-US" smtClean="0">
                <a:solidFill>
                  <a:prstClr val="black">
                    <a:tint val="75000"/>
                  </a:prstClr>
                </a:solidFill>
              </a:rPr>
              <a:pPr/>
              <a:t>10/5/2022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84D4D20-5C38-4156-8FA3-B51043B8FC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277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1CCC16-F5BD-48DC-8FFC-9565FE4BB11F}" type="datetimeFigureOut">
              <a:rPr lang="en-US" smtClean="0">
                <a:solidFill>
                  <a:prstClr val="black">
                    <a:tint val="75000"/>
                  </a:prstClr>
                </a:solidFill>
              </a:rPr>
              <a:pPr/>
              <a:t>10/5/2022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84D4D20-5C38-4156-8FA3-B51043B8FC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7784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CCC16-F5BD-48DC-8FFC-9565FE4BB11F}" type="datetimeFigureOut">
              <a:rPr lang="en-US" smtClean="0">
                <a:solidFill>
                  <a:prstClr val="black">
                    <a:tint val="75000"/>
                  </a:prstClr>
                </a:solidFill>
              </a:rPr>
              <a:pPr/>
              <a:t>10/5/2022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84D4D20-5C38-4156-8FA3-B51043B8FC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661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B97B9F-997F-460E-8404-555B624DB3C0}"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AB08-CFF1-425E-B3A8-A62FCA9716B0}" type="slidenum">
              <a:rPr lang="en-US" smtClean="0"/>
              <a:t>‹#›</a:t>
            </a:fld>
            <a:endParaRPr lang="en-US"/>
          </a:p>
        </p:txBody>
      </p:sp>
    </p:spTree>
    <p:extLst>
      <p:ext uri="{BB962C8B-B14F-4D97-AF65-F5344CB8AC3E}">
        <p14:creationId xmlns:p14="http://schemas.microsoft.com/office/powerpoint/2010/main" val="2972163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1CCC16-F5BD-48DC-8FFC-9565FE4BB11F}" type="datetimeFigureOut">
              <a:rPr lang="en-US" smtClean="0">
                <a:solidFill>
                  <a:prstClr val="black">
                    <a:tint val="75000"/>
                  </a:prstClr>
                </a:solidFill>
              </a:rPr>
              <a:pPr/>
              <a:t>10/5/2022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4D4D20-5C38-4156-8FA3-B51043B8FC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635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1CCC16-F5BD-48DC-8FFC-9565FE4BB11F}" type="datetimeFigureOut">
              <a:rPr lang="en-US" smtClean="0">
                <a:solidFill>
                  <a:prstClr val="black">
                    <a:tint val="75000"/>
                  </a:prstClr>
                </a:solidFill>
              </a:rPr>
              <a:pPr/>
              <a:t>10/5/2022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4D4D20-5C38-4156-8FA3-B51043B8FC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044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1CCC16-F5BD-48DC-8FFC-9565FE4BB11F}" type="datetimeFigureOut">
              <a:rPr lang="en-US" smtClean="0">
                <a:solidFill>
                  <a:prstClr val="black">
                    <a:tint val="75000"/>
                  </a:prstClr>
                </a:solidFill>
              </a:rPr>
              <a:pPr/>
              <a:t>10/5/2022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4D4D20-5C38-4156-8FA3-B51043B8FC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06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1CCC16-F5BD-48DC-8FFC-9565FE4BB11F}" type="datetimeFigureOut">
              <a:rPr lang="en-US" smtClean="0">
                <a:solidFill>
                  <a:prstClr val="black">
                    <a:tint val="75000"/>
                  </a:prstClr>
                </a:solidFill>
              </a:rPr>
              <a:pPr/>
              <a:t>10/5/2022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4D4D20-5C38-4156-8FA3-B51043B8FC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166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6449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Text Placeholder 2"/>
          <p:cNvSpPr>
            <a:spLocks noGrp="1"/>
          </p:cNvSpPr>
          <p:nvPr>
            <p:ph type="body" sz="half" idx="1"/>
          </p:nvPr>
        </p:nvSpPr>
        <p:spPr>
          <a:xfrm>
            <a:off x="609600" y="2743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743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DC4755-7230-457A-BD72-29918B5E9DBD}"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7828047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Text Placeholder 2"/>
          <p:cNvSpPr>
            <a:spLocks noGrp="1"/>
          </p:cNvSpPr>
          <p:nvPr>
            <p:ph type="body" sz="half" idx="1"/>
          </p:nvPr>
        </p:nvSpPr>
        <p:spPr>
          <a:xfrm>
            <a:off x="609600" y="2743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27432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8768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EABE59C-E11B-4DEB-95B0-2F6E16527E36}"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770762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Text Placeholder 2"/>
          <p:cNvSpPr>
            <a:spLocks noGrp="1"/>
          </p:cNvSpPr>
          <p:nvPr>
            <p:ph type="body" sz="half" idx="1"/>
          </p:nvPr>
        </p:nvSpPr>
        <p:spPr>
          <a:xfrm>
            <a:off x="609600" y="2743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2743200"/>
            <a:ext cx="53848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7E585F-380C-4FC7-9460-492BBD13F732}"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421398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03200" y="2209800"/>
            <a:ext cx="11480800" cy="1143000"/>
          </a:xfrm>
        </p:spPr>
        <p:txBody>
          <a:bodyPr/>
          <a:lstStyle/>
          <a:p>
            <a:r>
              <a:rPr lang="en-US" dirty="0"/>
              <a:t>Click to edit Master title style</a:t>
            </a:r>
          </a:p>
        </p:txBody>
      </p:sp>
    </p:spTree>
    <p:extLst>
      <p:ext uri="{BB962C8B-B14F-4D97-AF65-F5344CB8AC3E}">
        <p14:creationId xmlns:p14="http://schemas.microsoft.com/office/powerpoint/2010/main" val="5821787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0" y="1"/>
            <a:ext cx="12192000" cy="1325563"/>
          </a:xfrm>
          <a:prstGeom prst="rect">
            <a:avLst/>
          </a:prstGeom>
        </p:spPr>
        <p:txBody>
          <a:bodyPr/>
          <a:lstStyle>
            <a:lvl1pPr>
              <a:defRPr/>
            </a:lvl1pPr>
          </a:lstStyle>
          <a:p>
            <a:r>
              <a:rPr lang="en-US" dirty="0"/>
              <a:t>Title</a:t>
            </a:r>
          </a:p>
        </p:txBody>
      </p:sp>
      <p:sp>
        <p:nvSpPr>
          <p:cNvPr id="9" name="Content Placeholder 7"/>
          <p:cNvSpPr>
            <a:spLocks noGrp="1"/>
          </p:cNvSpPr>
          <p:nvPr>
            <p:ph sz="quarter" idx="11"/>
          </p:nvPr>
        </p:nvSpPr>
        <p:spPr>
          <a:xfrm>
            <a:off x="525930" y="1560420"/>
            <a:ext cx="11152095" cy="38639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2654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B97B9F-997F-460E-8404-555B624DB3C0}"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AB08-CFF1-425E-B3A8-A62FCA9716B0}" type="slidenum">
              <a:rPr lang="en-US" smtClean="0"/>
              <a:t>‹#›</a:t>
            </a:fld>
            <a:endParaRPr lang="en-US"/>
          </a:p>
        </p:txBody>
      </p:sp>
    </p:spTree>
    <p:extLst>
      <p:ext uri="{BB962C8B-B14F-4D97-AF65-F5344CB8AC3E}">
        <p14:creationId xmlns:p14="http://schemas.microsoft.com/office/powerpoint/2010/main" val="39721334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ntent, Top Ba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999744"/>
          </a:xfrm>
          <a:prstGeom prst="rect">
            <a:avLst/>
          </a:prstGeom>
        </p:spPr>
      </p:pic>
      <p:sp>
        <p:nvSpPr>
          <p:cNvPr id="2" name="Title 1"/>
          <p:cNvSpPr>
            <a:spLocks noGrp="1"/>
          </p:cNvSpPr>
          <p:nvPr>
            <p:ph type="title" hasCustomPrompt="1"/>
          </p:nvPr>
        </p:nvSpPr>
        <p:spPr>
          <a:xfrm>
            <a:off x="0" y="992656"/>
            <a:ext cx="12192000" cy="1114051"/>
          </a:xfrm>
          <a:prstGeom prst="rect">
            <a:avLst/>
          </a:prstGeom>
        </p:spPr>
        <p:txBody>
          <a:bodyPr/>
          <a:lstStyle>
            <a:lvl1pPr>
              <a:defRPr/>
            </a:lvl1pPr>
          </a:lstStyle>
          <a:p>
            <a:r>
              <a:rPr lang="en-US" dirty="0"/>
              <a:t>Title</a:t>
            </a:r>
          </a:p>
        </p:txBody>
      </p:sp>
      <p:sp>
        <p:nvSpPr>
          <p:cNvPr id="4" name="Content Placeholder 3"/>
          <p:cNvSpPr>
            <a:spLocks noGrp="1"/>
          </p:cNvSpPr>
          <p:nvPr>
            <p:ph sz="quarter" idx="10"/>
          </p:nvPr>
        </p:nvSpPr>
        <p:spPr>
          <a:xfrm>
            <a:off x="0" y="2312988"/>
            <a:ext cx="12192000" cy="32813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27248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1905001"/>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930400" y="36576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9450E1-381E-41C4-B49F-52DA1CD1B16E}" type="datetimeFigureOut">
              <a:rPr lang="en-US" smtClean="0">
                <a:solidFill>
                  <a:srgbClr val="003366">
                    <a:tint val="75000"/>
                  </a:srgbClr>
                </a:solidFill>
              </a:rPr>
              <a:pPr/>
              <a:t>10/5/2022</a:t>
            </a:fld>
            <a:endParaRPr lang="en-US">
              <a:solidFill>
                <a:srgbClr val="003366">
                  <a:tint val="75000"/>
                </a:srgbClr>
              </a:solidFill>
            </a:endParaRPr>
          </a:p>
        </p:txBody>
      </p:sp>
      <p:sp>
        <p:nvSpPr>
          <p:cNvPr id="5" name="Footer Placeholder 4"/>
          <p:cNvSpPr>
            <a:spLocks noGrp="1"/>
          </p:cNvSpPr>
          <p:nvPr>
            <p:ph type="ftr" sz="quarter" idx="11"/>
          </p:nvPr>
        </p:nvSpPr>
        <p:spPr/>
        <p:txBody>
          <a:bodyPr/>
          <a:lstStyle/>
          <a:p>
            <a:endParaRPr lang="en-US">
              <a:solidFill>
                <a:srgbClr val="003366">
                  <a:tint val="75000"/>
                </a:srgbClr>
              </a:solidFill>
            </a:endParaRPr>
          </a:p>
        </p:txBody>
      </p:sp>
      <p:sp>
        <p:nvSpPr>
          <p:cNvPr id="6" name="Slide Number Placeholder 5"/>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37602684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1480800" cy="1143000"/>
          </a:xfrm>
        </p:spPr>
        <p:txBody>
          <a:bodyPr/>
          <a:lstStyle/>
          <a:p>
            <a:r>
              <a:rPr lang="en-US"/>
              <a:t>Click to edit Master title style</a:t>
            </a:r>
          </a:p>
        </p:txBody>
      </p:sp>
      <p:sp>
        <p:nvSpPr>
          <p:cNvPr id="3" name="Content Placeholder 2"/>
          <p:cNvSpPr>
            <a:spLocks noGrp="1"/>
          </p:cNvSpPr>
          <p:nvPr>
            <p:ph idx="1"/>
          </p:nvPr>
        </p:nvSpPr>
        <p:spPr>
          <a:xfrm>
            <a:off x="304800" y="1524001"/>
            <a:ext cx="11480800" cy="42672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9450E1-381E-41C4-B49F-52DA1CD1B16E}" type="datetimeFigureOut">
              <a:rPr lang="en-US" smtClean="0">
                <a:solidFill>
                  <a:srgbClr val="003366">
                    <a:tint val="75000"/>
                  </a:srgbClr>
                </a:solidFill>
              </a:rPr>
              <a:pPr/>
              <a:t>10/5/2022</a:t>
            </a:fld>
            <a:endParaRPr lang="en-US">
              <a:solidFill>
                <a:srgbClr val="003366">
                  <a:tint val="75000"/>
                </a:srgbClr>
              </a:solidFill>
            </a:endParaRPr>
          </a:p>
        </p:txBody>
      </p:sp>
      <p:sp>
        <p:nvSpPr>
          <p:cNvPr id="5" name="Footer Placeholder 4"/>
          <p:cNvSpPr>
            <a:spLocks noGrp="1"/>
          </p:cNvSpPr>
          <p:nvPr>
            <p:ph type="ftr" sz="quarter" idx="11"/>
          </p:nvPr>
        </p:nvSpPr>
        <p:spPr/>
        <p:txBody>
          <a:bodyPr/>
          <a:lstStyle/>
          <a:p>
            <a:endParaRPr lang="en-US">
              <a:solidFill>
                <a:srgbClr val="003366">
                  <a:tint val="75000"/>
                </a:srgbClr>
              </a:solidFill>
            </a:endParaRPr>
          </a:p>
        </p:txBody>
      </p:sp>
      <p:sp>
        <p:nvSpPr>
          <p:cNvPr id="6" name="Slide Number Placeholder 5"/>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3340229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0" y="2590801"/>
            <a:ext cx="10363200" cy="1362075"/>
          </a:xfrm>
        </p:spPr>
        <p:txBody>
          <a:bodyPr anchor="t"/>
          <a:lstStyle>
            <a:lvl1pPr algn="l">
              <a:defRPr sz="4000" b="1" cap="all"/>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5E9450E1-381E-41C4-B49F-52DA1CD1B16E}" type="datetimeFigureOut">
              <a:rPr lang="en-US" smtClean="0">
                <a:solidFill>
                  <a:srgbClr val="003366">
                    <a:tint val="75000"/>
                  </a:srgbClr>
                </a:solidFill>
              </a:rPr>
              <a:pPr/>
              <a:t>10/5/2022</a:t>
            </a:fld>
            <a:endParaRPr lang="en-US">
              <a:solidFill>
                <a:srgbClr val="003366">
                  <a:tint val="75000"/>
                </a:srgbClr>
              </a:solidFill>
            </a:endParaRPr>
          </a:p>
        </p:txBody>
      </p:sp>
      <p:sp>
        <p:nvSpPr>
          <p:cNvPr id="5" name="Footer Placeholder 4"/>
          <p:cNvSpPr>
            <a:spLocks noGrp="1"/>
          </p:cNvSpPr>
          <p:nvPr>
            <p:ph type="ftr" sz="quarter" idx="11"/>
          </p:nvPr>
        </p:nvSpPr>
        <p:spPr/>
        <p:txBody>
          <a:bodyPr/>
          <a:lstStyle/>
          <a:p>
            <a:endParaRPr lang="en-US">
              <a:solidFill>
                <a:srgbClr val="003366">
                  <a:tint val="75000"/>
                </a:srgbClr>
              </a:solidFill>
            </a:endParaRPr>
          </a:p>
        </p:txBody>
      </p:sp>
      <p:sp>
        <p:nvSpPr>
          <p:cNvPr id="6" name="Slide Number Placeholder 5"/>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3673911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464800" cy="1143000"/>
          </a:xfrm>
        </p:spPr>
        <p:txBody>
          <a:bodyPr/>
          <a:lstStyle/>
          <a:p>
            <a:r>
              <a:rPr lang="en-US"/>
              <a:t>Click to edit Master title style</a:t>
            </a:r>
          </a:p>
        </p:txBody>
      </p:sp>
      <p:sp>
        <p:nvSpPr>
          <p:cNvPr id="3" name="Content Placeholder 2"/>
          <p:cNvSpPr>
            <a:spLocks noGrp="1"/>
          </p:cNvSpPr>
          <p:nvPr>
            <p:ph sz="half" idx="1"/>
          </p:nvPr>
        </p:nvSpPr>
        <p:spPr>
          <a:xfrm>
            <a:off x="914400" y="1600201"/>
            <a:ext cx="477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9450E1-381E-41C4-B49F-52DA1CD1B16E}" type="datetimeFigureOut">
              <a:rPr lang="en-US" smtClean="0">
                <a:solidFill>
                  <a:srgbClr val="003366">
                    <a:tint val="75000"/>
                  </a:srgbClr>
                </a:solidFill>
              </a:rPr>
              <a:pPr/>
              <a:t>10/5/2022</a:t>
            </a:fld>
            <a:endParaRPr lang="en-US">
              <a:solidFill>
                <a:srgbClr val="003366">
                  <a:tint val="75000"/>
                </a:srgbClr>
              </a:solidFill>
            </a:endParaRPr>
          </a:p>
        </p:txBody>
      </p:sp>
      <p:sp>
        <p:nvSpPr>
          <p:cNvPr id="6" name="Footer Placeholder 5"/>
          <p:cNvSpPr>
            <a:spLocks noGrp="1"/>
          </p:cNvSpPr>
          <p:nvPr>
            <p:ph type="ftr" sz="quarter" idx="11"/>
          </p:nvPr>
        </p:nvSpPr>
        <p:spPr/>
        <p:txBody>
          <a:bodyPr/>
          <a:lstStyle/>
          <a:p>
            <a:endParaRPr lang="en-US">
              <a:solidFill>
                <a:srgbClr val="003366">
                  <a:tint val="75000"/>
                </a:srgbClr>
              </a:solidFill>
            </a:endParaRPr>
          </a:p>
        </p:txBody>
      </p:sp>
      <p:sp>
        <p:nvSpPr>
          <p:cNvPr id="7" name="Slide Number Placeholder 6"/>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20309388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464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489075"/>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28837"/>
            <a:ext cx="5386917"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489075"/>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28837"/>
            <a:ext cx="5389033"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9450E1-381E-41C4-B49F-52DA1CD1B16E}" type="datetimeFigureOut">
              <a:rPr lang="en-US" smtClean="0">
                <a:solidFill>
                  <a:srgbClr val="003366">
                    <a:tint val="75000"/>
                  </a:srgbClr>
                </a:solidFill>
              </a:rPr>
              <a:pPr/>
              <a:t>10/5/2022</a:t>
            </a:fld>
            <a:endParaRPr lang="en-US">
              <a:solidFill>
                <a:srgbClr val="003366">
                  <a:tint val="75000"/>
                </a:srgbClr>
              </a:solidFill>
            </a:endParaRPr>
          </a:p>
        </p:txBody>
      </p:sp>
      <p:sp>
        <p:nvSpPr>
          <p:cNvPr id="8" name="Footer Placeholder 7"/>
          <p:cNvSpPr>
            <a:spLocks noGrp="1"/>
          </p:cNvSpPr>
          <p:nvPr>
            <p:ph type="ftr" sz="quarter" idx="11"/>
          </p:nvPr>
        </p:nvSpPr>
        <p:spPr/>
        <p:txBody>
          <a:bodyPr/>
          <a:lstStyle/>
          <a:p>
            <a:endParaRPr lang="en-US">
              <a:solidFill>
                <a:srgbClr val="003366">
                  <a:tint val="75000"/>
                </a:srgbClr>
              </a:solidFill>
            </a:endParaRPr>
          </a:p>
        </p:txBody>
      </p:sp>
      <p:sp>
        <p:nvSpPr>
          <p:cNvPr id="9" name="Slide Number Placeholder 8"/>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2406999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121920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9450E1-381E-41C4-B49F-52DA1CD1B16E}" type="datetimeFigureOut">
              <a:rPr lang="en-US" smtClean="0">
                <a:solidFill>
                  <a:srgbClr val="003366">
                    <a:tint val="75000"/>
                  </a:srgbClr>
                </a:solidFill>
              </a:rPr>
              <a:pPr/>
              <a:t>10/5/2022</a:t>
            </a:fld>
            <a:endParaRPr lang="en-US">
              <a:solidFill>
                <a:srgbClr val="003366">
                  <a:tint val="75000"/>
                </a:srgbClr>
              </a:solidFill>
            </a:endParaRPr>
          </a:p>
        </p:txBody>
      </p:sp>
      <p:sp>
        <p:nvSpPr>
          <p:cNvPr id="4" name="Footer Placeholder 3"/>
          <p:cNvSpPr>
            <a:spLocks noGrp="1"/>
          </p:cNvSpPr>
          <p:nvPr>
            <p:ph type="ftr" sz="quarter" idx="11"/>
          </p:nvPr>
        </p:nvSpPr>
        <p:spPr/>
        <p:txBody>
          <a:bodyPr/>
          <a:lstStyle/>
          <a:p>
            <a:endParaRPr lang="en-US">
              <a:solidFill>
                <a:srgbClr val="003366">
                  <a:tint val="75000"/>
                </a:srgbClr>
              </a:solidFill>
            </a:endParaRPr>
          </a:p>
        </p:txBody>
      </p:sp>
      <p:sp>
        <p:nvSpPr>
          <p:cNvPr id="5" name="Slide Number Placeholder 4"/>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3444674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9450E1-381E-41C4-B49F-52DA1CD1B16E}" type="datetimeFigureOut">
              <a:rPr lang="en-US" smtClean="0">
                <a:solidFill>
                  <a:srgbClr val="003366">
                    <a:tint val="75000"/>
                  </a:srgbClr>
                </a:solidFill>
              </a:rPr>
              <a:pPr/>
              <a:t>10/5/2022</a:t>
            </a:fld>
            <a:endParaRPr lang="en-US">
              <a:solidFill>
                <a:srgbClr val="003366">
                  <a:tint val="75000"/>
                </a:srgbClr>
              </a:solidFill>
            </a:endParaRPr>
          </a:p>
        </p:txBody>
      </p:sp>
      <p:sp>
        <p:nvSpPr>
          <p:cNvPr id="3" name="Footer Placeholder 2"/>
          <p:cNvSpPr>
            <a:spLocks noGrp="1"/>
          </p:cNvSpPr>
          <p:nvPr>
            <p:ph type="ftr" sz="quarter" idx="11"/>
          </p:nvPr>
        </p:nvSpPr>
        <p:spPr/>
        <p:txBody>
          <a:bodyPr/>
          <a:lstStyle/>
          <a:p>
            <a:endParaRPr lang="en-US">
              <a:solidFill>
                <a:srgbClr val="003366">
                  <a:tint val="75000"/>
                </a:srgbClr>
              </a:solidFill>
            </a:endParaRPr>
          </a:p>
        </p:txBody>
      </p:sp>
      <p:sp>
        <p:nvSpPr>
          <p:cNvPr id="4" name="Slide Number Placeholder 3"/>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2619153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44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279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9450E1-381E-41C4-B49F-52DA1CD1B16E}" type="datetimeFigureOut">
              <a:rPr lang="en-US" smtClean="0">
                <a:solidFill>
                  <a:srgbClr val="003366">
                    <a:tint val="75000"/>
                  </a:srgbClr>
                </a:solidFill>
              </a:rPr>
              <a:pPr/>
              <a:t>10/5/2022</a:t>
            </a:fld>
            <a:endParaRPr lang="en-US">
              <a:solidFill>
                <a:srgbClr val="003366">
                  <a:tint val="75000"/>
                </a:srgbClr>
              </a:solidFill>
            </a:endParaRPr>
          </a:p>
        </p:txBody>
      </p:sp>
      <p:sp>
        <p:nvSpPr>
          <p:cNvPr id="6" name="Footer Placeholder 5"/>
          <p:cNvSpPr>
            <a:spLocks noGrp="1"/>
          </p:cNvSpPr>
          <p:nvPr>
            <p:ph type="ftr" sz="quarter" idx="11"/>
          </p:nvPr>
        </p:nvSpPr>
        <p:spPr/>
        <p:txBody>
          <a:bodyPr/>
          <a:lstStyle/>
          <a:p>
            <a:endParaRPr lang="en-US">
              <a:solidFill>
                <a:srgbClr val="003366">
                  <a:tint val="75000"/>
                </a:srgbClr>
              </a:solidFill>
            </a:endParaRPr>
          </a:p>
        </p:txBody>
      </p:sp>
      <p:sp>
        <p:nvSpPr>
          <p:cNvPr id="7" name="Slide Number Placeholder 6"/>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36050330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5720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457200"/>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181600"/>
            <a:ext cx="7315200"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9450E1-381E-41C4-B49F-52DA1CD1B16E}" type="datetimeFigureOut">
              <a:rPr lang="en-US" smtClean="0">
                <a:solidFill>
                  <a:srgbClr val="003366">
                    <a:tint val="75000"/>
                  </a:srgbClr>
                </a:solidFill>
              </a:rPr>
              <a:pPr/>
              <a:t>10/5/2022</a:t>
            </a:fld>
            <a:endParaRPr lang="en-US">
              <a:solidFill>
                <a:srgbClr val="003366">
                  <a:tint val="75000"/>
                </a:srgbClr>
              </a:solidFill>
            </a:endParaRPr>
          </a:p>
        </p:txBody>
      </p:sp>
      <p:sp>
        <p:nvSpPr>
          <p:cNvPr id="6" name="Footer Placeholder 5"/>
          <p:cNvSpPr>
            <a:spLocks noGrp="1"/>
          </p:cNvSpPr>
          <p:nvPr>
            <p:ph type="ftr" sz="quarter" idx="11"/>
          </p:nvPr>
        </p:nvSpPr>
        <p:spPr/>
        <p:txBody>
          <a:bodyPr/>
          <a:lstStyle/>
          <a:p>
            <a:endParaRPr lang="en-US">
              <a:solidFill>
                <a:srgbClr val="003366">
                  <a:tint val="75000"/>
                </a:srgbClr>
              </a:solidFill>
            </a:endParaRPr>
          </a:p>
        </p:txBody>
      </p:sp>
      <p:sp>
        <p:nvSpPr>
          <p:cNvPr id="7" name="Slide Number Placeholder 6"/>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616529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B97B9F-997F-460E-8404-555B624DB3C0}"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AB08-CFF1-425E-B3A8-A62FCA9716B0}" type="slidenum">
              <a:rPr lang="en-US" smtClean="0"/>
              <a:t>‹#›</a:t>
            </a:fld>
            <a:endParaRPr lang="en-US"/>
          </a:p>
        </p:txBody>
      </p:sp>
    </p:spTree>
    <p:extLst>
      <p:ext uri="{BB962C8B-B14F-4D97-AF65-F5344CB8AC3E}">
        <p14:creationId xmlns:p14="http://schemas.microsoft.com/office/powerpoint/2010/main" val="14082651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11480800" cy="1143000"/>
          </a:xfrm>
        </p:spPr>
        <p:txBody>
          <a:bodyPr/>
          <a:lstStyle/>
          <a:p>
            <a:r>
              <a:rPr lang="en-US"/>
              <a:t>Click to edit Master title style</a:t>
            </a:r>
          </a:p>
        </p:txBody>
      </p:sp>
      <p:sp>
        <p:nvSpPr>
          <p:cNvPr id="3" name="Vertical Text Placeholder 2"/>
          <p:cNvSpPr>
            <a:spLocks noGrp="1"/>
          </p:cNvSpPr>
          <p:nvPr>
            <p:ph type="body" orient="vert" idx="1"/>
          </p:nvPr>
        </p:nvSpPr>
        <p:spPr>
          <a:xfrm>
            <a:off x="304800" y="1828801"/>
            <a:ext cx="11480800" cy="3763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9450E1-381E-41C4-B49F-52DA1CD1B16E}" type="datetimeFigureOut">
              <a:rPr lang="en-US" smtClean="0">
                <a:solidFill>
                  <a:srgbClr val="003366">
                    <a:tint val="75000"/>
                  </a:srgbClr>
                </a:solidFill>
              </a:rPr>
              <a:pPr/>
              <a:t>10/5/2022</a:t>
            </a:fld>
            <a:endParaRPr lang="en-US">
              <a:solidFill>
                <a:srgbClr val="003366">
                  <a:tint val="75000"/>
                </a:srgbClr>
              </a:solidFill>
            </a:endParaRPr>
          </a:p>
        </p:txBody>
      </p:sp>
      <p:sp>
        <p:nvSpPr>
          <p:cNvPr id="5" name="Footer Placeholder 4"/>
          <p:cNvSpPr>
            <a:spLocks noGrp="1"/>
          </p:cNvSpPr>
          <p:nvPr>
            <p:ph type="ftr" sz="quarter" idx="11"/>
          </p:nvPr>
        </p:nvSpPr>
        <p:spPr/>
        <p:txBody>
          <a:bodyPr/>
          <a:lstStyle/>
          <a:p>
            <a:endParaRPr lang="en-US">
              <a:solidFill>
                <a:srgbClr val="003366">
                  <a:tint val="75000"/>
                </a:srgbClr>
              </a:solidFill>
            </a:endParaRPr>
          </a:p>
        </p:txBody>
      </p:sp>
      <p:sp>
        <p:nvSpPr>
          <p:cNvPr id="6" name="Slide Number Placeholder 5"/>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6550955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3641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364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9450E1-381E-41C4-B49F-52DA1CD1B16E}" type="datetimeFigureOut">
              <a:rPr lang="en-US" smtClean="0">
                <a:solidFill>
                  <a:srgbClr val="003366">
                    <a:tint val="75000"/>
                  </a:srgbClr>
                </a:solidFill>
              </a:rPr>
              <a:pPr/>
              <a:t>10/5/2022</a:t>
            </a:fld>
            <a:endParaRPr lang="en-US">
              <a:solidFill>
                <a:srgbClr val="003366">
                  <a:tint val="75000"/>
                </a:srgbClr>
              </a:solidFill>
            </a:endParaRPr>
          </a:p>
        </p:txBody>
      </p:sp>
      <p:sp>
        <p:nvSpPr>
          <p:cNvPr id="5" name="Footer Placeholder 4"/>
          <p:cNvSpPr>
            <a:spLocks noGrp="1"/>
          </p:cNvSpPr>
          <p:nvPr>
            <p:ph type="ftr" sz="quarter" idx="11"/>
          </p:nvPr>
        </p:nvSpPr>
        <p:spPr/>
        <p:txBody>
          <a:bodyPr/>
          <a:lstStyle/>
          <a:p>
            <a:endParaRPr lang="en-US">
              <a:solidFill>
                <a:srgbClr val="003366">
                  <a:tint val="75000"/>
                </a:srgbClr>
              </a:solidFill>
            </a:endParaRPr>
          </a:p>
        </p:txBody>
      </p:sp>
      <p:sp>
        <p:nvSpPr>
          <p:cNvPr id="6" name="Slide Number Placeholder 5"/>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6853943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5975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p:cNvSpPr>
            <a:spLocks noGrp="1"/>
          </p:cNvSpPr>
          <p:nvPr>
            <p:ph type="title"/>
          </p:nvPr>
        </p:nvSpPr>
        <p:spPr>
          <a:xfrm>
            <a:off x="0" y="999745"/>
            <a:ext cx="12192000" cy="765994"/>
          </a:xfrm>
          <a:prstGeom prst="rect">
            <a:avLst/>
          </a:prstGeom>
        </p:spPr>
        <p:txBody>
          <a:bodyPr/>
          <a:lstStyle/>
          <a:p>
            <a:r>
              <a:rPr lang="en-US" dirty="0"/>
              <a:t>Click to edit Master title style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999744"/>
          </a:xfrm>
          <a:prstGeom prst="rect">
            <a:avLst/>
          </a:prstGeom>
        </p:spPr>
      </p:pic>
      <p:sp>
        <p:nvSpPr>
          <p:cNvPr id="6" name="Text Placeholder 5"/>
          <p:cNvSpPr>
            <a:spLocks noGrp="1"/>
          </p:cNvSpPr>
          <p:nvPr>
            <p:ph type="body" sz="quarter" idx="10"/>
          </p:nvPr>
        </p:nvSpPr>
        <p:spPr>
          <a:xfrm>
            <a:off x="458252" y="1942313"/>
            <a:ext cx="11275497" cy="3512426"/>
          </a:xfrm>
          <a:prstGeom prst="rect">
            <a:avLst/>
          </a:prstGeom>
        </p:spPr>
        <p:txBody>
          <a:bodyPr/>
          <a:lstStyle>
            <a:lvl1pPr marL="0" indent="0">
              <a:buNone/>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05038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4" name="Title 3"/>
          <p:cNvSpPr>
            <a:spLocks noGrp="1"/>
          </p:cNvSpPr>
          <p:nvPr>
            <p:ph type="title"/>
          </p:nvPr>
        </p:nvSpPr>
        <p:spPr>
          <a:xfrm>
            <a:off x="0" y="999745"/>
            <a:ext cx="12192000" cy="765994"/>
          </a:xfrm>
          <a:prstGeom prst="rect">
            <a:avLst/>
          </a:prstGeom>
        </p:spPr>
        <p:txBody>
          <a:bodyPr/>
          <a:lstStyle/>
          <a:p>
            <a:r>
              <a:rPr lang="en-US" dirty="0"/>
              <a:t>Click to edit Master title style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999744"/>
          </a:xfrm>
          <a:prstGeom prst="rect">
            <a:avLst/>
          </a:prstGeom>
        </p:spPr>
      </p:pic>
      <p:sp>
        <p:nvSpPr>
          <p:cNvPr id="6" name="Text Placeholder 5"/>
          <p:cNvSpPr>
            <a:spLocks noGrp="1"/>
          </p:cNvSpPr>
          <p:nvPr>
            <p:ph type="body" sz="quarter" idx="10"/>
          </p:nvPr>
        </p:nvSpPr>
        <p:spPr>
          <a:xfrm>
            <a:off x="458252" y="1942314"/>
            <a:ext cx="11275497" cy="1808887"/>
          </a:xfrm>
          <a:prstGeom prst="rect">
            <a:avLst/>
          </a:prstGeom>
        </p:spPr>
        <p:txBody>
          <a:bodyPr/>
          <a:lstStyle>
            <a:lvl1pPr marL="0" indent="0">
              <a:buNone/>
              <a:defRPr/>
            </a:lvl1pPr>
          </a:lstStyle>
          <a:p>
            <a:pPr lvl="0"/>
            <a:r>
              <a:rPr lang="en-US" dirty="0"/>
              <a:t>Edit Master text styles</a:t>
            </a:r>
          </a:p>
          <a:p>
            <a:pPr lvl="1"/>
            <a:r>
              <a:rPr lang="en-US" dirty="0"/>
              <a:t>Second level</a:t>
            </a:r>
          </a:p>
        </p:txBody>
      </p:sp>
      <p:sp>
        <p:nvSpPr>
          <p:cNvPr id="2" name="TextBox 1"/>
          <p:cNvSpPr txBox="1"/>
          <p:nvPr userDrawn="1"/>
        </p:nvSpPr>
        <p:spPr>
          <a:xfrm>
            <a:off x="458252" y="3960000"/>
            <a:ext cx="11275497" cy="1605600"/>
          </a:xfrm>
          <a:prstGeom prst="rect">
            <a:avLst/>
          </a:prstGeom>
        </p:spPr>
        <p:txBody>
          <a:bodyPr vert="horz" wrap="square" lIns="91440" tIns="45720" rIns="91440" bIns="45720" rtlCol="0">
            <a:normAutofit/>
          </a:bodyPr>
          <a:lstStyle/>
          <a:p>
            <a:pPr marL="0" indent="0">
              <a:lnSpc>
                <a:spcPct val="150000"/>
              </a:lnSpc>
              <a:buFont typeface="Arial" panose="020B0604020202020204" pitchFamily="34" charset="0"/>
              <a:buNone/>
            </a:pPr>
            <a:endParaRPr lang="en-US" sz="2400" dirty="0"/>
          </a:p>
        </p:txBody>
      </p:sp>
      <p:sp>
        <p:nvSpPr>
          <p:cNvPr id="5" name="Text Placeholder 4"/>
          <p:cNvSpPr>
            <a:spLocks noGrp="1"/>
          </p:cNvSpPr>
          <p:nvPr>
            <p:ph type="body" sz="quarter" idx="11"/>
          </p:nvPr>
        </p:nvSpPr>
        <p:spPr>
          <a:xfrm>
            <a:off x="457200" y="3959225"/>
            <a:ext cx="11277600" cy="1606550"/>
          </a:xfrm>
          <a:prstGeom prst="rect">
            <a:avLst/>
          </a:prstGeom>
        </p:spPr>
        <p:txBody>
          <a:bodyPr/>
          <a:lstStyle>
            <a:lvl1pPr marL="0" indent="0">
              <a:buNone/>
              <a:defRPr/>
            </a:lvl1pPr>
            <a:lvl4pPr marL="1371600" indent="0">
              <a:buNone/>
              <a:defRPr/>
            </a:lvl4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5170532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Card">
    <p:spTree>
      <p:nvGrpSpPr>
        <p:cNvPr id="1" name=""/>
        <p:cNvGrpSpPr/>
        <p:nvPr/>
      </p:nvGrpSpPr>
      <p:grpSpPr>
        <a:xfrm>
          <a:off x="0" y="0"/>
          <a:ext cx="0" cy="0"/>
          <a:chOff x="0" y="0"/>
          <a:chExt cx="0" cy="0"/>
        </a:xfrm>
      </p:grpSpPr>
      <p:sp>
        <p:nvSpPr>
          <p:cNvPr id="7" name="Rectangle 6"/>
          <p:cNvSpPr/>
          <p:nvPr userDrawn="1"/>
        </p:nvSpPr>
        <p:spPr>
          <a:xfrm>
            <a:off x="0" y="6547104"/>
            <a:ext cx="12192000" cy="310896"/>
          </a:xfrm>
          <a:prstGeom prst="rect">
            <a:avLst/>
          </a:prstGeom>
          <a:solidFill>
            <a:srgbClr val="00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1664208"/>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952999"/>
            <a:ext cx="12192000" cy="1670304"/>
          </a:xfrm>
          <a:prstGeom prst="rect">
            <a:avLst/>
          </a:prstGeom>
        </p:spPr>
      </p:pic>
      <p:sp>
        <p:nvSpPr>
          <p:cNvPr id="2" name="Title 1"/>
          <p:cNvSpPr>
            <a:spLocks noGrp="1"/>
          </p:cNvSpPr>
          <p:nvPr>
            <p:ph type="title"/>
          </p:nvPr>
        </p:nvSpPr>
        <p:spPr>
          <a:xfrm>
            <a:off x="838200" y="2420950"/>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035058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1556999"/>
            <a:ext cx="10515600" cy="292671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387051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09600" y="1600201"/>
            <a:ext cx="10972800" cy="403124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06446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131797"/>
            <a:ext cx="10515600" cy="826747"/>
          </a:xfrm>
          <a:prstGeom prst="rect">
            <a:avLst/>
          </a:prstGeom>
        </p:spPr>
        <p:txBody>
          <a:bodyPr/>
          <a:lstStyle/>
          <a:p>
            <a:r>
              <a:rPr lang="en-US"/>
              <a:t>Click to edit Master title style</a:t>
            </a:r>
          </a:p>
        </p:txBody>
      </p:sp>
      <p:sp>
        <p:nvSpPr>
          <p:cNvPr id="8" name="Content Placeholder 2"/>
          <p:cNvSpPr>
            <a:spLocks noGrp="1"/>
          </p:cNvSpPr>
          <p:nvPr>
            <p:ph idx="1" hasCustomPrompt="1"/>
          </p:nvPr>
        </p:nvSpPr>
        <p:spPr>
          <a:xfrm>
            <a:off x="838200" y="5235205"/>
            <a:ext cx="10515600" cy="472966"/>
          </a:xfrm>
          <a:prstGeom prst="rect">
            <a:avLst/>
          </a:prstGeom>
        </p:spPr>
        <p:txBody>
          <a:bodyPr numCol="1"/>
          <a:lstStyle>
            <a:lvl1pPr marL="0" indent="0">
              <a:buNone/>
              <a:defRPr/>
            </a:lvl1pPr>
            <a:lvl5pPr>
              <a:defRPr/>
            </a:lvl5pPr>
          </a:lstStyle>
          <a:p>
            <a:pPr lvl="0"/>
            <a:r>
              <a:rPr lang="en-US" dirty="0"/>
              <a:t>Click to edit Master text styles</a:t>
            </a:r>
          </a:p>
        </p:txBody>
      </p:sp>
      <p:sp>
        <p:nvSpPr>
          <p:cNvPr id="10" name="Table Placeholder 9"/>
          <p:cNvSpPr>
            <a:spLocks noGrp="1"/>
          </p:cNvSpPr>
          <p:nvPr>
            <p:ph type="tbl" sz="quarter" idx="10"/>
          </p:nvPr>
        </p:nvSpPr>
        <p:spPr>
          <a:xfrm>
            <a:off x="838200" y="1127233"/>
            <a:ext cx="10515600" cy="4031244"/>
          </a:xfrm>
          <a:prstGeom prst="rect">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12257651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97533"/>
            <a:ext cx="10515600" cy="2882572"/>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13993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B97B9F-997F-460E-8404-555B624DB3C0}" type="datetimeFigureOut">
              <a:rPr lang="en-US" smtClean="0"/>
              <a:t>10/5/2022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6CAB08-CFF1-425E-B3A8-A62FCA9716B0}" type="slidenum">
              <a:rPr lang="en-US" smtClean="0"/>
              <a:t>‹#›</a:t>
            </a:fld>
            <a:endParaRPr lang="en-US"/>
          </a:p>
        </p:txBody>
      </p:sp>
    </p:spTree>
    <p:extLst>
      <p:ext uri="{BB962C8B-B14F-4D97-AF65-F5344CB8AC3E}">
        <p14:creationId xmlns:p14="http://schemas.microsoft.com/office/powerpoint/2010/main" val="17582164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0" y="1"/>
            <a:ext cx="12192000" cy="1325563"/>
          </a:xfrm>
          <a:prstGeom prst="rect">
            <a:avLst/>
          </a:prstGeom>
        </p:spPr>
        <p:txBody>
          <a:bodyPr/>
          <a:lstStyle>
            <a:lvl1pPr>
              <a:defRPr/>
            </a:lvl1pPr>
          </a:lstStyle>
          <a:p>
            <a:r>
              <a:rPr lang="en-US" dirty="0"/>
              <a:t>Title</a:t>
            </a:r>
          </a:p>
        </p:txBody>
      </p:sp>
      <p:sp>
        <p:nvSpPr>
          <p:cNvPr id="9" name="Content Placeholder 7"/>
          <p:cNvSpPr>
            <a:spLocks noGrp="1"/>
          </p:cNvSpPr>
          <p:nvPr>
            <p:ph sz="quarter" idx="11"/>
          </p:nvPr>
        </p:nvSpPr>
        <p:spPr>
          <a:xfrm>
            <a:off x="525930" y="1560420"/>
            <a:ext cx="11152095" cy="38639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1244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B97B9F-997F-460E-8404-555B624DB3C0}" type="datetimeFigureOut">
              <a:rPr lang="en-US" smtClean="0"/>
              <a:t>10/5/2022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6CAB08-CFF1-425E-B3A8-A62FCA9716B0}" type="slidenum">
              <a:rPr lang="en-US" smtClean="0"/>
              <a:t>‹#›</a:t>
            </a:fld>
            <a:endParaRPr lang="en-US"/>
          </a:p>
        </p:txBody>
      </p:sp>
    </p:spTree>
    <p:extLst>
      <p:ext uri="{BB962C8B-B14F-4D97-AF65-F5344CB8AC3E}">
        <p14:creationId xmlns:p14="http://schemas.microsoft.com/office/powerpoint/2010/main" val="3018415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97B9F-997F-460E-8404-555B624DB3C0}" type="datetimeFigureOut">
              <a:rPr lang="en-US" smtClean="0"/>
              <a:t>10/5/2022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6CAB08-CFF1-425E-B3A8-A62FCA9716B0}" type="slidenum">
              <a:rPr lang="en-US" smtClean="0"/>
              <a:t>‹#›</a:t>
            </a:fld>
            <a:endParaRPr lang="en-US"/>
          </a:p>
        </p:txBody>
      </p:sp>
    </p:spTree>
    <p:extLst>
      <p:ext uri="{BB962C8B-B14F-4D97-AF65-F5344CB8AC3E}">
        <p14:creationId xmlns:p14="http://schemas.microsoft.com/office/powerpoint/2010/main" val="1783652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B97B9F-997F-460E-8404-555B624DB3C0}"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AB08-CFF1-425E-B3A8-A62FCA9716B0}" type="slidenum">
              <a:rPr lang="en-US" smtClean="0"/>
              <a:t>‹#›</a:t>
            </a:fld>
            <a:endParaRPr lang="en-US"/>
          </a:p>
        </p:txBody>
      </p:sp>
    </p:spTree>
    <p:extLst>
      <p:ext uri="{BB962C8B-B14F-4D97-AF65-F5344CB8AC3E}">
        <p14:creationId xmlns:p14="http://schemas.microsoft.com/office/powerpoint/2010/main" val="1058101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B97B9F-997F-460E-8404-555B624DB3C0}"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AB08-CFF1-425E-B3A8-A62FCA9716B0}" type="slidenum">
              <a:rPr lang="en-US" smtClean="0"/>
              <a:t>‹#›</a:t>
            </a:fld>
            <a:endParaRPr lang="en-US"/>
          </a:p>
        </p:txBody>
      </p:sp>
    </p:spTree>
    <p:extLst>
      <p:ext uri="{BB962C8B-B14F-4D97-AF65-F5344CB8AC3E}">
        <p14:creationId xmlns:p14="http://schemas.microsoft.com/office/powerpoint/2010/main" val="1311932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image" Target="../media/image3.gif"/><Relationship Id="rId4" Type="http://schemas.openxmlformats.org/officeDocument/2006/relationships/slideLayout" Target="../slideLayouts/slideLayout46.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97B9F-997F-460E-8404-555B624DB3C0}" type="datetimeFigureOut">
              <a:rPr lang="en-US" smtClean="0"/>
              <a:t>10/5/2022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CAB08-CFF1-425E-B3A8-A62FCA9716B0}" type="slidenum">
              <a:rPr lang="en-US" smtClean="0"/>
              <a:t>‹#›</a:t>
            </a:fld>
            <a:endParaRPr lang="en-US"/>
          </a:p>
        </p:txBody>
      </p:sp>
    </p:spTree>
    <p:extLst>
      <p:ext uri="{BB962C8B-B14F-4D97-AF65-F5344CB8AC3E}">
        <p14:creationId xmlns:p14="http://schemas.microsoft.com/office/powerpoint/2010/main" val="1432783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CCC16-F5BD-48DC-8FFC-9565FE4BB11F}" type="datetimeFigureOut">
              <a:rPr lang="en-US" smtClean="0">
                <a:solidFill>
                  <a:prstClr val="black">
                    <a:tint val="75000"/>
                  </a:prstClr>
                </a:solidFill>
              </a:rPr>
              <a:pPr/>
              <a:t>10/5/2022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4D4D20-5C38-4156-8FA3-B51043B8FC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03306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700" r:id="rId17"/>
    <p:sldLayoutId id="214748370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alpha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066800"/>
            <a:ext cx="11480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4800" y="2362201"/>
            <a:ext cx="11480800" cy="3763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9450E1-381E-41C4-B49F-52DA1CD1B16E}" type="datetimeFigureOut">
              <a:rPr lang="en-US" smtClean="0">
                <a:solidFill>
                  <a:srgbClr val="003366">
                    <a:tint val="75000"/>
                  </a:srgbClr>
                </a:solidFill>
              </a:rPr>
              <a:pPr/>
              <a:t>10/5/2022</a:t>
            </a:fld>
            <a:endParaRPr lang="en-US">
              <a:solidFill>
                <a:srgbClr val="003366">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3366">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163979398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100000">
              <a:srgbClr val="F2E9D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userDrawn="1"/>
        </p:nvSpPr>
        <p:spPr>
          <a:xfrm>
            <a:off x="0" y="5894436"/>
            <a:ext cx="12192000" cy="972273"/>
          </a:xfrm>
          <a:prstGeom prst="rect">
            <a:avLst/>
          </a:prstGeom>
          <a:solidFill>
            <a:srgbClr val="C1D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5808618"/>
            <a:ext cx="12192000" cy="134983"/>
          </a:xfrm>
          <a:prstGeom prst="rect">
            <a:avLst/>
          </a:prstGeom>
          <a:solidFill>
            <a:srgbClr val="00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Box 8"/>
          <p:cNvSpPr txBox="1"/>
          <p:nvPr userDrawn="1"/>
        </p:nvSpPr>
        <p:spPr>
          <a:xfrm>
            <a:off x="8326056" y="6166440"/>
            <a:ext cx="3742481" cy="477054"/>
          </a:xfrm>
          <a:prstGeom prst="rect">
            <a:avLst/>
          </a:prstGeom>
          <a:noFill/>
        </p:spPr>
        <p:txBody>
          <a:bodyPr wrap="square" rtlCol="0">
            <a:spAutoFit/>
          </a:bodyPr>
          <a:lstStyle/>
          <a:p>
            <a:pPr algn="r"/>
            <a:r>
              <a:rPr lang="en-US" sz="2500" b="0" dirty="0">
                <a:solidFill>
                  <a:srgbClr val="00295B"/>
                </a:solidFill>
              </a:rPr>
              <a:t>SSA.gov</a:t>
            </a:r>
          </a:p>
        </p:txBody>
      </p:sp>
      <p:pic>
        <p:nvPicPr>
          <p:cNvPr id="10" name="Picture 9"/>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278673" y="6035041"/>
            <a:ext cx="2853419" cy="734972"/>
          </a:xfrm>
          <a:prstGeom prst="rect">
            <a:avLst/>
          </a:prstGeom>
        </p:spPr>
      </p:pic>
    </p:spTree>
    <p:extLst>
      <p:ext uri="{BB962C8B-B14F-4D97-AF65-F5344CB8AC3E}">
        <p14:creationId xmlns:p14="http://schemas.microsoft.com/office/powerpoint/2010/main" val="113110023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google.com/url?sa=i&amp;rct=j&amp;q=&amp;esrc=s&amp;source=images&amp;cd=&amp;cad=rja&amp;uact=8&amp;ved=2ahUKEwi7rt3966HdAhWJ7FMKHQm4Bf4QjRx6BAgBEAU&amp;url=https://www.ssa.gov/redbook/&amp;psig=AOvVaw3RIfLIxVurCUlLIHQjxyAy&amp;ust=1536167469962758" TargetMode="Externa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amp;esrc=s&amp;source=images&amp;cd=&amp;cad=rja&amp;uact=8&amp;ved=2ahUKEwjF_smV1qHdAhUMv1MKHXv-Dv0QjRx6BAgBEAU&amp;url=http://www.socialsecurityoffices.info/details/san_bernardino_social_security_administration_office_92401&amp;psig=AOvVaw3r4kcP8aOVScLwY5Wh-rn3&amp;ust=1536161623321895"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source=images&amp;cd=&amp;ved=0ahUKEwif4fuj2rjUAhWKMj4KHXh7B5gQjRwIBw&amp;url=http://www.shutterstock.com/video/clip-598660-stock-footage-business-co-workers-helping-each-other-in-hd-p.html&amp;psig=AFQjCNGPa9Sn7xU9sdQrjXB2gTQ86EUjog&amp;ust=1497370325683809" TargetMode="Externa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2209800"/>
            <a:ext cx="8610600" cy="1143000"/>
          </a:xfrm>
        </p:spPr>
        <p:txBody>
          <a:bodyPr>
            <a:normAutofit fontScale="90000"/>
          </a:bodyPr>
          <a:lstStyle/>
          <a:p>
            <a:r>
              <a:rPr lang="en-US" b="1" dirty="0">
                <a:solidFill>
                  <a:srgbClr val="002060"/>
                </a:solidFill>
                <a:latin typeface="Times New Roman" panose="02020603050405020304" pitchFamily="18" charset="0"/>
                <a:cs typeface="Times New Roman" panose="02020603050405020304" pitchFamily="18" charset="0"/>
              </a:rPr>
              <a:t>Social Security: </a:t>
            </a:r>
            <a:br>
              <a:rPr lang="en-US" b="1" dirty="0">
                <a:solidFill>
                  <a:srgbClr val="002060"/>
                </a:solidFill>
                <a:latin typeface="Times New Roman" panose="02020603050405020304" pitchFamily="18" charset="0"/>
                <a:cs typeface="Times New Roman" panose="02020603050405020304" pitchFamily="18" charset="0"/>
              </a:rPr>
            </a:br>
            <a:r>
              <a:rPr lang="en-US" b="1" dirty="0">
                <a:solidFill>
                  <a:srgbClr val="002060"/>
                </a:solidFill>
                <a:latin typeface="Times New Roman" panose="02020603050405020304" pitchFamily="18" charset="0"/>
                <a:cs typeface="Times New Roman" panose="02020603050405020304" pitchFamily="18" charset="0"/>
              </a:rPr>
              <a:t>With You Through Life’s Journey…</a:t>
            </a:r>
            <a:br>
              <a:rPr lang="en-US" b="1" dirty="0">
                <a:solidFill>
                  <a:srgbClr val="002060"/>
                </a:solidFill>
                <a:latin typeface="Times New Roman" panose="02020603050405020304" pitchFamily="18" charset="0"/>
                <a:cs typeface="Times New Roman" panose="02020603050405020304" pitchFamily="18" charset="0"/>
              </a:rPr>
            </a:br>
            <a:r>
              <a:rPr lang="en-US" sz="3600" b="1" dirty="0">
                <a:solidFill>
                  <a:srgbClr val="002060"/>
                </a:solidFill>
                <a:latin typeface="Times New Roman" panose="02020603050405020304" pitchFamily="18" charset="0"/>
                <a:cs typeface="Times New Roman" panose="02020603050405020304" pitchFamily="18" charset="0"/>
              </a:rPr>
              <a:t>What You Need to Know About Your SSI </a:t>
            </a:r>
            <a:br>
              <a:rPr lang="en-US" sz="3600" b="1" dirty="0">
                <a:solidFill>
                  <a:srgbClr val="002060"/>
                </a:solidFill>
                <a:latin typeface="Times New Roman" panose="02020603050405020304" pitchFamily="18" charset="0"/>
                <a:cs typeface="Times New Roman" panose="02020603050405020304" pitchFamily="18" charset="0"/>
              </a:rPr>
            </a:br>
            <a:r>
              <a:rPr lang="en-US" sz="3600" b="1" dirty="0">
                <a:solidFill>
                  <a:srgbClr val="002060"/>
                </a:solidFill>
                <a:latin typeface="Times New Roman" panose="02020603050405020304" pitchFamily="18" charset="0"/>
                <a:cs typeface="Times New Roman" panose="02020603050405020304" pitchFamily="18" charset="0"/>
              </a:rPr>
              <a:t>		When You Turn 18</a:t>
            </a:r>
          </a:p>
        </p:txBody>
      </p:sp>
      <p:sp>
        <p:nvSpPr>
          <p:cNvPr id="2" name="TextBox 1"/>
          <p:cNvSpPr txBox="1"/>
          <p:nvPr/>
        </p:nvSpPr>
        <p:spPr>
          <a:xfrm>
            <a:off x="8059594" y="6553201"/>
            <a:ext cx="2343014" cy="276999"/>
          </a:xfrm>
          <a:prstGeom prst="rect">
            <a:avLst/>
          </a:prstGeom>
          <a:noFill/>
        </p:spPr>
        <p:txBody>
          <a:bodyPr wrap="none" rtlCol="0">
            <a:spAutoFit/>
          </a:bodyPr>
          <a:lstStyle/>
          <a:p>
            <a:r>
              <a:rPr lang="en-US" sz="1200" dirty="0">
                <a:solidFill>
                  <a:schemeClr val="bg1"/>
                </a:solidFill>
              </a:rPr>
              <a:t>Produced at U.S. taxpayer expense</a:t>
            </a:r>
          </a:p>
        </p:txBody>
      </p:sp>
    </p:spTree>
    <p:extLst>
      <p:ext uri="{BB962C8B-B14F-4D97-AF65-F5344CB8AC3E}">
        <p14:creationId xmlns:p14="http://schemas.microsoft.com/office/powerpoint/2010/main" val="156664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Listing of Impairments - Adult Listings"/>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9925" y="0"/>
            <a:ext cx="5772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3294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descr="Example of  an Impairment"/>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28975" y="0"/>
            <a:ext cx="573405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6679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Additional information about an impairment."/>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064001" y="173580"/>
            <a:ext cx="4102100" cy="6571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419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Times New Roman" panose="02020603050405020304" pitchFamily="18" charset="0"/>
                <a:cs typeface="Times New Roman" panose="02020603050405020304" pitchFamily="18" charset="0"/>
              </a:rPr>
              <a:t>If you disagree with the Age 18 medical decision…</a:t>
            </a:r>
          </a:p>
        </p:txBody>
      </p:sp>
      <p:sp>
        <p:nvSpPr>
          <p:cNvPr id="3" name="Content Placeholder 2"/>
          <p:cNvSpPr>
            <a:spLocks noGrp="1"/>
          </p:cNvSpPr>
          <p:nvPr>
            <p:ph idx="1"/>
          </p:nvPr>
        </p:nvSpPr>
        <p:spPr/>
        <p:txBody>
          <a:bodyPr>
            <a:normAutofit/>
          </a:bodyPr>
          <a:lstStyle/>
          <a:p>
            <a:endParaRPr lang="en-US" dirty="0">
              <a:solidFill>
                <a:srgbClr val="002060"/>
              </a:solidFill>
              <a:latin typeface="Helvetica" panose="020B0604020202020204" pitchFamily="34" charset="0"/>
              <a:cs typeface="Helvetica" panose="020B0604020202020204" pitchFamily="34" charset="0"/>
            </a:endParaRPr>
          </a:p>
          <a:p>
            <a:r>
              <a:rPr lang="en-US" dirty="0">
                <a:solidFill>
                  <a:srgbClr val="002060"/>
                </a:solidFill>
                <a:latin typeface="Helvetica" panose="020B0604020202020204" pitchFamily="34" charset="0"/>
                <a:cs typeface="Helvetica" panose="020B0604020202020204" pitchFamily="34" charset="0"/>
              </a:rPr>
              <a:t>Reconsideration</a:t>
            </a:r>
          </a:p>
          <a:p>
            <a:r>
              <a:rPr lang="en-US" dirty="0">
                <a:solidFill>
                  <a:srgbClr val="002060"/>
                </a:solidFill>
                <a:latin typeface="Helvetica" panose="020B0604020202020204" pitchFamily="34" charset="0"/>
                <a:cs typeface="Helvetica" panose="020B0604020202020204" pitchFamily="34" charset="0"/>
              </a:rPr>
              <a:t>Hearing</a:t>
            </a:r>
          </a:p>
          <a:p>
            <a:endParaRPr lang="en-US" dirty="0">
              <a:solidFill>
                <a:srgbClr val="002060"/>
              </a:solidFill>
              <a:latin typeface="Helvetica" panose="020B0604020202020204" pitchFamily="34" charset="0"/>
              <a:cs typeface="Helvetica" panose="020B0604020202020204" pitchFamily="34" charset="0"/>
            </a:endParaRPr>
          </a:p>
          <a:p>
            <a:pPr lvl="1"/>
            <a:r>
              <a:rPr lang="en-US" dirty="0">
                <a:solidFill>
                  <a:srgbClr val="002060"/>
                </a:solidFill>
                <a:latin typeface="Helvetica" panose="020B0604020202020204" pitchFamily="34" charset="0"/>
                <a:cs typeface="Helvetica" panose="020B0604020202020204" pitchFamily="34" charset="0"/>
              </a:rPr>
              <a:t>Must submit a written appeal within 60 days</a:t>
            </a:r>
          </a:p>
          <a:p>
            <a:pPr lvl="1"/>
            <a:r>
              <a:rPr lang="en-US" dirty="0">
                <a:solidFill>
                  <a:srgbClr val="002060"/>
                </a:solidFill>
                <a:latin typeface="Helvetica" panose="020B0604020202020204" pitchFamily="34" charset="0"/>
                <a:cs typeface="Helvetica" panose="020B0604020202020204" pitchFamily="34" charset="0"/>
              </a:rPr>
              <a:t>Payment continuation is possible if appeal is filed within 10 days  (through hearing level)</a:t>
            </a:r>
          </a:p>
        </p:txBody>
      </p:sp>
    </p:spTree>
    <p:extLst>
      <p:ext uri="{BB962C8B-B14F-4D97-AF65-F5344CB8AC3E}">
        <p14:creationId xmlns:p14="http://schemas.microsoft.com/office/powerpoint/2010/main" val="4071795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2209800" y="0"/>
            <a:ext cx="7772400" cy="1371600"/>
          </a:xfrm>
        </p:spPr>
        <p:txBody>
          <a:bodyPr/>
          <a:lstStyle/>
          <a:p>
            <a:pPr eaLnBrk="1" hangingPunct="1">
              <a:defRPr/>
            </a:pPr>
            <a:r>
              <a:rPr lang="en-US" sz="4000" b="1" dirty="0">
                <a:solidFill>
                  <a:srgbClr val="002060"/>
                </a:solidFill>
                <a:latin typeface="Times New Roman" panose="02020603050405020304" pitchFamily="18" charset="0"/>
                <a:cs typeface="Times New Roman" panose="02020603050405020304" pitchFamily="18" charset="0"/>
              </a:rPr>
              <a:t>When We Review</a:t>
            </a:r>
            <a:br>
              <a:rPr lang="en-US" sz="4000" b="1" dirty="0">
                <a:solidFill>
                  <a:srgbClr val="002060"/>
                </a:solidFill>
                <a:latin typeface="Times New Roman" panose="02020603050405020304" pitchFamily="18" charset="0"/>
                <a:cs typeface="Times New Roman" panose="02020603050405020304" pitchFamily="18" charset="0"/>
              </a:rPr>
            </a:br>
            <a:r>
              <a:rPr lang="en-US" sz="4000" b="1" dirty="0">
                <a:solidFill>
                  <a:srgbClr val="002060"/>
                </a:solidFill>
                <a:latin typeface="Times New Roman" panose="02020603050405020304" pitchFamily="18" charset="0"/>
                <a:cs typeface="Times New Roman" panose="02020603050405020304" pitchFamily="18" charset="0"/>
              </a:rPr>
              <a:t>A Disability Case </a:t>
            </a:r>
          </a:p>
        </p:txBody>
      </p:sp>
      <p:sp>
        <p:nvSpPr>
          <p:cNvPr id="38915" name="Rectangle 3"/>
          <p:cNvSpPr>
            <a:spLocks noGrp="1" noChangeArrowheads="1"/>
          </p:cNvSpPr>
          <p:nvPr>
            <p:ph type="subTitle" idx="1"/>
          </p:nvPr>
        </p:nvSpPr>
        <p:spPr>
          <a:xfrm>
            <a:off x="1524000" y="1295400"/>
            <a:ext cx="9144000" cy="3276600"/>
          </a:xfrm>
        </p:spPr>
        <p:txBody>
          <a:bodyPr/>
          <a:lstStyle/>
          <a:p>
            <a:pPr marL="342900" indent="-342900" algn="l" eaLnBrk="1" hangingPunct="1">
              <a:buFont typeface="Arial" panose="020B0604020202020204" pitchFamily="34" charset="0"/>
              <a:buChar char="•"/>
              <a:defRPr/>
            </a:pPr>
            <a:r>
              <a:rPr lang="en-US" dirty="0"/>
              <a:t>  </a:t>
            </a:r>
            <a:r>
              <a:rPr lang="en-US" sz="2800" dirty="0">
                <a:solidFill>
                  <a:srgbClr val="002060"/>
                </a:solidFill>
                <a:latin typeface="Helvetica" panose="020B0604020202020204" pitchFamily="34" charset="0"/>
                <a:cs typeface="Helvetica" panose="020B0604020202020204" pitchFamily="34" charset="0"/>
              </a:rPr>
              <a:t>When Improvement is Expected</a:t>
            </a:r>
            <a:r>
              <a:rPr lang="en-US" dirty="0">
                <a:solidFill>
                  <a:srgbClr val="002060"/>
                </a:solidFill>
                <a:latin typeface="Helvetica" panose="020B0604020202020204" pitchFamily="34" charset="0"/>
                <a:cs typeface="Helvetica" panose="020B0604020202020204" pitchFamily="34" charset="0"/>
              </a:rPr>
              <a:t> – Diary is set</a:t>
            </a:r>
          </a:p>
          <a:p>
            <a:pPr marL="342900" indent="-342900" algn="l" eaLnBrk="1" hangingPunct="1">
              <a:buFont typeface="Arial" panose="020B0604020202020204" pitchFamily="34" charset="0"/>
              <a:buChar char="•"/>
              <a:defRPr/>
            </a:pPr>
            <a:r>
              <a:rPr lang="en-US" dirty="0">
                <a:solidFill>
                  <a:srgbClr val="002060"/>
                </a:solidFill>
                <a:latin typeface="Helvetica" panose="020B0604020202020204" pitchFamily="34" charset="0"/>
                <a:cs typeface="Helvetica" panose="020B0604020202020204" pitchFamily="34" charset="0"/>
              </a:rPr>
              <a:t>  </a:t>
            </a:r>
            <a:r>
              <a:rPr lang="en-US" sz="2800" dirty="0">
                <a:solidFill>
                  <a:srgbClr val="002060"/>
                </a:solidFill>
                <a:latin typeface="Helvetica" panose="020B0604020202020204" pitchFamily="34" charset="0"/>
                <a:cs typeface="Helvetica" panose="020B0604020202020204" pitchFamily="34" charset="0"/>
              </a:rPr>
              <a:t>When Improvement is Possible - 3 years</a:t>
            </a:r>
          </a:p>
          <a:p>
            <a:pPr marL="342900" indent="-342900" algn="l" eaLnBrk="1" hangingPunct="1">
              <a:buFont typeface="Arial" panose="020B0604020202020204" pitchFamily="34" charset="0"/>
              <a:buChar char="•"/>
              <a:defRPr/>
            </a:pPr>
            <a:r>
              <a:rPr lang="en-US" dirty="0">
                <a:solidFill>
                  <a:srgbClr val="002060"/>
                </a:solidFill>
                <a:latin typeface="Helvetica" panose="020B0604020202020204" pitchFamily="34" charset="0"/>
                <a:cs typeface="Helvetica" panose="020B0604020202020204" pitchFamily="34" charset="0"/>
              </a:rPr>
              <a:t>  </a:t>
            </a:r>
            <a:r>
              <a:rPr lang="en-US" sz="2800" dirty="0">
                <a:solidFill>
                  <a:srgbClr val="002060"/>
                </a:solidFill>
                <a:latin typeface="Helvetica" panose="020B0604020202020204" pitchFamily="34" charset="0"/>
                <a:cs typeface="Helvetica" panose="020B0604020202020204" pitchFamily="34" charset="0"/>
              </a:rPr>
              <a:t>When improvement is </a:t>
            </a:r>
            <a:r>
              <a:rPr lang="en-US" sz="2800" u="sng" dirty="0">
                <a:solidFill>
                  <a:srgbClr val="002060"/>
                </a:solidFill>
                <a:latin typeface="Helvetica" panose="020B0604020202020204" pitchFamily="34" charset="0"/>
                <a:cs typeface="Helvetica" panose="020B0604020202020204" pitchFamily="34" charset="0"/>
              </a:rPr>
              <a:t>not</a:t>
            </a:r>
            <a:r>
              <a:rPr lang="en-US" sz="2800" dirty="0">
                <a:solidFill>
                  <a:srgbClr val="002060"/>
                </a:solidFill>
                <a:latin typeface="Helvetica" panose="020B0604020202020204" pitchFamily="34" charset="0"/>
                <a:cs typeface="Helvetica" panose="020B0604020202020204" pitchFamily="34" charset="0"/>
              </a:rPr>
              <a:t> Expected - 7 years</a:t>
            </a:r>
          </a:p>
          <a:p>
            <a:pPr marL="342900" indent="-342900" algn="l" eaLnBrk="1" hangingPunct="1">
              <a:buFont typeface="Arial" panose="020B0604020202020204" pitchFamily="34" charset="0"/>
              <a:buChar char="•"/>
              <a:defRPr/>
            </a:pPr>
            <a:r>
              <a:rPr lang="en-US" dirty="0">
                <a:solidFill>
                  <a:srgbClr val="002060"/>
                </a:solidFill>
                <a:latin typeface="Helvetica" panose="020B0604020202020204" pitchFamily="34" charset="0"/>
                <a:cs typeface="Helvetica" panose="020B0604020202020204" pitchFamily="34" charset="0"/>
              </a:rPr>
              <a:t>  </a:t>
            </a:r>
            <a:r>
              <a:rPr lang="en-US" sz="2800" dirty="0">
                <a:solidFill>
                  <a:srgbClr val="002060"/>
                </a:solidFill>
                <a:latin typeface="Helvetica" panose="020B0604020202020204" pitchFamily="34" charset="0"/>
                <a:cs typeface="Helvetica" panose="020B0604020202020204" pitchFamily="34" charset="0"/>
              </a:rPr>
              <a:t>When you become eligible for SSI </a:t>
            </a:r>
          </a:p>
          <a:p>
            <a:pPr algn="l" eaLnBrk="1" hangingPunct="1">
              <a:defRPr/>
            </a:pPr>
            <a:r>
              <a:rPr lang="en-US" sz="2800" dirty="0">
                <a:solidFill>
                  <a:srgbClr val="002060"/>
                </a:solidFill>
                <a:latin typeface="Helvetica" panose="020B0604020202020204" pitchFamily="34" charset="0"/>
                <a:cs typeface="Helvetica" panose="020B0604020202020204" pitchFamily="34" charset="0"/>
              </a:rPr>
              <a:t>     under Sec 1619</a:t>
            </a:r>
          </a:p>
        </p:txBody>
      </p:sp>
      <p:sp>
        <p:nvSpPr>
          <p:cNvPr id="38917" name="Text Box 5"/>
          <p:cNvSpPr txBox="1">
            <a:spLocks noChangeArrowheads="1"/>
          </p:cNvSpPr>
          <p:nvPr/>
        </p:nvSpPr>
        <p:spPr bwMode="auto">
          <a:xfrm>
            <a:off x="1905000" y="4843464"/>
            <a:ext cx="5410200" cy="2014537"/>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Helvetica" panose="020B0604020202020204" pitchFamily="34" charset="0"/>
                <a:ea typeface="+mn-ea"/>
                <a:cs typeface="Helvetica" panose="020B0604020202020204" pitchFamily="34" charset="0"/>
              </a:rPr>
              <a:t>If we find that the claimant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Helvetica" panose="020B0604020202020204" pitchFamily="34" charset="0"/>
                <a:ea typeface="+mn-ea"/>
                <a:cs typeface="Helvetica" panose="020B0604020202020204" pitchFamily="34" charset="0"/>
              </a:rPr>
              <a:t>Is no longer disabled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Helvetica" panose="020B0604020202020204" pitchFamily="34" charset="0"/>
                <a:ea typeface="+mn-ea"/>
                <a:cs typeface="Helvetica" panose="020B0604020202020204" pitchFamily="34" charset="0"/>
              </a:rPr>
              <a:t>BENEFITS STOP</a:t>
            </a: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63502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Times New Roman" panose="02020603050405020304" pitchFamily="18" charset="0"/>
                <a:cs typeface="Times New Roman" panose="02020603050405020304" pitchFamily="18" charset="0"/>
              </a:rPr>
              <a:t>Non-Medical eligibility</a:t>
            </a:r>
            <a:br>
              <a:rPr lang="en-US" b="1" dirty="0">
                <a:solidFill>
                  <a:srgbClr val="002060"/>
                </a:solidFill>
                <a:latin typeface="Times New Roman" panose="02020603050405020304" pitchFamily="18" charset="0"/>
                <a:cs typeface="Times New Roman" panose="02020603050405020304" pitchFamily="18" charset="0"/>
              </a:rPr>
            </a:br>
            <a:r>
              <a:rPr lang="en-US" b="1" dirty="0">
                <a:solidFill>
                  <a:srgbClr val="002060"/>
                </a:solidFill>
                <a:latin typeface="Times New Roman" panose="02020603050405020304" pitchFamily="18" charset="0"/>
                <a:cs typeface="Times New Roman" panose="02020603050405020304" pitchFamily="18" charset="0"/>
              </a:rPr>
              <a:t>SSA will ask for….</a:t>
            </a:r>
          </a:p>
        </p:txBody>
      </p:sp>
      <p:sp>
        <p:nvSpPr>
          <p:cNvPr id="3" name="Content Placeholder 2"/>
          <p:cNvSpPr>
            <a:spLocks noGrp="1"/>
          </p:cNvSpPr>
          <p:nvPr>
            <p:ph idx="1"/>
          </p:nvPr>
        </p:nvSpPr>
        <p:spPr/>
        <p:txBody>
          <a:bodyPr/>
          <a:lstStyle/>
          <a:p>
            <a:r>
              <a:rPr lang="en-US" dirty="0">
                <a:solidFill>
                  <a:srgbClr val="002060"/>
                </a:solidFill>
                <a:latin typeface="Helvetica" panose="020B0604020202020204" pitchFamily="34" charset="0"/>
                <a:cs typeface="Helvetica" panose="020B0604020202020204" pitchFamily="34" charset="0"/>
              </a:rPr>
              <a:t>Information about your income, including work activity</a:t>
            </a:r>
          </a:p>
          <a:p>
            <a:r>
              <a:rPr lang="en-US" dirty="0">
                <a:solidFill>
                  <a:srgbClr val="002060"/>
                </a:solidFill>
                <a:latin typeface="Helvetica" panose="020B0604020202020204" pitchFamily="34" charset="0"/>
                <a:cs typeface="Helvetica" panose="020B0604020202020204" pitchFamily="34" charset="0"/>
              </a:rPr>
              <a:t>Information about your resources</a:t>
            </a:r>
          </a:p>
          <a:p>
            <a:r>
              <a:rPr lang="en-US" dirty="0">
                <a:solidFill>
                  <a:srgbClr val="002060"/>
                </a:solidFill>
                <a:latin typeface="Helvetica" panose="020B0604020202020204" pitchFamily="34" charset="0"/>
                <a:cs typeface="Helvetica" panose="020B0604020202020204" pitchFamily="34" charset="0"/>
              </a:rPr>
              <a:t>Information about your living arrangements</a:t>
            </a:r>
          </a:p>
          <a:p>
            <a:endParaRPr lang="en-US" dirty="0">
              <a:solidFill>
                <a:srgbClr val="002060"/>
              </a:solidFill>
              <a:latin typeface="Helvetica" panose="020B0604020202020204" pitchFamily="34" charset="0"/>
              <a:cs typeface="Helvetica" panose="020B0604020202020204" pitchFamily="34" charset="0"/>
            </a:endParaRPr>
          </a:p>
          <a:p>
            <a:endParaRPr lang="en-US" dirty="0"/>
          </a:p>
          <a:p>
            <a:endParaRPr lang="en-US" dirty="0"/>
          </a:p>
        </p:txBody>
      </p:sp>
      <p:pic>
        <p:nvPicPr>
          <p:cNvPr id="4" name="Picture 3" descr="A family on a sunny day."/>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24442" y="3356494"/>
            <a:ext cx="4826503" cy="3046730"/>
          </a:xfrm>
          <a:prstGeom prst="rect">
            <a:avLst/>
          </a:prstGeom>
        </p:spPr>
      </p:pic>
    </p:spTree>
    <p:extLst>
      <p:ext uri="{BB962C8B-B14F-4D97-AF65-F5344CB8AC3E}">
        <p14:creationId xmlns:p14="http://schemas.microsoft.com/office/powerpoint/2010/main" val="1703458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2362200" y="304801"/>
            <a:ext cx="7620000" cy="1097279"/>
          </a:xfrm>
          <a:effectLst>
            <a:outerShdw blurRad="50800" dist="38100" dir="2700000" algn="tl" rotWithShape="0">
              <a:prstClr val="black">
                <a:alpha val="40000"/>
              </a:prstClr>
            </a:outerShdw>
          </a:effectLst>
        </p:spPr>
        <p:txBody>
          <a:bodyPr/>
          <a:lstStyle/>
          <a:p>
            <a:pPr eaLnBrk="1" hangingPunct="1">
              <a:defRPr/>
            </a:pPr>
            <a:r>
              <a:rPr lang="en-US" sz="4800" b="1" dirty="0">
                <a:solidFill>
                  <a:srgbClr val="002060"/>
                </a:solidFill>
                <a:latin typeface="Times New Roman" panose="02020603050405020304" pitchFamily="18" charset="0"/>
                <a:cs typeface="Times New Roman" panose="02020603050405020304" pitchFamily="18" charset="0"/>
              </a:rPr>
              <a:t>Payment Rates</a:t>
            </a:r>
          </a:p>
        </p:txBody>
      </p:sp>
      <p:sp>
        <p:nvSpPr>
          <p:cNvPr id="41987" name="Rectangle 3"/>
          <p:cNvSpPr>
            <a:spLocks noGrp="1" noChangeArrowheads="1"/>
          </p:cNvSpPr>
          <p:nvPr>
            <p:ph type="subTitle" idx="1"/>
          </p:nvPr>
        </p:nvSpPr>
        <p:spPr>
          <a:xfrm>
            <a:off x="2362200" y="1752600"/>
            <a:ext cx="6400800" cy="3962400"/>
          </a:xfrm>
        </p:spPr>
        <p:txBody>
          <a:bodyPr>
            <a:noAutofit/>
          </a:bodyPr>
          <a:lstStyle/>
          <a:p>
            <a:pPr marL="342900" indent="-342900" algn="l" eaLnBrk="1" hangingPunct="1">
              <a:buFont typeface="Arial" panose="020B0604020202020204" pitchFamily="34" charset="0"/>
              <a:buChar char="•"/>
              <a:defRPr/>
            </a:pPr>
            <a:r>
              <a:rPr lang="en-US" sz="1800" dirty="0">
                <a:solidFill>
                  <a:srgbClr val="002060"/>
                </a:solidFill>
                <a:latin typeface="Helvetica" panose="020B0604020202020204" pitchFamily="34" charset="0"/>
                <a:cs typeface="Helvetica" panose="020B0604020202020204" pitchFamily="34" charset="0"/>
              </a:rPr>
              <a:t>Living alone  or paying fair share</a:t>
            </a:r>
          </a:p>
          <a:p>
            <a:pPr marL="3086100" lvl="6" indent="-342900" algn="l">
              <a:buFont typeface="Arial" panose="020B0604020202020204" pitchFamily="34" charset="0"/>
              <a:buChar char="•"/>
              <a:defRPr/>
            </a:pPr>
            <a:r>
              <a:rPr lang="en-US" sz="1800" b="1" dirty="0">
                <a:solidFill>
                  <a:srgbClr val="002060"/>
                </a:solidFill>
                <a:latin typeface="Helvetica" panose="020B0604020202020204" pitchFamily="34" charset="0"/>
                <a:cs typeface="Helvetica" panose="020B0604020202020204" pitchFamily="34" charset="0"/>
              </a:rPr>
              <a:t>$841.00</a:t>
            </a:r>
          </a:p>
          <a:p>
            <a:pPr marL="342900" indent="-342900" algn="l" eaLnBrk="1" hangingPunct="1">
              <a:buFont typeface="Arial" panose="020B0604020202020204" pitchFamily="34" charset="0"/>
              <a:buChar char="•"/>
              <a:defRPr/>
            </a:pPr>
            <a:r>
              <a:rPr lang="en-US" sz="1800" dirty="0">
                <a:solidFill>
                  <a:srgbClr val="002060"/>
                </a:solidFill>
                <a:latin typeface="Helvetica" panose="020B0604020202020204" pitchFamily="34" charset="0"/>
                <a:cs typeface="Helvetica" panose="020B0604020202020204" pitchFamily="34" charset="0"/>
              </a:rPr>
              <a:t>Household of another</a:t>
            </a:r>
          </a:p>
          <a:p>
            <a:pPr marL="3086100" lvl="6" indent="-342900" algn="l">
              <a:buFont typeface="Arial" panose="020B0604020202020204" pitchFamily="34" charset="0"/>
              <a:buChar char="•"/>
              <a:defRPr/>
            </a:pPr>
            <a:r>
              <a:rPr lang="en-US" sz="1800" b="1" dirty="0">
                <a:solidFill>
                  <a:srgbClr val="002060"/>
                </a:solidFill>
                <a:latin typeface="Helvetica" panose="020B0604020202020204" pitchFamily="34" charset="0"/>
                <a:cs typeface="Helvetica" panose="020B0604020202020204" pitchFamily="34" charset="0"/>
              </a:rPr>
              <a:t>$560.67</a:t>
            </a:r>
          </a:p>
          <a:p>
            <a:pPr marL="800100" lvl="1" indent="-342900">
              <a:buFont typeface="Arial" panose="020B0604020202020204" pitchFamily="34" charset="0"/>
              <a:buChar char="•"/>
              <a:defRPr/>
            </a:pPr>
            <a:endParaRPr lang="en-US" sz="1800" b="1" dirty="0">
              <a:solidFill>
                <a:srgbClr val="002060"/>
              </a:solidFill>
              <a:latin typeface="Helvetica" panose="020B0604020202020204" pitchFamily="34" charset="0"/>
              <a:cs typeface="Helvetica" panose="020B0604020202020204" pitchFamily="34" charset="0"/>
            </a:endParaRPr>
          </a:p>
          <a:p>
            <a:pPr marL="342900" indent="-342900" algn="l" eaLnBrk="1" hangingPunct="1">
              <a:buFont typeface="Arial" panose="020B0604020202020204" pitchFamily="34" charset="0"/>
              <a:buChar char="•"/>
              <a:defRPr/>
            </a:pPr>
            <a:r>
              <a:rPr lang="en-US" sz="1800" dirty="0">
                <a:solidFill>
                  <a:srgbClr val="002060"/>
                </a:solidFill>
                <a:latin typeface="Helvetica" panose="020B0604020202020204" pitchFamily="34" charset="0"/>
                <a:cs typeface="Helvetica" panose="020B0604020202020204" pitchFamily="34" charset="0"/>
              </a:rPr>
              <a:t> Medicaid Facility</a:t>
            </a:r>
          </a:p>
          <a:p>
            <a:pPr marL="800100" lvl="1" indent="-342900">
              <a:buFont typeface="Arial" panose="020B0604020202020204" pitchFamily="34" charset="0"/>
              <a:buChar char="•"/>
              <a:defRPr/>
            </a:pPr>
            <a:r>
              <a:rPr lang="en-US" sz="1800" b="1" dirty="0">
                <a:solidFill>
                  <a:srgbClr val="002060"/>
                </a:solidFill>
                <a:latin typeface="Helvetica" panose="020B0604020202020204" pitchFamily="34" charset="0"/>
                <a:cs typeface="Helvetica" panose="020B0604020202020204" pitchFamily="34" charset="0"/>
              </a:rPr>
              <a:t> $30.00</a:t>
            </a:r>
          </a:p>
        </p:txBody>
      </p:sp>
      <p:pic>
        <p:nvPicPr>
          <p:cNvPr id="4" name="Picture 3" descr="A house with a small front yard&#10;&#10;Description automatically generated with low confidence"/>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966879" y="2275840"/>
            <a:ext cx="4123495" cy="3088640"/>
          </a:xfrm>
          <a:prstGeom prst="rect">
            <a:avLst/>
          </a:prstGeom>
        </p:spPr>
      </p:pic>
    </p:spTree>
    <p:extLst>
      <p:ext uri="{BB962C8B-B14F-4D97-AF65-F5344CB8AC3E}">
        <p14:creationId xmlns:p14="http://schemas.microsoft.com/office/powerpoint/2010/main" val="459375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81200" y="304800"/>
            <a:ext cx="8229600" cy="1371600"/>
          </a:xfrm>
        </p:spPr>
        <p:txBody>
          <a:bodyPr/>
          <a:lstStyle/>
          <a:p>
            <a:pPr eaLnBrk="1" hangingPunct="1">
              <a:defRPr/>
            </a:pPr>
            <a:r>
              <a:rPr lang="en-US" b="1" dirty="0">
                <a:solidFill>
                  <a:srgbClr val="002060"/>
                </a:solidFill>
                <a:latin typeface="Times New Roman" panose="02020603050405020304" pitchFamily="18" charset="0"/>
                <a:cs typeface="Times New Roman" panose="02020603050405020304" pitchFamily="18" charset="0"/>
              </a:rPr>
              <a:t>What about Health Insurance?</a:t>
            </a:r>
          </a:p>
        </p:txBody>
      </p:sp>
      <p:sp>
        <p:nvSpPr>
          <p:cNvPr id="19467" name="Text Box 11"/>
          <p:cNvSpPr txBox="1">
            <a:spLocks noChangeArrowheads="1"/>
          </p:cNvSpPr>
          <p:nvPr/>
        </p:nvSpPr>
        <p:spPr bwMode="auto">
          <a:xfrm>
            <a:off x="2133600" y="2286000"/>
            <a:ext cx="4267200" cy="3017838"/>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20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SSI links people to Medicaid</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20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SSDI links people to Medicare</a:t>
            </a:r>
          </a:p>
        </p:txBody>
      </p:sp>
      <p:pic>
        <p:nvPicPr>
          <p:cNvPr id="46084" name="Picture 13" descr="Patient%20with%20Famil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77000" y="2133600"/>
            <a:ext cx="3657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3759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Times New Roman" panose="02020603050405020304" pitchFamily="18" charset="0"/>
                <a:cs typeface="Times New Roman" panose="02020603050405020304" pitchFamily="18" charset="0"/>
              </a:rPr>
              <a:t>Work Incentives</a:t>
            </a:r>
          </a:p>
        </p:txBody>
      </p:sp>
      <p:pic>
        <p:nvPicPr>
          <p:cNvPr id="2052" name="Picture 4" descr="Image result for work incentives">
            <a:hlinkClick r:id="rId2"/>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068139" y="1808999"/>
            <a:ext cx="336239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120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Times New Roman" panose="02020603050405020304" pitchFamily="18" charset="0"/>
                <a:cs typeface="Times New Roman" panose="02020603050405020304" pitchFamily="18" charset="0"/>
              </a:rPr>
              <a:t>Section 301 Payments</a:t>
            </a:r>
          </a:p>
        </p:txBody>
      </p:sp>
      <p:sp>
        <p:nvSpPr>
          <p:cNvPr id="3" name="Content Placeholder 2"/>
          <p:cNvSpPr>
            <a:spLocks noGrp="1"/>
          </p:cNvSpPr>
          <p:nvPr>
            <p:ph idx="1"/>
          </p:nvPr>
        </p:nvSpPr>
        <p:spPr/>
        <p:txBody>
          <a:bodyPr/>
          <a:lstStyle/>
          <a:p>
            <a:r>
              <a:rPr lang="en-US" dirty="0">
                <a:solidFill>
                  <a:srgbClr val="002060"/>
                </a:solidFill>
                <a:latin typeface="Helvetica" panose="020B0604020202020204" pitchFamily="34" charset="0"/>
                <a:cs typeface="Helvetica" panose="020B0604020202020204" pitchFamily="34" charset="0"/>
              </a:rPr>
              <a:t>Those participating in an approved program of special education, vocational rehabilitation or similar services can continue to receive SSI</a:t>
            </a:r>
          </a:p>
          <a:p>
            <a:pPr lvl="1"/>
            <a:r>
              <a:rPr lang="en-US" dirty="0">
                <a:solidFill>
                  <a:srgbClr val="002060"/>
                </a:solidFill>
                <a:latin typeface="Helvetica" panose="020B0604020202020204" pitchFamily="34" charset="0"/>
                <a:cs typeface="Helvetica" panose="020B0604020202020204" pitchFamily="34" charset="0"/>
              </a:rPr>
              <a:t>Program began before SSI eligibility ends</a:t>
            </a:r>
          </a:p>
          <a:p>
            <a:pPr lvl="1"/>
            <a:r>
              <a:rPr lang="en-US" dirty="0">
                <a:solidFill>
                  <a:srgbClr val="002060"/>
                </a:solidFill>
                <a:latin typeface="Helvetica" panose="020B0604020202020204" pitchFamily="34" charset="0"/>
                <a:cs typeface="Helvetica" panose="020B0604020202020204" pitchFamily="34" charset="0"/>
              </a:rPr>
              <a:t>Continued participation will likely result in employment with earnings above SGA.</a:t>
            </a:r>
          </a:p>
          <a:p>
            <a:pPr lvl="2"/>
            <a:r>
              <a:rPr lang="en-US" dirty="0">
                <a:solidFill>
                  <a:srgbClr val="002060"/>
                </a:solidFill>
                <a:latin typeface="Helvetica" panose="020B0604020202020204" pitchFamily="34" charset="0"/>
                <a:cs typeface="Helvetica" panose="020B0604020202020204" pitchFamily="34" charset="0"/>
              </a:rPr>
              <a:t>Examples:  IEP age 18-21; VR agency; Support services using an individualized plan; Service plan with a school; SSA PASS</a:t>
            </a:r>
          </a:p>
        </p:txBody>
      </p:sp>
    </p:spTree>
    <p:extLst>
      <p:ext uri="{BB962C8B-B14F-4D97-AF65-F5344CB8AC3E}">
        <p14:creationId xmlns:p14="http://schemas.microsoft.com/office/powerpoint/2010/main" val="1331934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905000" y="808184"/>
          <a:ext cx="8305800" cy="4830617"/>
        </p:xfrm>
        <a:graphic>
          <a:graphicData uri="http://schemas.openxmlformats.org/drawingml/2006/table">
            <a:tbl>
              <a:tblPr firstRow="1" bandRow="1">
                <a:tableStyleId>{69CF1AB2-1976-4502-BF36-3FF5EA218861}</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364434">
                <a:tc>
                  <a:txBody>
                    <a:bodyPr/>
                    <a:lstStyle/>
                    <a:p>
                      <a:r>
                        <a:rPr lang="en-US" sz="1800" b="1" dirty="0">
                          <a:solidFill>
                            <a:srgbClr val="002060"/>
                          </a:solidFill>
                          <a:latin typeface="Arial" panose="020B0604020202020204" pitchFamily="34" charset="0"/>
                          <a:cs typeface="Arial" panose="020B0604020202020204" pitchFamily="34" charset="0"/>
                        </a:rPr>
                        <a:t>Social</a:t>
                      </a:r>
                      <a:r>
                        <a:rPr lang="en-US" sz="1800" b="1" baseline="0" dirty="0">
                          <a:solidFill>
                            <a:srgbClr val="002060"/>
                          </a:solidFill>
                          <a:latin typeface="Arial" panose="020B0604020202020204" pitchFamily="34" charset="0"/>
                          <a:cs typeface="Arial" panose="020B0604020202020204" pitchFamily="34" charset="0"/>
                        </a:rPr>
                        <a:t> Security Disability Insurance </a:t>
                      </a:r>
                      <a:endParaRPr lang="en-US" sz="1800" b="0" dirty="0">
                        <a:solidFill>
                          <a:srgbClr val="002060"/>
                        </a:solidFill>
                        <a:latin typeface="Arial" panose="020B0604020202020204" pitchFamily="34" charset="0"/>
                        <a:cs typeface="Arial" panose="020B0604020202020204" pitchFamily="34" charset="0"/>
                      </a:endParaRPr>
                    </a:p>
                  </a:txBody>
                  <a:tcPr/>
                </a:tc>
                <a:tc>
                  <a:txBody>
                    <a:bodyPr/>
                    <a:lstStyle/>
                    <a:p>
                      <a:r>
                        <a:rPr lang="en-US" sz="1800" b="1" dirty="0">
                          <a:solidFill>
                            <a:srgbClr val="002060"/>
                          </a:solidFill>
                          <a:latin typeface="Arial" panose="020B0604020202020204" pitchFamily="34" charset="0"/>
                          <a:cs typeface="Arial" panose="020B0604020202020204" pitchFamily="34" charset="0"/>
                        </a:rPr>
                        <a:t>Supplemental</a:t>
                      </a:r>
                      <a:r>
                        <a:rPr lang="en-US" sz="1800" b="1" baseline="0" dirty="0">
                          <a:solidFill>
                            <a:srgbClr val="002060"/>
                          </a:solidFill>
                          <a:latin typeface="Arial" panose="020B0604020202020204" pitchFamily="34" charset="0"/>
                          <a:cs typeface="Arial" panose="020B0604020202020204" pitchFamily="34" charset="0"/>
                        </a:rPr>
                        <a:t> Security Income </a:t>
                      </a:r>
                      <a:endParaRPr lang="en-US" sz="1800" b="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235766">
                <a:tc>
                  <a:txBody>
                    <a:bodyPr/>
                    <a:lstStyle/>
                    <a:p>
                      <a:r>
                        <a:rPr lang="en-US" sz="1800" b="0" baseline="0" dirty="0">
                          <a:solidFill>
                            <a:srgbClr val="002060"/>
                          </a:solidFill>
                          <a:latin typeface="Arial" panose="020B0604020202020204" pitchFamily="34" charset="0"/>
                          <a:cs typeface="Arial" panose="020B0604020202020204" pitchFamily="34" charset="0"/>
                        </a:rPr>
                        <a:t>P</a:t>
                      </a:r>
                      <a:r>
                        <a:rPr lang="en-US" sz="1800" b="0" dirty="0">
                          <a:solidFill>
                            <a:srgbClr val="002060"/>
                          </a:solidFill>
                          <a:latin typeface="Arial" panose="020B0604020202020204" pitchFamily="34" charset="0"/>
                          <a:cs typeface="Arial" panose="020B0604020202020204" pitchFamily="34" charset="0"/>
                        </a:rPr>
                        <a:t>ayments</a:t>
                      </a:r>
                      <a:r>
                        <a:rPr lang="en-US" sz="1800" b="0" baseline="0" dirty="0">
                          <a:solidFill>
                            <a:srgbClr val="002060"/>
                          </a:solidFill>
                          <a:latin typeface="Arial" panose="020B0604020202020204" pitchFamily="34" charset="0"/>
                          <a:cs typeface="Arial" panose="020B0604020202020204" pitchFamily="34" charset="0"/>
                        </a:rPr>
                        <a:t> come from the Social Security trust funds and are based on a person’s earnings.</a:t>
                      </a:r>
                      <a:endParaRPr lang="en-US" sz="1800" b="0" dirty="0">
                        <a:solidFill>
                          <a:srgbClr val="002060"/>
                        </a:solidFill>
                        <a:latin typeface="Arial" panose="020B0604020202020204" pitchFamily="34" charset="0"/>
                        <a:cs typeface="Arial" panose="020B0604020202020204" pitchFamily="34" charset="0"/>
                      </a:endParaRPr>
                    </a:p>
                  </a:txBody>
                  <a:tcPr/>
                </a:tc>
                <a:tc>
                  <a:txBody>
                    <a:bodyPr/>
                    <a:lstStyle/>
                    <a:p>
                      <a:r>
                        <a:rPr lang="en-US" sz="1800" b="0" baseline="0" dirty="0">
                          <a:solidFill>
                            <a:srgbClr val="002060"/>
                          </a:solidFill>
                          <a:latin typeface="Arial" panose="020B0604020202020204" pitchFamily="34" charset="0"/>
                          <a:cs typeface="Arial" panose="020B0604020202020204" pitchFamily="34" charset="0"/>
                        </a:rPr>
                        <a:t>P</a:t>
                      </a:r>
                      <a:r>
                        <a:rPr lang="en-US" sz="1800" b="0" dirty="0">
                          <a:solidFill>
                            <a:srgbClr val="002060"/>
                          </a:solidFill>
                          <a:latin typeface="Arial" panose="020B0604020202020204" pitchFamily="34" charset="0"/>
                          <a:cs typeface="Arial" panose="020B0604020202020204" pitchFamily="34" charset="0"/>
                        </a:rPr>
                        <a:t>ayments come from the general treasury fund,</a:t>
                      </a:r>
                      <a:r>
                        <a:rPr lang="en-US" sz="1800" b="0" baseline="0" dirty="0">
                          <a:solidFill>
                            <a:srgbClr val="002060"/>
                          </a:solidFill>
                          <a:latin typeface="Arial" panose="020B0604020202020204" pitchFamily="34" charset="0"/>
                          <a:cs typeface="Arial" panose="020B0604020202020204" pitchFamily="34" charset="0"/>
                        </a:rPr>
                        <a:t> NOT the Social Security trust funds. SSI payments are not based on a person’s earnings.</a:t>
                      </a:r>
                      <a:endParaRPr lang="en-US" sz="1800" b="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957117">
                <a:tc>
                  <a:txBody>
                    <a:bodyPr/>
                    <a:lstStyle/>
                    <a:p>
                      <a:r>
                        <a:rPr lang="en-US" sz="1800" dirty="0">
                          <a:solidFill>
                            <a:srgbClr val="002060"/>
                          </a:solidFill>
                          <a:latin typeface="Arial" panose="020B0604020202020204" pitchFamily="34" charset="0"/>
                          <a:cs typeface="Arial" panose="020B0604020202020204" pitchFamily="34" charset="0"/>
                        </a:rPr>
                        <a:t>An insurance that workers earn by paying Social</a:t>
                      </a:r>
                      <a:r>
                        <a:rPr lang="en-US" sz="1800" baseline="0" dirty="0">
                          <a:solidFill>
                            <a:srgbClr val="002060"/>
                          </a:solidFill>
                          <a:latin typeface="Arial" panose="020B0604020202020204" pitchFamily="34" charset="0"/>
                          <a:cs typeface="Arial" panose="020B0604020202020204" pitchFamily="34" charset="0"/>
                        </a:rPr>
                        <a:t> Security taxes on their wages.</a:t>
                      </a:r>
                      <a:endParaRPr lang="en-US" sz="1800" dirty="0">
                        <a:solidFill>
                          <a:srgbClr val="002060"/>
                        </a:solidFill>
                        <a:latin typeface="Arial" panose="020B0604020202020204" pitchFamily="34" charset="0"/>
                        <a:cs typeface="Arial" panose="020B0604020202020204" pitchFamily="34" charset="0"/>
                      </a:endParaRPr>
                    </a:p>
                  </a:txBody>
                  <a:tcPr/>
                </a:tc>
                <a:tc>
                  <a:txBody>
                    <a:bodyPr/>
                    <a:lstStyle/>
                    <a:p>
                      <a:r>
                        <a:rPr lang="en-US" sz="1800" dirty="0">
                          <a:solidFill>
                            <a:srgbClr val="002060"/>
                          </a:solidFill>
                          <a:latin typeface="Arial" panose="020B0604020202020204" pitchFamily="34" charset="0"/>
                          <a:cs typeface="Arial" panose="020B0604020202020204" pitchFamily="34" charset="0"/>
                        </a:rPr>
                        <a:t>A needs-based public</a:t>
                      </a:r>
                      <a:r>
                        <a:rPr lang="en-US" sz="1800" baseline="0" dirty="0">
                          <a:solidFill>
                            <a:srgbClr val="002060"/>
                          </a:solidFill>
                          <a:latin typeface="Arial" panose="020B0604020202020204" pitchFamily="34" charset="0"/>
                          <a:cs typeface="Arial" panose="020B0604020202020204" pitchFamily="34" charset="0"/>
                        </a:rPr>
                        <a:t> assistance program that does not require a person to have work history.</a:t>
                      </a:r>
                      <a:endParaRPr lang="en-US" sz="18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1103401">
                <a:tc>
                  <a:txBody>
                    <a:bodyPr/>
                    <a:lstStyle/>
                    <a:p>
                      <a:pPr algn="l"/>
                      <a:r>
                        <a:rPr lang="en-US" sz="1800" dirty="0">
                          <a:solidFill>
                            <a:srgbClr val="002060"/>
                          </a:solidFill>
                          <a:latin typeface="Arial" panose="020B0604020202020204" pitchFamily="34" charset="0"/>
                          <a:cs typeface="Arial" panose="020B0604020202020204" pitchFamily="34" charset="0"/>
                        </a:rPr>
                        <a:t>Pays benefits to disabled individuals who are unable to work, regardless of their income and resources.</a:t>
                      </a:r>
                    </a:p>
                  </a:txBody>
                  <a:tcPr/>
                </a:tc>
                <a:tc>
                  <a:txBody>
                    <a:bodyPr/>
                    <a:lstStyle/>
                    <a:p>
                      <a:r>
                        <a:rPr lang="en-US" sz="1800" dirty="0">
                          <a:solidFill>
                            <a:srgbClr val="002060"/>
                          </a:solidFill>
                          <a:latin typeface="Arial" panose="020B0604020202020204" pitchFamily="34" charset="0"/>
                          <a:cs typeface="Arial" panose="020B0604020202020204" pitchFamily="34" charset="0"/>
                        </a:rPr>
                        <a:t>Pays disabled individuals who are unable to work AND have limited income and resources.</a:t>
                      </a:r>
                    </a:p>
                  </a:txBody>
                  <a:tcPr/>
                </a:tc>
                <a:extLst>
                  <a:ext uri="{0D108BD9-81ED-4DB2-BD59-A6C34878D82A}">
                    <a16:rowId xmlns:a16="http://schemas.microsoft.com/office/drawing/2014/main" val="10003"/>
                  </a:ext>
                </a:extLst>
              </a:tr>
              <a:tr h="1168573">
                <a:tc>
                  <a:txBody>
                    <a:bodyPr/>
                    <a:lstStyle/>
                    <a:p>
                      <a:pPr algn="l"/>
                      <a:r>
                        <a:rPr lang="en-US" sz="1800" b="0" dirty="0">
                          <a:solidFill>
                            <a:srgbClr val="002060"/>
                          </a:solidFill>
                          <a:effectLst/>
                          <a:latin typeface="Arial" panose="020B0604020202020204" pitchFamily="34" charset="0"/>
                          <a:cs typeface="Arial" panose="020B0604020202020204" pitchFamily="34" charset="0"/>
                        </a:rPr>
                        <a:t>Benefits for workers and for adults disabled since childhood. Must meet insured status requirements.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2060"/>
                          </a:solidFill>
                          <a:latin typeface="Arial" panose="020B0604020202020204" pitchFamily="34" charset="0"/>
                          <a:cs typeface="Arial" panose="020B0604020202020204" pitchFamily="34" charset="0"/>
                        </a:rPr>
                        <a:t>Benefits for children and adults in financial need. Must have limited income</a:t>
                      </a:r>
                      <a:r>
                        <a:rPr lang="en-US" sz="1800" baseline="0" dirty="0">
                          <a:solidFill>
                            <a:srgbClr val="002060"/>
                          </a:solidFill>
                          <a:latin typeface="Arial" panose="020B0604020202020204" pitchFamily="34" charset="0"/>
                          <a:cs typeface="Arial" panose="020B0604020202020204" pitchFamily="34" charset="0"/>
                        </a:rPr>
                        <a:t> and limited resources.</a:t>
                      </a:r>
                      <a:endParaRPr lang="en-US" sz="18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sp>
        <p:nvSpPr>
          <p:cNvPr id="4" name="Rectangle 3"/>
          <p:cNvSpPr/>
          <p:nvPr/>
        </p:nvSpPr>
        <p:spPr>
          <a:xfrm>
            <a:off x="4648201" y="0"/>
            <a:ext cx="2938625"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SSDI vs. SSI</a:t>
            </a:r>
          </a:p>
        </p:txBody>
      </p:sp>
    </p:spTree>
    <p:extLst>
      <p:ext uri="{BB962C8B-B14F-4D97-AF65-F5344CB8AC3E}">
        <p14:creationId xmlns:p14="http://schemas.microsoft.com/office/powerpoint/2010/main" val="26373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2060"/>
                </a:solidFill>
                <a:latin typeface="Times New Roman" panose="02020603050405020304" pitchFamily="18" charset="0"/>
                <a:cs typeface="Times New Roman" panose="02020603050405020304" pitchFamily="18" charset="0"/>
              </a:rPr>
              <a:t>Ticket to Work</a:t>
            </a:r>
          </a:p>
        </p:txBody>
      </p:sp>
      <p:sp>
        <p:nvSpPr>
          <p:cNvPr id="3" name="Content Placeholder 2"/>
          <p:cNvSpPr>
            <a:spLocks noGrp="1"/>
          </p:cNvSpPr>
          <p:nvPr>
            <p:ph idx="1"/>
          </p:nvPr>
        </p:nvSpPr>
        <p:spPr/>
        <p:txBody>
          <a:bodyPr/>
          <a:lstStyle/>
          <a:p>
            <a:r>
              <a:rPr lang="en-US" dirty="0">
                <a:solidFill>
                  <a:srgbClr val="002060"/>
                </a:solidFill>
                <a:latin typeface="Helvetica" panose="020B0604020202020204" pitchFamily="34" charset="0"/>
                <a:cs typeface="Helvetica" panose="020B0604020202020204" pitchFamily="34" charset="0"/>
              </a:rPr>
              <a:t>TTW Employment Service Providers</a:t>
            </a:r>
          </a:p>
          <a:p>
            <a:pPr lvl="1"/>
            <a:r>
              <a:rPr lang="en-US" dirty="0">
                <a:solidFill>
                  <a:srgbClr val="002060"/>
                </a:solidFill>
                <a:latin typeface="Helvetica" panose="020B0604020202020204" pitchFamily="34" charset="0"/>
                <a:cs typeface="Helvetica" panose="020B0604020202020204" pitchFamily="34" charset="0"/>
              </a:rPr>
              <a:t>Free employment services to help you find a job or maintain success while working.</a:t>
            </a:r>
          </a:p>
          <a:p>
            <a:pPr lvl="1"/>
            <a:r>
              <a:rPr lang="en-US" dirty="0">
                <a:solidFill>
                  <a:srgbClr val="002060"/>
                </a:solidFill>
                <a:latin typeface="Helvetica" panose="020B0604020202020204" pitchFamily="34" charset="0"/>
                <a:cs typeface="Helvetica" panose="020B0604020202020204" pitchFamily="34" charset="0"/>
              </a:rPr>
              <a:t>Includes career counseling, vocational rehab and job placement and training.  </a:t>
            </a:r>
          </a:p>
          <a:p>
            <a:pPr lvl="1"/>
            <a:r>
              <a:rPr lang="en-US" dirty="0">
                <a:solidFill>
                  <a:srgbClr val="002060"/>
                </a:solidFill>
                <a:latin typeface="Helvetica" panose="020B0604020202020204" pitchFamily="34" charset="0"/>
                <a:cs typeface="Helvetica" panose="020B0604020202020204" pitchFamily="34" charset="0"/>
              </a:rPr>
              <a:t>TTW program may improve earnings</a:t>
            </a:r>
          </a:p>
          <a:p>
            <a:pPr marL="457200" lvl="1" indent="0">
              <a:buNone/>
            </a:pPr>
            <a:r>
              <a:rPr lang="en-US" dirty="0">
                <a:solidFill>
                  <a:srgbClr val="002060"/>
                </a:solidFill>
                <a:latin typeface="Helvetica" panose="020B0604020202020204" pitchFamily="34" charset="0"/>
                <a:cs typeface="Helvetica" panose="020B0604020202020204" pitchFamily="34" charset="0"/>
              </a:rPr>
              <a:t>   potential and help to prepare for </a:t>
            </a:r>
          </a:p>
          <a:p>
            <a:pPr marL="457200" lvl="1" indent="0">
              <a:buNone/>
            </a:pPr>
            <a:r>
              <a:rPr lang="en-US" dirty="0">
                <a:solidFill>
                  <a:srgbClr val="002060"/>
                </a:solidFill>
                <a:latin typeface="Helvetica" panose="020B0604020202020204" pitchFamily="34" charset="0"/>
                <a:cs typeface="Helvetica" panose="020B0604020202020204" pitchFamily="34" charset="0"/>
              </a:rPr>
              <a:t>    long-term success</a:t>
            </a:r>
          </a:p>
          <a:p>
            <a:pPr marL="457200" lvl="1" indent="0">
              <a:buNone/>
            </a:pPr>
            <a:endParaRPr lang="en-US" dirty="0">
              <a:solidFill>
                <a:srgbClr val="002060"/>
              </a:solidFill>
              <a:latin typeface="Helvetica" panose="020B0604020202020204" pitchFamily="34" charset="0"/>
              <a:cs typeface="Helvetica" panose="020B0604020202020204" pitchFamily="34" charset="0"/>
            </a:endParaRPr>
          </a:p>
          <a:p>
            <a:pPr marL="457200" lvl="1" indent="0">
              <a:buNone/>
            </a:pPr>
            <a:r>
              <a:rPr lang="en-US" dirty="0">
                <a:solidFill>
                  <a:srgbClr val="002060"/>
                </a:solidFill>
                <a:latin typeface="Helvetica" panose="020B0604020202020204" pitchFamily="34" charset="0"/>
                <a:cs typeface="Helvetica" panose="020B0604020202020204" pitchFamily="34" charset="0"/>
              </a:rPr>
              <a:t>socialsecurity.gov/work</a:t>
            </a:r>
          </a:p>
          <a:p>
            <a:pPr marL="457200" lvl="1" indent="0">
              <a:buNone/>
            </a:pPr>
            <a:r>
              <a:rPr lang="en-US" dirty="0">
                <a:solidFill>
                  <a:srgbClr val="002060"/>
                </a:solidFill>
                <a:latin typeface="Helvetica" panose="020B0604020202020204" pitchFamily="34" charset="0"/>
                <a:cs typeface="Helvetica" panose="020B0604020202020204" pitchFamily="34" charset="0"/>
              </a:rPr>
              <a:t>1-866-YOURTICKET    (1-866-968-7842)</a:t>
            </a:r>
          </a:p>
        </p:txBody>
      </p:sp>
      <p:pic>
        <p:nvPicPr>
          <p:cNvPr id="4" name="Picture 3" descr="An employer shaking a new employees han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45680" y="3721100"/>
            <a:ext cx="4267200" cy="2590800"/>
          </a:xfrm>
          <a:prstGeom prst="rect">
            <a:avLst/>
          </a:prstGeom>
        </p:spPr>
      </p:pic>
    </p:spTree>
    <p:extLst>
      <p:ext uri="{BB962C8B-B14F-4D97-AF65-F5344CB8AC3E}">
        <p14:creationId xmlns:p14="http://schemas.microsoft.com/office/powerpoint/2010/main" val="889355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1143000" y="0"/>
            <a:ext cx="9525000" cy="1600200"/>
          </a:xfrm>
        </p:spPr>
        <p:txBody>
          <a:bodyPr/>
          <a:lstStyle/>
          <a:p>
            <a:pPr eaLnBrk="1" hangingPunct="1">
              <a:defRPr/>
            </a:pPr>
            <a:r>
              <a:rPr lang="en-US" b="1" dirty="0">
                <a:solidFill>
                  <a:srgbClr val="002060"/>
                </a:solidFill>
                <a:latin typeface="Times New Roman" panose="02020603050405020304" pitchFamily="18" charset="0"/>
                <a:cs typeface="Times New Roman" panose="02020603050405020304" pitchFamily="18" charset="0"/>
              </a:rPr>
              <a:t>Work Incentives under SSI </a:t>
            </a:r>
          </a:p>
        </p:txBody>
      </p:sp>
      <p:sp>
        <p:nvSpPr>
          <p:cNvPr id="20483" name="Rectangle 3"/>
          <p:cNvSpPr>
            <a:spLocks noGrp="1" noChangeArrowheads="1"/>
          </p:cNvSpPr>
          <p:nvPr>
            <p:ph type="subTitle" idx="1"/>
          </p:nvPr>
        </p:nvSpPr>
        <p:spPr>
          <a:xfrm>
            <a:off x="1524000" y="1905000"/>
            <a:ext cx="7696200" cy="4953000"/>
          </a:xfrm>
        </p:spPr>
        <p:txBody>
          <a:bodyPr/>
          <a:lstStyle/>
          <a:p>
            <a:pPr marL="342900" indent="-342900" algn="l" eaLnBrk="1" hangingPunct="1">
              <a:buFont typeface="Arial" panose="020B0604020202020204" pitchFamily="34" charset="0"/>
              <a:buChar char="•"/>
              <a:defRPr/>
            </a:pPr>
            <a:r>
              <a:rPr lang="en-US" dirty="0">
                <a:solidFill>
                  <a:srgbClr val="002060"/>
                </a:solidFill>
              </a:rPr>
              <a:t>  </a:t>
            </a:r>
            <a:r>
              <a:rPr lang="en-US" sz="2800" dirty="0">
                <a:solidFill>
                  <a:srgbClr val="002060"/>
                </a:solidFill>
                <a:latin typeface="Helvetica" panose="020B0604020202020204" pitchFamily="34" charset="0"/>
                <a:cs typeface="Helvetica" panose="020B0604020202020204" pitchFamily="34" charset="0"/>
              </a:rPr>
              <a:t>Earned Income Exclusion</a:t>
            </a:r>
          </a:p>
          <a:p>
            <a:pPr marL="800100" lvl="1" indent="-342900">
              <a:buFont typeface="Arial" panose="020B0604020202020204" pitchFamily="34" charset="0"/>
              <a:buChar char="•"/>
              <a:defRPr/>
            </a:pPr>
            <a:r>
              <a:rPr lang="en-US" dirty="0">
                <a:solidFill>
                  <a:srgbClr val="002060"/>
                </a:solidFill>
                <a:latin typeface="Helvetica" panose="020B0604020202020204" pitchFamily="34" charset="0"/>
                <a:cs typeface="Helvetica" panose="020B0604020202020204" pitchFamily="34" charset="0"/>
              </a:rPr>
              <a:t> </a:t>
            </a:r>
            <a:r>
              <a:rPr lang="en-US" sz="2400" dirty="0">
                <a:solidFill>
                  <a:srgbClr val="002060"/>
                </a:solidFill>
                <a:latin typeface="Helvetica" panose="020B0604020202020204" pitchFamily="34" charset="0"/>
                <a:cs typeface="Helvetica" panose="020B0604020202020204" pitchFamily="34" charset="0"/>
              </a:rPr>
              <a:t>First $65</a:t>
            </a:r>
          </a:p>
          <a:p>
            <a:pPr marL="800100" lvl="1" indent="-342900">
              <a:buFont typeface="Arial" panose="020B0604020202020204" pitchFamily="34" charset="0"/>
              <a:buChar char="•"/>
              <a:defRPr/>
            </a:pPr>
            <a:r>
              <a:rPr lang="en-US" sz="2400" dirty="0">
                <a:solidFill>
                  <a:srgbClr val="002060"/>
                </a:solidFill>
                <a:latin typeface="Helvetica" panose="020B0604020202020204" pitchFamily="34" charset="0"/>
                <a:cs typeface="Helvetica" panose="020B0604020202020204" pitchFamily="34" charset="0"/>
              </a:rPr>
              <a:t> 1/2 of the remainder</a:t>
            </a:r>
          </a:p>
          <a:p>
            <a:pPr marL="571500" indent="-571500" algn="l" eaLnBrk="1" hangingPunct="1">
              <a:buFont typeface="Arial" panose="020B0604020202020204" pitchFamily="34" charset="0"/>
              <a:buChar char="•"/>
              <a:defRPr/>
            </a:pPr>
            <a:r>
              <a:rPr lang="en-US" sz="3600" dirty="0">
                <a:solidFill>
                  <a:srgbClr val="002060"/>
                </a:solidFill>
                <a:latin typeface="Helvetica" panose="020B0604020202020204" pitchFamily="34" charset="0"/>
                <a:cs typeface="Helvetica" panose="020B0604020202020204" pitchFamily="34" charset="0"/>
              </a:rPr>
              <a:t>  </a:t>
            </a:r>
            <a:r>
              <a:rPr lang="en-US" sz="2800" dirty="0">
                <a:solidFill>
                  <a:srgbClr val="002060"/>
                </a:solidFill>
                <a:latin typeface="Helvetica" panose="020B0604020202020204" pitchFamily="34" charset="0"/>
                <a:cs typeface="Helvetica" panose="020B0604020202020204" pitchFamily="34" charset="0"/>
              </a:rPr>
              <a:t>Student Earned Income Exclusion</a:t>
            </a:r>
          </a:p>
          <a:p>
            <a:pPr marL="800100" lvl="1" indent="-342900">
              <a:buFont typeface="Arial" panose="020B0604020202020204" pitchFamily="34" charset="0"/>
              <a:buChar char="•"/>
              <a:defRPr/>
            </a:pPr>
            <a:r>
              <a:rPr lang="en-US" dirty="0">
                <a:solidFill>
                  <a:srgbClr val="002060"/>
                </a:solidFill>
                <a:latin typeface="Helvetica" panose="020B0604020202020204" pitchFamily="34" charset="0"/>
                <a:cs typeface="Helvetica" panose="020B0604020202020204" pitchFamily="34" charset="0"/>
              </a:rPr>
              <a:t> </a:t>
            </a:r>
            <a:r>
              <a:rPr lang="en-US" sz="2400" dirty="0">
                <a:solidFill>
                  <a:srgbClr val="002060"/>
                </a:solidFill>
                <a:latin typeface="Helvetica" panose="020B0604020202020204" pitchFamily="34" charset="0"/>
                <a:cs typeface="Helvetica" panose="020B0604020202020204" pitchFamily="34" charset="0"/>
              </a:rPr>
              <a:t>Exclude  $2,040 per month</a:t>
            </a:r>
          </a:p>
          <a:p>
            <a:pPr marL="800100" lvl="1" indent="-342900">
              <a:buFont typeface="Arial" panose="020B0604020202020204" pitchFamily="34" charset="0"/>
              <a:buChar char="•"/>
              <a:defRPr/>
            </a:pPr>
            <a:r>
              <a:rPr lang="en-US" sz="2400" dirty="0">
                <a:solidFill>
                  <a:srgbClr val="002060"/>
                </a:solidFill>
                <a:latin typeface="Helvetica" panose="020B0604020202020204" pitchFamily="34" charset="0"/>
                <a:cs typeface="Helvetica" panose="020B0604020202020204" pitchFamily="34" charset="0"/>
              </a:rPr>
              <a:t> Yearly maximum - $8,230</a:t>
            </a:r>
          </a:p>
          <a:p>
            <a:pPr marL="571500" indent="-571500" algn="l" eaLnBrk="1" hangingPunct="1">
              <a:buFont typeface="Arial" panose="020B0604020202020204" pitchFamily="34" charset="0"/>
              <a:buChar char="•"/>
              <a:defRPr/>
            </a:pPr>
            <a:r>
              <a:rPr lang="en-US" sz="3600" dirty="0">
                <a:solidFill>
                  <a:srgbClr val="002060"/>
                </a:solidFill>
                <a:latin typeface="Helvetica" panose="020B0604020202020204" pitchFamily="34" charset="0"/>
                <a:cs typeface="Helvetica" panose="020B0604020202020204" pitchFamily="34" charset="0"/>
              </a:rPr>
              <a:t>  </a:t>
            </a:r>
            <a:r>
              <a:rPr lang="en-US" sz="2800" dirty="0">
                <a:solidFill>
                  <a:srgbClr val="002060"/>
                </a:solidFill>
                <a:latin typeface="Helvetica" panose="020B0604020202020204" pitchFamily="34" charset="0"/>
                <a:cs typeface="Helvetica" panose="020B0604020202020204" pitchFamily="34" charset="0"/>
              </a:rPr>
              <a:t>Plan for Achieving Self-Support (PASS)</a:t>
            </a:r>
          </a:p>
          <a:p>
            <a:pPr marL="457200" indent="-457200" algn="l" eaLnBrk="1" hangingPunct="1">
              <a:buFont typeface="Arial" panose="020B0604020202020204" pitchFamily="34" charset="0"/>
              <a:buChar char="•"/>
              <a:defRPr/>
            </a:pPr>
            <a:r>
              <a:rPr lang="en-US" sz="2800" dirty="0">
                <a:solidFill>
                  <a:srgbClr val="002060"/>
                </a:solidFill>
                <a:latin typeface="Helvetica" panose="020B0604020202020204" pitchFamily="34" charset="0"/>
                <a:cs typeface="Helvetica" panose="020B0604020202020204" pitchFamily="34" charset="0"/>
              </a:rPr>
              <a:t>   Property necessary for self support</a:t>
            </a:r>
          </a:p>
          <a:p>
            <a:pPr marL="457200" indent="-457200" algn="l" eaLnBrk="1" hangingPunct="1">
              <a:buFont typeface="Arial" panose="020B0604020202020204" pitchFamily="34" charset="0"/>
              <a:buChar char="•"/>
              <a:defRPr/>
            </a:pPr>
            <a:r>
              <a:rPr lang="en-US" sz="2800" dirty="0">
                <a:solidFill>
                  <a:srgbClr val="002060"/>
                </a:solidFill>
                <a:latin typeface="Helvetica" panose="020B0604020202020204" pitchFamily="34" charset="0"/>
                <a:cs typeface="Helvetica" panose="020B0604020202020204" pitchFamily="34" charset="0"/>
              </a:rPr>
              <a:t>   Impairment-Related Work Expenses</a:t>
            </a:r>
          </a:p>
        </p:txBody>
      </p:sp>
      <p:pic>
        <p:nvPicPr>
          <p:cNvPr id="2" name="Picture 1" descr="A person wearing a hard hat&#10;&#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99343" y="1455940"/>
            <a:ext cx="3143250" cy="2266950"/>
          </a:xfrm>
          <a:prstGeom prst="rect">
            <a:avLst/>
          </a:prstGeom>
        </p:spPr>
      </p:pic>
    </p:spTree>
    <p:extLst>
      <p:ext uri="{BB962C8B-B14F-4D97-AF65-F5344CB8AC3E}">
        <p14:creationId xmlns:p14="http://schemas.microsoft.com/office/powerpoint/2010/main" val="1325325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672" y="640080"/>
            <a:ext cx="3282696" cy="5257800"/>
          </a:xfrm>
        </p:spPr>
        <p:txBody>
          <a:bodyPr>
            <a:normAutofit/>
          </a:bodyPr>
          <a:lstStyle/>
          <a:p>
            <a:r>
              <a:rPr lang="en-US" b="1" dirty="0">
                <a:solidFill>
                  <a:schemeClr val="bg1"/>
                </a:solidFill>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SSI Earned Income Example</a:t>
            </a:r>
          </a:p>
        </p:txBody>
      </p:sp>
      <p:sp>
        <p:nvSpPr>
          <p:cNvPr id="3" name="Content Placeholder 2"/>
          <p:cNvSpPr>
            <a:spLocks noGrp="1"/>
          </p:cNvSpPr>
          <p:nvPr>
            <p:ph idx="1"/>
          </p:nvPr>
        </p:nvSpPr>
        <p:spPr>
          <a:xfrm>
            <a:off x="5358384" y="640081"/>
            <a:ext cx="6024654" cy="5257800"/>
          </a:xfrm>
        </p:spPr>
        <p:txBody>
          <a:bodyPr anchor="ctr">
            <a:normAutofit/>
          </a:bodyPr>
          <a:lstStyle/>
          <a:p>
            <a:pPr marL="0" indent="0">
              <a:buNone/>
            </a:pPr>
            <a:r>
              <a:rPr lang="en-US" sz="2400" dirty="0">
                <a:latin typeface="Helvetica" panose="020B0604020202020204" pitchFamily="34" charset="0"/>
                <a:cs typeface="Helvetica" panose="020B0604020202020204" pitchFamily="34" charset="0"/>
              </a:rPr>
              <a:t>Oscar receives SSI of $841.00 and he starts a job earning $500 a month.</a:t>
            </a:r>
          </a:p>
          <a:p>
            <a:pPr marL="0" indent="0">
              <a:buNone/>
            </a:pPr>
            <a:endParaRPr lang="en-US" sz="2400" dirty="0">
              <a:latin typeface="Helvetica" panose="020B0604020202020204" pitchFamily="34" charset="0"/>
              <a:cs typeface="Helvetica" panose="020B0604020202020204" pitchFamily="34" charset="0"/>
            </a:endParaRPr>
          </a:p>
          <a:p>
            <a:pPr marL="0" indent="0">
              <a:buNone/>
            </a:pPr>
            <a:r>
              <a:rPr lang="en-US" sz="2400" dirty="0">
                <a:latin typeface="Helvetica" panose="020B0604020202020204" pitchFamily="34" charset="0"/>
                <a:cs typeface="Helvetica" panose="020B0604020202020204" pitchFamily="34" charset="0"/>
              </a:rPr>
              <a:t>$500			wages</a:t>
            </a:r>
          </a:p>
          <a:p>
            <a:pPr marL="0" indent="0">
              <a:buNone/>
            </a:pPr>
            <a:r>
              <a:rPr lang="en-US" sz="2400" dirty="0">
                <a:latin typeface="Helvetica" panose="020B0604020202020204" pitchFamily="34" charset="0"/>
                <a:cs typeface="Helvetica" panose="020B0604020202020204" pitchFamily="34" charset="0"/>
              </a:rPr>
              <a:t>-$20			unearned income exclusion</a:t>
            </a:r>
          </a:p>
          <a:p>
            <a:pPr marL="0" indent="0">
              <a:buNone/>
            </a:pPr>
            <a:r>
              <a:rPr lang="en-US" sz="2400" u="sng" dirty="0">
                <a:latin typeface="Helvetica" panose="020B0604020202020204" pitchFamily="34" charset="0"/>
                <a:cs typeface="Helvetica" panose="020B0604020202020204" pitchFamily="34" charset="0"/>
              </a:rPr>
              <a:t>-$65			earned income exclusion</a:t>
            </a:r>
          </a:p>
          <a:p>
            <a:pPr marL="0" indent="0">
              <a:buNone/>
            </a:pPr>
            <a:r>
              <a:rPr lang="en-US" sz="2400" dirty="0">
                <a:latin typeface="Helvetica" panose="020B0604020202020204" pitchFamily="34" charset="0"/>
                <a:cs typeface="Helvetica" panose="020B0604020202020204" pitchFamily="34" charset="0"/>
              </a:rPr>
              <a:t>$415</a:t>
            </a:r>
          </a:p>
          <a:p>
            <a:pPr marL="0" indent="0">
              <a:buNone/>
            </a:pPr>
            <a:r>
              <a:rPr lang="en-US" sz="2400" u="sng" dirty="0">
                <a:latin typeface="Helvetica" panose="020B0604020202020204" pitchFamily="34" charset="0"/>
                <a:cs typeface="Helvetica" panose="020B0604020202020204" pitchFamily="34" charset="0"/>
              </a:rPr>
              <a:t>\2			divide in half </a:t>
            </a:r>
          </a:p>
          <a:p>
            <a:pPr marL="0" indent="0">
              <a:buNone/>
            </a:pPr>
            <a:r>
              <a:rPr lang="en-US" sz="2400" dirty="0">
                <a:latin typeface="Helvetica" panose="020B0604020202020204" pitchFamily="34" charset="0"/>
                <a:cs typeface="Helvetica" panose="020B0604020202020204" pitchFamily="34" charset="0"/>
              </a:rPr>
              <a:t>$207.50		countable income</a:t>
            </a:r>
          </a:p>
        </p:txBody>
      </p:sp>
    </p:spTree>
    <p:extLst>
      <p:ext uri="{BB962C8B-B14F-4D97-AF65-F5344CB8AC3E}">
        <p14:creationId xmlns:p14="http://schemas.microsoft.com/office/powerpoint/2010/main" val="2508992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672" y="640080"/>
            <a:ext cx="3282696" cy="5257800"/>
          </a:xfrm>
        </p:spPr>
        <p:txBody>
          <a:bodyPr>
            <a:normAutofit/>
          </a:bodyPr>
          <a:lstStyle/>
          <a:p>
            <a:r>
              <a:rPr lang="en-US" dirty="0">
                <a:latin typeface="Times New Roman" panose="02020603050405020304" pitchFamily="18" charset="0"/>
                <a:cs typeface="Times New Roman" panose="02020603050405020304" pitchFamily="18" charset="0"/>
              </a:rPr>
              <a:t>Oscar’s Monthly Income</a:t>
            </a:r>
          </a:p>
        </p:txBody>
      </p:sp>
      <p:sp>
        <p:nvSpPr>
          <p:cNvPr id="3" name="Content Placeholder 2"/>
          <p:cNvSpPr>
            <a:spLocks noGrp="1"/>
          </p:cNvSpPr>
          <p:nvPr>
            <p:ph idx="1"/>
          </p:nvPr>
        </p:nvSpPr>
        <p:spPr>
          <a:xfrm>
            <a:off x="5358384" y="640081"/>
            <a:ext cx="6024654" cy="5257800"/>
          </a:xfrm>
        </p:spPr>
        <p:txBody>
          <a:bodyPr anchor="ctr">
            <a:normAutofit/>
          </a:bodyPr>
          <a:lstStyle/>
          <a:p>
            <a:r>
              <a:rPr lang="en-US" sz="2400">
                <a:latin typeface="Helvetica" panose="020B0604020202020204" pitchFamily="34" charset="0"/>
                <a:cs typeface="Helvetica" panose="020B0604020202020204" pitchFamily="34" charset="0"/>
              </a:rPr>
              <a:t>SSI payment would have been	$841.00</a:t>
            </a:r>
          </a:p>
          <a:p>
            <a:r>
              <a:rPr lang="en-US" sz="2400">
                <a:latin typeface="Helvetica" panose="020B0604020202020204" pitchFamily="34" charset="0"/>
                <a:cs typeface="Helvetica" panose="020B0604020202020204" pitchFamily="34" charset="0"/>
              </a:rPr>
              <a:t>New SSI payment			$841- CI $207.50=$633.50</a:t>
            </a:r>
          </a:p>
          <a:p>
            <a:endParaRPr lang="en-US" sz="2400">
              <a:latin typeface="Helvetica" panose="020B0604020202020204" pitchFamily="34" charset="0"/>
              <a:cs typeface="Helvetica" panose="020B0604020202020204" pitchFamily="34" charset="0"/>
            </a:endParaRPr>
          </a:p>
          <a:p>
            <a:pPr marL="0" indent="0">
              <a:buNone/>
            </a:pPr>
            <a:r>
              <a:rPr lang="en-US" sz="2400">
                <a:latin typeface="Helvetica" panose="020B0604020202020204" pitchFamily="34" charset="0"/>
                <a:cs typeface="Helvetica" panose="020B0604020202020204" pitchFamily="34" charset="0"/>
              </a:rPr>
              <a:t>Wages				$500</a:t>
            </a:r>
          </a:p>
          <a:p>
            <a:pPr marL="0" indent="0">
              <a:buNone/>
            </a:pPr>
            <a:r>
              <a:rPr lang="en-US" sz="2400" u="sng">
                <a:latin typeface="Helvetica" panose="020B0604020202020204" pitchFamily="34" charset="0"/>
                <a:cs typeface="Helvetica" panose="020B0604020202020204" pitchFamily="34" charset="0"/>
              </a:rPr>
              <a:t>SSI					$633.50</a:t>
            </a:r>
          </a:p>
          <a:p>
            <a:pPr marL="0" indent="0">
              <a:buNone/>
            </a:pPr>
            <a:r>
              <a:rPr lang="en-US" sz="2400">
                <a:latin typeface="Helvetica" panose="020B0604020202020204" pitchFamily="34" charset="0"/>
                <a:cs typeface="Helvetica" panose="020B0604020202020204" pitchFamily="34" charset="0"/>
              </a:rPr>
              <a:t>Total monthly income		$1133.50</a:t>
            </a:r>
          </a:p>
          <a:p>
            <a:pPr marL="0" indent="0">
              <a:buNone/>
            </a:pPr>
            <a:endParaRPr lang="en-US" sz="2400">
              <a:latin typeface="Helvetica" panose="020B0604020202020204" pitchFamily="34" charset="0"/>
              <a:cs typeface="Helvetica" panose="020B0604020202020204" pitchFamily="34" charset="0"/>
            </a:endParaRPr>
          </a:p>
          <a:p>
            <a:pPr marL="0" indent="0">
              <a:buNone/>
            </a:pPr>
            <a:r>
              <a:rPr lang="en-US" sz="2400">
                <a:latin typeface="Helvetica" panose="020B0604020202020204" pitchFamily="34" charset="0"/>
                <a:cs typeface="Helvetica" panose="020B0604020202020204" pitchFamily="34" charset="0"/>
              </a:rPr>
              <a:t>Oscar’s monthly income has increased by $292.50</a:t>
            </a:r>
          </a:p>
        </p:txBody>
      </p:sp>
    </p:spTree>
    <p:extLst>
      <p:ext uri="{BB962C8B-B14F-4D97-AF65-F5344CB8AC3E}">
        <p14:creationId xmlns:p14="http://schemas.microsoft.com/office/powerpoint/2010/main" val="2838083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Times New Roman" panose="02020603050405020304" pitchFamily="18" charset="0"/>
                <a:cs typeface="Times New Roman" panose="02020603050405020304" pitchFamily="18" charset="0"/>
              </a:rPr>
              <a:t>Student Earned Income Exclusion (SEIE)</a:t>
            </a:r>
          </a:p>
        </p:txBody>
      </p:sp>
      <p:sp>
        <p:nvSpPr>
          <p:cNvPr id="3" name="Content Placeholder 2"/>
          <p:cNvSpPr>
            <a:spLocks noGrp="1"/>
          </p:cNvSpPr>
          <p:nvPr>
            <p:ph idx="1"/>
          </p:nvPr>
        </p:nvSpPr>
        <p:spPr/>
        <p:txBody>
          <a:bodyPr>
            <a:normAutofit lnSpcReduction="10000"/>
          </a:bodyPr>
          <a:lstStyle/>
          <a:p>
            <a:r>
              <a:rPr lang="en-US" dirty="0">
                <a:solidFill>
                  <a:srgbClr val="002060"/>
                </a:solidFill>
                <a:latin typeface="Helvetica" panose="020B0604020202020204" pitchFamily="34" charset="0"/>
                <a:cs typeface="Helvetica" panose="020B0604020202020204" pitchFamily="34" charset="0"/>
              </a:rPr>
              <a:t>Youth under age 22 and regularly attending school</a:t>
            </a:r>
          </a:p>
          <a:p>
            <a:pPr lvl="1"/>
            <a:r>
              <a:rPr lang="en-US" sz="2800" dirty="0">
                <a:solidFill>
                  <a:srgbClr val="002060"/>
                </a:solidFill>
                <a:latin typeface="Helvetica" panose="020B0604020202020204" pitchFamily="34" charset="0"/>
                <a:cs typeface="Helvetica" panose="020B0604020202020204" pitchFamily="34" charset="0"/>
              </a:rPr>
              <a:t>College 8 hours/week</a:t>
            </a:r>
          </a:p>
          <a:p>
            <a:pPr lvl="1"/>
            <a:r>
              <a:rPr lang="en-US" sz="2800" dirty="0">
                <a:solidFill>
                  <a:srgbClr val="002060"/>
                </a:solidFill>
                <a:latin typeface="Helvetica" panose="020B0604020202020204" pitchFamily="34" charset="0"/>
                <a:cs typeface="Helvetica" panose="020B0604020202020204" pitchFamily="34" charset="0"/>
              </a:rPr>
              <a:t>High School 12 hours/week</a:t>
            </a:r>
          </a:p>
          <a:p>
            <a:pPr lvl="1"/>
            <a:r>
              <a:rPr lang="en-US" sz="2800" dirty="0">
                <a:solidFill>
                  <a:srgbClr val="002060"/>
                </a:solidFill>
                <a:latin typeface="Helvetica" panose="020B0604020202020204" pitchFamily="34" charset="0"/>
                <a:cs typeface="Helvetica" panose="020B0604020202020204" pitchFamily="34" charset="0"/>
              </a:rPr>
              <a:t>Training course to prepare for employment 12 hours/week</a:t>
            </a:r>
          </a:p>
          <a:p>
            <a:pPr lvl="1"/>
            <a:r>
              <a:rPr lang="en-US" sz="2800" dirty="0">
                <a:solidFill>
                  <a:srgbClr val="002060"/>
                </a:solidFill>
                <a:latin typeface="Helvetica" panose="020B0604020202020204" pitchFamily="34" charset="0"/>
                <a:cs typeface="Helvetica" panose="020B0604020202020204" pitchFamily="34" charset="0"/>
              </a:rPr>
              <a:t>Transition employment preparation program while in Special Education</a:t>
            </a:r>
          </a:p>
          <a:p>
            <a:pPr lvl="1"/>
            <a:endParaRPr lang="en-US" sz="2800" dirty="0">
              <a:solidFill>
                <a:srgbClr val="002060"/>
              </a:solidFill>
              <a:latin typeface="Helvetica" panose="020B0604020202020204" pitchFamily="34" charset="0"/>
              <a:cs typeface="Helvetica" panose="020B0604020202020204" pitchFamily="34" charset="0"/>
            </a:endParaRPr>
          </a:p>
          <a:p>
            <a:pPr lvl="2"/>
            <a:r>
              <a:rPr lang="en-US" sz="2800" dirty="0">
                <a:solidFill>
                  <a:srgbClr val="002060"/>
                </a:solidFill>
                <a:latin typeface="Helvetica" panose="020B0604020202020204" pitchFamily="34" charset="0"/>
                <a:cs typeface="Helvetica" panose="020B0604020202020204" pitchFamily="34" charset="0"/>
              </a:rPr>
              <a:t>$1,930/month</a:t>
            </a:r>
          </a:p>
          <a:p>
            <a:pPr lvl="2"/>
            <a:r>
              <a:rPr lang="en-US" sz="2800" dirty="0">
                <a:solidFill>
                  <a:srgbClr val="002060"/>
                </a:solidFill>
                <a:latin typeface="Helvetica" panose="020B0604020202020204" pitchFamily="34" charset="0"/>
                <a:cs typeface="Helvetica" panose="020B0604020202020204" pitchFamily="34" charset="0"/>
              </a:rPr>
              <a:t>$7,770/year</a:t>
            </a:r>
          </a:p>
          <a:p>
            <a:pPr lvl="1"/>
            <a:endParaRPr lang="en-US" dirty="0">
              <a:solidFill>
                <a:srgbClr val="002060"/>
              </a:solidFill>
              <a:latin typeface="Helvetica" panose="020B0604020202020204" pitchFamily="34" charset="0"/>
              <a:cs typeface="Helvetica" panose="020B0604020202020204" pitchFamily="34" charset="0"/>
            </a:endParaRPr>
          </a:p>
          <a:p>
            <a:pPr marL="457200" lvl="1" indent="0">
              <a:buNone/>
            </a:pPr>
            <a:r>
              <a:rPr lang="en-US" dirty="0">
                <a:solidFill>
                  <a:srgbClr val="002060"/>
                </a:solidFill>
                <a:latin typeface="Helvetica" panose="020B0604020202020204" pitchFamily="34" charset="0"/>
                <a:cs typeface="Helvetica" panose="020B0604020202020204" pitchFamily="34" charset="0"/>
              </a:rPr>
              <a:t> </a:t>
            </a:r>
          </a:p>
        </p:txBody>
      </p:sp>
      <p:pic>
        <p:nvPicPr>
          <p:cNvPr id="4" name="Picture 3" descr="A student sitting at a desk with a text book.&#10;&#10;Description automatically generated with low confidenc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95454" y="4016166"/>
            <a:ext cx="4273434" cy="2841834"/>
          </a:xfrm>
          <a:prstGeom prst="rect">
            <a:avLst/>
          </a:prstGeom>
        </p:spPr>
      </p:pic>
    </p:spTree>
    <p:extLst>
      <p:ext uri="{BB962C8B-B14F-4D97-AF65-F5344CB8AC3E}">
        <p14:creationId xmlns:p14="http://schemas.microsoft.com/office/powerpoint/2010/main" val="3559451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Times New Roman" panose="02020603050405020304" pitchFamily="18" charset="0"/>
                <a:cs typeface="Times New Roman" panose="02020603050405020304" pitchFamily="18" charset="0"/>
              </a:rPr>
              <a:t>SEIE example</a:t>
            </a:r>
          </a:p>
        </p:txBody>
      </p:sp>
      <p:sp>
        <p:nvSpPr>
          <p:cNvPr id="3" name="Content Placeholder 2"/>
          <p:cNvSpPr>
            <a:spLocks noGrp="1"/>
          </p:cNvSpPr>
          <p:nvPr>
            <p:ph idx="1"/>
          </p:nvPr>
        </p:nvSpPr>
        <p:spPr/>
        <p:txBody>
          <a:bodyPr/>
          <a:lstStyle/>
          <a:p>
            <a:pPr marL="0" indent="0">
              <a:buNone/>
            </a:pPr>
            <a:endParaRPr lang="en-US" dirty="0">
              <a:solidFill>
                <a:srgbClr val="002060"/>
              </a:solidFill>
              <a:latin typeface="Helvetica" panose="020B0604020202020204" pitchFamily="34" charset="0"/>
              <a:cs typeface="Helvetica" panose="020B0604020202020204" pitchFamily="34" charset="0"/>
            </a:endParaRPr>
          </a:p>
          <a:p>
            <a:pPr marL="0" indent="0">
              <a:buNone/>
            </a:pPr>
            <a:endParaRPr lang="en-US" dirty="0">
              <a:solidFill>
                <a:srgbClr val="002060"/>
              </a:solidFill>
              <a:latin typeface="Helvetica" panose="020B0604020202020204" pitchFamily="34" charset="0"/>
              <a:cs typeface="Helvetica" panose="020B0604020202020204" pitchFamily="34" charset="0"/>
            </a:endParaRPr>
          </a:p>
          <a:p>
            <a:pPr marL="0" indent="0">
              <a:buNone/>
            </a:pPr>
            <a:r>
              <a:rPr lang="en-US" dirty="0">
                <a:solidFill>
                  <a:srgbClr val="002060"/>
                </a:solidFill>
                <a:latin typeface="Helvetica" panose="020B0604020202020204" pitchFamily="34" charset="0"/>
                <a:cs typeface="Helvetica" panose="020B0604020202020204" pitchFamily="34" charset="0"/>
              </a:rPr>
              <a:t>Jim works at a grocery store and earns $600 a month.</a:t>
            </a:r>
          </a:p>
          <a:p>
            <a:pPr marL="0" indent="0">
              <a:buNone/>
            </a:pPr>
            <a:endParaRPr lang="en-US" dirty="0">
              <a:solidFill>
                <a:srgbClr val="002060"/>
              </a:solidFill>
              <a:latin typeface="Helvetica" panose="020B0604020202020204" pitchFamily="34" charset="0"/>
              <a:cs typeface="Helvetica" panose="020B0604020202020204" pitchFamily="34" charset="0"/>
            </a:endParaRPr>
          </a:p>
          <a:p>
            <a:pPr marL="0" indent="0">
              <a:buNone/>
            </a:pPr>
            <a:r>
              <a:rPr lang="en-US" dirty="0">
                <a:solidFill>
                  <a:srgbClr val="002060"/>
                </a:solidFill>
                <a:latin typeface="Helvetica" panose="020B0604020202020204" pitchFamily="34" charset="0"/>
                <a:cs typeface="Helvetica" panose="020B0604020202020204" pitchFamily="34" charset="0"/>
              </a:rPr>
              <a:t>Earnings	$600 x 12 months =             $7,200 year</a:t>
            </a:r>
          </a:p>
          <a:p>
            <a:pPr marL="0" indent="0">
              <a:buNone/>
            </a:pPr>
            <a:r>
              <a:rPr lang="en-US" dirty="0">
                <a:solidFill>
                  <a:srgbClr val="002060"/>
                </a:solidFill>
                <a:latin typeface="Helvetica" panose="020B0604020202020204" pitchFamily="34" charset="0"/>
                <a:cs typeface="Helvetica" panose="020B0604020202020204" pitchFamily="34" charset="0"/>
              </a:rPr>
              <a:t>Yearly Student exclusion=                  -   </a:t>
            </a:r>
            <a:r>
              <a:rPr lang="en-US" u="sng" dirty="0">
                <a:solidFill>
                  <a:srgbClr val="002060"/>
                </a:solidFill>
                <a:latin typeface="Helvetica" panose="020B0604020202020204" pitchFamily="34" charset="0"/>
                <a:cs typeface="Helvetica" panose="020B0604020202020204" pitchFamily="34" charset="0"/>
              </a:rPr>
              <a:t>$7,670 year</a:t>
            </a:r>
          </a:p>
          <a:p>
            <a:pPr marL="0" indent="0">
              <a:buNone/>
            </a:pPr>
            <a:r>
              <a:rPr lang="en-US" dirty="0">
                <a:solidFill>
                  <a:srgbClr val="002060"/>
                </a:solidFill>
                <a:latin typeface="Helvetica" panose="020B0604020202020204" pitchFamily="34" charset="0"/>
                <a:cs typeface="Helvetica" panose="020B0604020202020204" pitchFamily="34" charset="0"/>
              </a:rPr>
              <a:t>Countable income =                                     $0</a:t>
            </a:r>
          </a:p>
          <a:p>
            <a:endParaRPr lang="en-US" dirty="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pic>
        <p:nvPicPr>
          <p:cNvPr id="4" name="Picture 3" descr="A person working in a grocery store."/>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063346" y="18607"/>
            <a:ext cx="3059084" cy="2719186"/>
          </a:xfrm>
          <a:prstGeom prst="rect">
            <a:avLst/>
          </a:prstGeom>
        </p:spPr>
      </p:pic>
    </p:spTree>
    <p:extLst>
      <p:ext uri="{BB962C8B-B14F-4D97-AF65-F5344CB8AC3E}">
        <p14:creationId xmlns:p14="http://schemas.microsoft.com/office/powerpoint/2010/main" val="969391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Times New Roman" panose="02020603050405020304" pitchFamily="18" charset="0"/>
                <a:cs typeface="Times New Roman" panose="02020603050405020304" pitchFamily="18" charset="0"/>
              </a:rPr>
              <a:t>Plan to Achieve Self-Support</a:t>
            </a:r>
          </a:p>
        </p:txBody>
      </p:sp>
      <p:sp>
        <p:nvSpPr>
          <p:cNvPr id="3" name="Content Placeholder 2"/>
          <p:cNvSpPr>
            <a:spLocks noGrp="1"/>
          </p:cNvSpPr>
          <p:nvPr>
            <p:ph idx="1"/>
          </p:nvPr>
        </p:nvSpPr>
        <p:spPr/>
        <p:txBody>
          <a:bodyPr/>
          <a:lstStyle/>
          <a:p>
            <a:r>
              <a:rPr lang="en-US" dirty="0">
                <a:solidFill>
                  <a:srgbClr val="002060"/>
                </a:solidFill>
                <a:latin typeface="Helvetica" panose="020B0604020202020204" pitchFamily="34" charset="0"/>
                <a:cs typeface="Helvetica" panose="020B0604020202020204" pitchFamily="34" charset="0"/>
              </a:rPr>
              <a:t>Set aside income and resources to use for a work goal.</a:t>
            </a:r>
          </a:p>
          <a:p>
            <a:r>
              <a:rPr lang="en-US" dirty="0">
                <a:solidFill>
                  <a:srgbClr val="002060"/>
                </a:solidFill>
                <a:latin typeface="Helvetica" panose="020B0604020202020204" pitchFamily="34" charset="0"/>
                <a:cs typeface="Helvetica" panose="020B0604020202020204" pitchFamily="34" charset="0"/>
              </a:rPr>
              <a:t>Examples of expenses</a:t>
            </a:r>
          </a:p>
          <a:p>
            <a:pPr lvl="1"/>
            <a:r>
              <a:rPr lang="en-US" dirty="0">
                <a:solidFill>
                  <a:srgbClr val="002060"/>
                </a:solidFill>
                <a:latin typeface="Helvetica" panose="020B0604020202020204" pitchFamily="34" charset="0"/>
                <a:cs typeface="Helvetica" panose="020B0604020202020204" pitchFamily="34" charset="0"/>
              </a:rPr>
              <a:t>Educational expenses</a:t>
            </a:r>
          </a:p>
          <a:p>
            <a:pPr lvl="1"/>
            <a:r>
              <a:rPr lang="en-US" dirty="0">
                <a:solidFill>
                  <a:srgbClr val="002060"/>
                </a:solidFill>
                <a:latin typeface="Helvetica" panose="020B0604020202020204" pitchFamily="34" charset="0"/>
                <a:cs typeface="Helvetica" panose="020B0604020202020204" pitchFamily="34" charset="0"/>
              </a:rPr>
              <a:t>Vocational training</a:t>
            </a:r>
          </a:p>
          <a:p>
            <a:pPr lvl="1"/>
            <a:r>
              <a:rPr lang="en-US" dirty="0">
                <a:solidFill>
                  <a:srgbClr val="002060"/>
                </a:solidFill>
                <a:latin typeface="Helvetica" panose="020B0604020202020204" pitchFamily="34" charset="0"/>
                <a:cs typeface="Helvetica" panose="020B0604020202020204" pitchFamily="34" charset="0"/>
              </a:rPr>
              <a:t>Assistive technology</a:t>
            </a:r>
          </a:p>
          <a:p>
            <a:pPr lvl="1"/>
            <a:r>
              <a:rPr lang="en-US" dirty="0">
                <a:solidFill>
                  <a:srgbClr val="002060"/>
                </a:solidFill>
                <a:latin typeface="Helvetica" panose="020B0604020202020204" pitchFamily="34" charset="0"/>
                <a:cs typeface="Helvetica" panose="020B0604020202020204" pitchFamily="34" charset="0"/>
              </a:rPr>
              <a:t>Expenses for starting a business</a:t>
            </a:r>
          </a:p>
          <a:p>
            <a:r>
              <a:rPr lang="en-US" dirty="0">
                <a:solidFill>
                  <a:srgbClr val="002060"/>
                </a:solidFill>
                <a:latin typeface="Helvetica" panose="020B0604020202020204" pitchFamily="34" charset="0"/>
                <a:cs typeface="Helvetica" panose="020B0604020202020204" pitchFamily="34" charset="0"/>
              </a:rPr>
              <a:t>Form SSA-545</a:t>
            </a:r>
          </a:p>
          <a:p>
            <a:pPr lvl="1"/>
            <a:r>
              <a:rPr lang="en-US" dirty="0">
                <a:solidFill>
                  <a:srgbClr val="002060"/>
                </a:solidFill>
                <a:latin typeface="Helvetica" panose="020B0604020202020204" pitchFamily="34" charset="0"/>
                <a:cs typeface="Helvetica" panose="020B0604020202020204" pitchFamily="34" charset="0"/>
              </a:rPr>
              <a:t>Specific work goal</a:t>
            </a:r>
          </a:p>
          <a:p>
            <a:pPr lvl="1"/>
            <a:r>
              <a:rPr lang="en-US" dirty="0">
                <a:solidFill>
                  <a:srgbClr val="002060"/>
                </a:solidFill>
                <a:latin typeface="Helvetica" panose="020B0604020202020204" pitchFamily="34" charset="0"/>
                <a:cs typeface="Helvetica" panose="020B0604020202020204" pitchFamily="34" charset="0"/>
              </a:rPr>
              <a:t>Specific time frame </a:t>
            </a:r>
          </a:p>
        </p:txBody>
      </p:sp>
      <p:pic>
        <p:nvPicPr>
          <p:cNvPr id="4" name="Picture 3" descr="Two people working on a computer.&#10;&#10;"/>
          <p:cNvPicPr>
            <a:picLocks noChangeAspect="1"/>
          </p:cNvPicPr>
          <p:nvPr/>
        </p:nvPicPr>
        <p:blipFill>
          <a:blip r:embed="rId2"/>
          <a:stretch>
            <a:fillRect/>
          </a:stretch>
        </p:blipFill>
        <p:spPr>
          <a:xfrm>
            <a:off x="6831243" y="2574087"/>
            <a:ext cx="2619375" cy="1743075"/>
          </a:xfrm>
          <a:prstGeom prst="rect">
            <a:avLst/>
          </a:prstGeom>
        </p:spPr>
      </p:pic>
    </p:spTree>
    <p:extLst>
      <p:ext uri="{BB962C8B-B14F-4D97-AF65-F5344CB8AC3E}">
        <p14:creationId xmlns:p14="http://schemas.microsoft.com/office/powerpoint/2010/main" val="1052768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latin typeface="Times New Roman" panose="02020603050405020304" pitchFamily="18" charset="0"/>
                <a:cs typeface="Times New Roman" panose="02020603050405020304" pitchFamily="18" charset="0"/>
              </a:rPr>
              <a:t>                    </a:t>
            </a:r>
            <a:r>
              <a:rPr lang="en-US" b="1" dirty="0">
                <a:solidFill>
                  <a:srgbClr val="002060"/>
                </a:solidFill>
                <a:latin typeface="Times New Roman" panose="02020603050405020304" pitchFamily="18" charset="0"/>
                <a:cs typeface="Times New Roman" panose="02020603050405020304" pitchFamily="18" charset="0"/>
              </a:rPr>
              <a:t>PASS Example</a:t>
            </a:r>
          </a:p>
        </p:txBody>
      </p:sp>
      <p:sp>
        <p:nvSpPr>
          <p:cNvPr id="3" name="Content Placeholder 2"/>
          <p:cNvSpPr>
            <a:spLocks noGrp="1"/>
          </p:cNvSpPr>
          <p:nvPr>
            <p:ph idx="1"/>
          </p:nvPr>
        </p:nvSpPr>
        <p:spPr>
          <a:xfrm>
            <a:off x="509905" y="1868898"/>
            <a:ext cx="10543642" cy="4182969"/>
          </a:xfrm>
        </p:spPr>
        <p:txBody>
          <a:bodyPr/>
          <a:lstStyle/>
          <a:p>
            <a:r>
              <a:rPr lang="en-US" dirty="0">
                <a:solidFill>
                  <a:srgbClr val="002060"/>
                </a:solidFill>
                <a:latin typeface="Helvetica" panose="020B0604020202020204" pitchFamily="34" charset="0"/>
                <a:cs typeface="Helvetica" panose="020B0604020202020204" pitchFamily="34" charset="0"/>
              </a:rPr>
              <a:t>Ann wants to go to school to become a RN</a:t>
            </a:r>
          </a:p>
          <a:p>
            <a:r>
              <a:rPr lang="en-US" dirty="0">
                <a:solidFill>
                  <a:srgbClr val="002060"/>
                </a:solidFill>
                <a:latin typeface="Helvetica" panose="020B0604020202020204" pitchFamily="34" charset="0"/>
                <a:cs typeface="Helvetica" panose="020B0604020202020204" pitchFamily="34" charset="0"/>
              </a:rPr>
              <a:t>Ann receives SSDI of $1200 a month</a:t>
            </a:r>
          </a:p>
          <a:p>
            <a:r>
              <a:rPr lang="en-US" dirty="0">
                <a:solidFill>
                  <a:srgbClr val="002060"/>
                </a:solidFill>
                <a:latin typeface="Helvetica" panose="020B0604020202020204" pitchFamily="34" charset="0"/>
                <a:cs typeface="Helvetica" panose="020B0604020202020204" pitchFamily="34" charset="0"/>
              </a:rPr>
              <a:t>Ann needs $1180 a month for tuition, books and supplies.  This amount is excluded for the approved Plan to Achieve Self-Support</a:t>
            </a:r>
          </a:p>
          <a:p>
            <a:r>
              <a:rPr lang="en-US" dirty="0">
                <a:solidFill>
                  <a:srgbClr val="002060"/>
                </a:solidFill>
                <a:latin typeface="Helvetica" panose="020B0604020202020204" pitchFamily="34" charset="0"/>
                <a:cs typeface="Helvetica" panose="020B0604020202020204" pitchFamily="34" charset="0"/>
              </a:rPr>
              <a:t>Ann is eligible for SSI of $841.00 to use for living expenses and uses the PASS funds of $1180 for approved plan expenses </a:t>
            </a:r>
          </a:p>
          <a:p>
            <a:pPr marL="0" indent="0">
              <a:buNone/>
            </a:pPr>
            <a:endParaRPr lang="en-US" dirty="0">
              <a:latin typeface="Helvetica" panose="020B0604020202020204" pitchFamily="34" charset="0"/>
              <a:cs typeface="Helvetica" panose="020B0604020202020204" pitchFamily="34" charset="0"/>
            </a:endParaRPr>
          </a:p>
        </p:txBody>
      </p:sp>
      <p:pic>
        <p:nvPicPr>
          <p:cNvPr id="2052" name="irc_mi" descr="Image result for nursing studen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63" y="3175"/>
            <a:ext cx="28575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931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Times New Roman" panose="02020603050405020304" pitchFamily="18" charset="0"/>
                <a:cs typeface="Times New Roman" panose="02020603050405020304" pitchFamily="18" charset="0"/>
              </a:rPr>
              <a:t>Impairment Related Work Expense 						(IRWE)</a:t>
            </a:r>
          </a:p>
        </p:txBody>
      </p:sp>
      <p:sp>
        <p:nvSpPr>
          <p:cNvPr id="3" name="Content Placeholder 2"/>
          <p:cNvSpPr>
            <a:spLocks noGrp="1"/>
          </p:cNvSpPr>
          <p:nvPr>
            <p:ph idx="1"/>
          </p:nvPr>
        </p:nvSpPr>
        <p:spPr/>
        <p:txBody>
          <a:bodyPr/>
          <a:lstStyle/>
          <a:p>
            <a:r>
              <a:rPr lang="en-US" dirty="0">
                <a:solidFill>
                  <a:srgbClr val="002060"/>
                </a:solidFill>
                <a:latin typeface="Helvetica" panose="020B0604020202020204" pitchFamily="34" charset="0"/>
                <a:cs typeface="Helvetica" panose="020B0604020202020204" pitchFamily="34" charset="0"/>
              </a:rPr>
              <a:t>Deduct cost of certain impairment-related items and services from gross earnings</a:t>
            </a:r>
          </a:p>
          <a:p>
            <a:pPr lvl="1"/>
            <a:r>
              <a:rPr lang="en-US" dirty="0">
                <a:solidFill>
                  <a:srgbClr val="002060"/>
                </a:solidFill>
                <a:latin typeface="Helvetica" panose="020B0604020202020204" pitchFamily="34" charset="0"/>
                <a:cs typeface="Helvetica" panose="020B0604020202020204" pitchFamily="34" charset="0"/>
              </a:rPr>
              <a:t>Item or services enables you to work</a:t>
            </a:r>
          </a:p>
          <a:p>
            <a:pPr lvl="1"/>
            <a:r>
              <a:rPr lang="en-US" dirty="0">
                <a:solidFill>
                  <a:srgbClr val="002060"/>
                </a:solidFill>
                <a:latin typeface="Helvetica" panose="020B0604020202020204" pitchFamily="34" charset="0"/>
                <a:cs typeface="Helvetica" panose="020B0604020202020204" pitchFamily="34" charset="0"/>
              </a:rPr>
              <a:t>Needed because of impairment</a:t>
            </a:r>
          </a:p>
          <a:p>
            <a:pPr lvl="1"/>
            <a:r>
              <a:rPr lang="en-US" dirty="0">
                <a:solidFill>
                  <a:srgbClr val="002060"/>
                </a:solidFill>
                <a:latin typeface="Helvetica" panose="020B0604020202020204" pitchFamily="34" charset="0"/>
                <a:cs typeface="Helvetica" panose="020B0604020202020204" pitchFamily="34" charset="0"/>
              </a:rPr>
              <a:t>Item or service is not reimbursed by </a:t>
            </a:r>
          </a:p>
          <a:p>
            <a:pPr marL="457200" lvl="1" indent="0">
              <a:buNone/>
            </a:pPr>
            <a:r>
              <a:rPr lang="en-US" dirty="0">
                <a:solidFill>
                  <a:srgbClr val="002060"/>
                </a:solidFill>
                <a:latin typeface="Helvetica" panose="020B0604020202020204" pitchFamily="34" charset="0"/>
                <a:cs typeface="Helvetica" panose="020B0604020202020204" pitchFamily="34" charset="0"/>
              </a:rPr>
              <a:t>    another source</a:t>
            </a:r>
          </a:p>
          <a:p>
            <a:pPr lvl="1"/>
            <a:r>
              <a:rPr lang="en-US" dirty="0">
                <a:solidFill>
                  <a:srgbClr val="002060"/>
                </a:solidFill>
                <a:latin typeface="Helvetica" panose="020B0604020202020204" pitchFamily="34" charset="0"/>
                <a:cs typeface="Helvetica" panose="020B0604020202020204" pitchFamily="34" charset="0"/>
              </a:rPr>
              <a:t>Cost is reasonable</a:t>
            </a:r>
          </a:p>
          <a:p>
            <a:pPr lvl="1"/>
            <a:endParaRPr lang="en-US" dirty="0"/>
          </a:p>
          <a:p>
            <a:pPr marL="457200" lvl="1" indent="0">
              <a:buNone/>
            </a:pPr>
            <a:endParaRPr lang="en-US" dirty="0"/>
          </a:p>
        </p:txBody>
      </p:sp>
      <p:pic>
        <p:nvPicPr>
          <p:cNvPr id="4" name="Picture 3" descr="A person holding a dog&#10;&#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51878" y="2438169"/>
            <a:ext cx="3096967" cy="3873731"/>
          </a:xfrm>
          <a:prstGeom prst="rect">
            <a:avLst/>
          </a:prstGeom>
        </p:spPr>
      </p:pic>
    </p:spTree>
    <p:extLst>
      <p:ext uri="{BB962C8B-B14F-4D97-AF65-F5344CB8AC3E}">
        <p14:creationId xmlns:p14="http://schemas.microsoft.com/office/powerpoint/2010/main" val="4020610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2060"/>
                </a:solidFill>
                <a:latin typeface="Times New Roman" panose="02020603050405020304" pitchFamily="18" charset="0"/>
                <a:cs typeface="Times New Roman" panose="02020603050405020304" pitchFamily="18" charset="0"/>
              </a:rPr>
              <a:t>IRWE	example	</a:t>
            </a:r>
          </a:p>
        </p:txBody>
      </p:sp>
      <p:sp>
        <p:nvSpPr>
          <p:cNvPr id="3" name="Content Placeholder 2"/>
          <p:cNvSpPr>
            <a:spLocks noGrp="1"/>
          </p:cNvSpPr>
          <p:nvPr>
            <p:ph idx="1"/>
          </p:nvPr>
        </p:nvSpPr>
        <p:spPr/>
        <p:txBody>
          <a:bodyPr>
            <a:normAutofit lnSpcReduction="10000"/>
          </a:bodyPr>
          <a:lstStyle/>
          <a:p>
            <a:pPr marL="0" indent="0">
              <a:buNone/>
            </a:pPr>
            <a:r>
              <a:rPr lang="en-US" dirty="0">
                <a:solidFill>
                  <a:srgbClr val="002060"/>
                </a:solidFill>
                <a:latin typeface="Helvetica" panose="020B0604020202020204" pitchFamily="34" charset="0"/>
                <a:cs typeface="Helvetica" panose="020B0604020202020204" pitchFamily="34" charset="0"/>
              </a:rPr>
              <a:t>Deduct cost of Impairment Related Work Expenses from gross earnings when SGA determination is made</a:t>
            </a:r>
          </a:p>
          <a:p>
            <a:pPr marL="0" indent="0">
              <a:buNone/>
            </a:pPr>
            <a:endParaRPr lang="en-US" dirty="0">
              <a:latin typeface="Helvetica" panose="020B0604020202020204" pitchFamily="34" charset="0"/>
              <a:cs typeface="Helvetica" panose="020B0604020202020204" pitchFamily="34" charset="0"/>
            </a:endParaRPr>
          </a:p>
          <a:p>
            <a:pPr marL="0" indent="0">
              <a:buNone/>
            </a:pPr>
            <a:r>
              <a:rPr lang="en-US" dirty="0">
                <a:solidFill>
                  <a:srgbClr val="002060"/>
                </a:solidFill>
                <a:latin typeface="Helvetica" panose="020B0604020202020204" pitchFamily="34" charset="0"/>
                <a:cs typeface="Helvetica" panose="020B0604020202020204" pitchFamily="34" charset="0"/>
              </a:rPr>
              <a:t>Lou earns $1000 a month</a:t>
            </a:r>
          </a:p>
          <a:p>
            <a:pPr marL="0" indent="0">
              <a:buNone/>
            </a:pPr>
            <a:r>
              <a:rPr lang="en-US" dirty="0">
                <a:solidFill>
                  <a:srgbClr val="002060"/>
                </a:solidFill>
                <a:latin typeface="Helvetica" panose="020B0604020202020204" pitchFamily="34" charset="0"/>
                <a:cs typeface="Helvetica" panose="020B0604020202020204" pitchFamily="34" charset="0"/>
              </a:rPr>
              <a:t>IRWE expenses (by month)		Service animal		$50</a:t>
            </a:r>
          </a:p>
          <a:p>
            <a:pPr marL="0" indent="0">
              <a:buNone/>
            </a:pPr>
            <a:r>
              <a:rPr lang="en-US" dirty="0">
                <a:solidFill>
                  <a:srgbClr val="002060"/>
                </a:solidFill>
                <a:latin typeface="Helvetica" panose="020B0604020202020204" pitchFamily="34" charset="0"/>
                <a:cs typeface="Helvetica" panose="020B0604020202020204" pitchFamily="34" charset="0"/>
              </a:rPr>
              <a:t>						Prescription co-pays	$40</a:t>
            </a:r>
          </a:p>
          <a:p>
            <a:pPr marL="0" indent="0">
              <a:buNone/>
            </a:pPr>
            <a:r>
              <a:rPr lang="en-US" dirty="0">
                <a:solidFill>
                  <a:srgbClr val="002060"/>
                </a:solidFill>
                <a:latin typeface="Helvetica" panose="020B0604020202020204" pitchFamily="34" charset="0"/>
                <a:cs typeface="Helvetica" panose="020B0604020202020204" pitchFamily="34" charset="0"/>
              </a:rPr>
              <a:t>						Attendant care		$250</a:t>
            </a:r>
          </a:p>
          <a:p>
            <a:pPr marL="0" indent="0">
              <a:buNone/>
            </a:pPr>
            <a:endParaRPr lang="en-US" dirty="0">
              <a:solidFill>
                <a:srgbClr val="002060"/>
              </a:solidFill>
              <a:latin typeface="Helvetica" panose="020B0604020202020204" pitchFamily="34" charset="0"/>
              <a:cs typeface="Helvetica" panose="020B0604020202020204" pitchFamily="34" charset="0"/>
            </a:endParaRPr>
          </a:p>
          <a:p>
            <a:pPr marL="0" indent="0">
              <a:buNone/>
            </a:pPr>
            <a:r>
              <a:rPr lang="en-US" dirty="0">
                <a:solidFill>
                  <a:srgbClr val="002060"/>
                </a:solidFill>
                <a:latin typeface="Helvetica" panose="020B0604020202020204" pitchFamily="34" charset="0"/>
                <a:cs typeface="Helvetica" panose="020B0604020202020204" pitchFamily="34" charset="0"/>
              </a:rPr>
              <a:t>Countable earnings	$660 (before earned income exclusions)</a:t>
            </a: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08432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9542" y="1122362"/>
            <a:ext cx="9138458" cy="2718117"/>
          </a:xfrm>
          <a:effectLst>
            <a:outerShdw blurRad="50800" dist="38100" dir="2700000" algn="tl" rotWithShape="0">
              <a:prstClr val="black">
                <a:alpha val="40000"/>
              </a:prstClr>
            </a:outerShdw>
          </a:effectLst>
        </p:spPr>
        <p:txBody>
          <a:bodyPr>
            <a:normAutofit fontScale="90000"/>
          </a:bodyPr>
          <a:lstStyle/>
          <a:p>
            <a:br>
              <a:rPr lang="en-US" sz="4900" dirty="0">
                <a:solidFill>
                  <a:srgbClr val="002060"/>
                </a:solidFill>
                <a:latin typeface="Times New Roman" panose="02020603050405020304" pitchFamily="18" charset="0"/>
                <a:cs typeface="Times New Roman" panose="02020603050405020304" pitchFamily="18" charset="0"/>
              </a:rPr>
            </a:br>
            <a:br>
              <a:rPr lang="en-US" sz="4900" dirty="0">
                <a:solidFill>
                  <a:srgbClr val="002060"/>
                </a:solidFill>
                <a:latin typeface="Times New Roman" panose="02020603050405020304" pitchFamily="18" charset="0"/>
                <a:cs typeface="Times New Roman" panose="02020603050405020304" pitchFamily="18" charset="0"/>
              </a:rPr>
            </a:br>
            <a:br>
              <a:rPr lang="en-US" sz="4900" dirty="0">
                <a:solidFill>
                  <a:srgbClr val="002060"/>
                </a:solidFill>
                <a:latin typeface="Times New Roman" panose="02020603050405020304" pitchFamily="18" charset="0"/>
                <a:cs typeface="Times New Roman" panose="02020603050405020304" pitchFamily="18" charset="0"/>
              </a:rPr>
            </a:br>
            <a:br>
              <a:rPr lang="en-US" sz="4900" dirty="0">
                <a:solidFill>
                  <a:srgbClr val="002060"/>
                </a:solidFill>
                <a:latin typeface="Times New Roman" panose="02020603050405020304" pitchFamily="18" charset="0"/>
                <a:cs typeface="Times New Roman" panose="02020603050405020304" pitchFamily="18" charset="0"/>
              </a:rPr>
            </a:br>
            <a:br>
              <a:rPr lang="en-US" sz="4900" dirty="0">
                <a:solidFill>
                  <a:srgbClr val="002060"/>
                </a:solidFill>
                <a:latin typeface="Times New Roman" panose="02020603050405020304" pitchFamily="18" charset="0"/>
                <a:cs typeface="Times New Roman" panose="02020603050405020304" pitchFamily="18" charset="0"/>
              </a:rPr>
            </a:br>
            <a:br>
              <a:rPr lang="en-US" sz="4900" dirty="0">
                <a:solidFill>
                  <a:srgbClr val="002060"/>
                </a:solidFill>
                <a:latin typeface="Times New Roman" panose="02020603050405020304" pitchFamily="18" charset="0"/>
                <a:cs typeface="Times New Roman" panose="02020603050405020304" pitchFamily="18" charset="0"/>
              </a:rPr>
            </a:br>
            <a:r>
              <a:rPr lang="en-US" sz="4900" dirty="0">
                <a:solidFill>
                  <a:srgbClr val="002060"/>
                </a:solidFill>
                <a:latin typeface="Times New Roman" panose="02020603050405020304" pitchFamily="18" charset="0"/>
                <a:cs typeface="Times New Roman" panose="02020603050405020304" pitchFamily="18" charset="0"/>
              </a:rPr>
              <a:t> </a:t>
            </a:r>
            <a:br>
              <a:rPr lang="en-US" sz="4900" dirty="0">
                <a:solidFill>
                  <a:srgbClr val="002060"/>
                </a:solidFill>
                <a:latin typeface="Times New Roman" panose="02020603050405020304" pitchFamily="18" charset="0"/>
                <a:cs typeface="Times New Roman" panose="02020603050405020304" pitchFamily="18" charset="0"/>
              </a:rPr>
            </a:br>
            <a:br>
              <a:rPr lang="en-US" sz="4900" dirty="0">
                <a:solidFill>
                  <a:srgbClr val="002060"/>
                </a:solidFill>
                <a:latin typeface="Times New Roman" panose="02020603050405020304" pitchFamily="18" charset="0"/>
                <a:cs typeface="Times New Roman" panose="02020603050405020304" pitchFamily="18" charset="0"/>
              </a:rPr>
            </a:br>
            <a:br>
              <a:rPr lang="en-US" sz="4900" dirty="0">
                <a:solidFill>
                  <a:srgbClr val="002060"/>
                </a:solidFill>
                <a:latin typeface="Times New Roman" panose="02020603050405020304" pitchFamily="18" charset="0"/>
                <a:cs typeface="Times New Roman" panose="02020603050405020304" pitchFamily="18" charset="0"/>
              </a:rPr>
            </a:br>
            <a:br>
              <a:rPr lang="en-US" sz="4900" dirty="0">
                <a:solidFill>
                  <a:srgbClr val="002060"/>
                </a:solidFill>
                <a:latin typeface="Times New Roman" panose="02020603050405020304" pitchFamily="18" charset="0"/>
                <a:cs typeface="Times New Roman" panose="02020603050405020304" pitchFamily="18" charset="0"/>
              </a:rPr>
            </a:br>
            <a:br>
              <a:rPr lang="en-US" sz="4900" dirty="0">
                <a:solidFill>
                  <a:srgbClr val="002060"/>
                </a:solidFill>
                <a:latin typeface="Times New Roman" panose="02020603050405020304" pitchFamily="18" charset="0"/>
                <a:cs typeface="Times New Roman" panose="02020603050405020304" pitchFamily="18" charset="0"/>
              </a:rPr>
            </a:br>
            <a:br>
              <a:rPr lang="en-US" sz="4900" dirty="0">
                <a:solidFill>
                  <a:srgbClr val="002060"/>
                </a:solidFill>
                <a:latin typeface="Times New Roman" panose="02020603050405020304" pitchFamily="18" charset="0"/>
                <a:cs typeface="Times New Roman" panose="02020603050405020304" pitchFamily="18" charset="0"/>
              </a:rPr>
            </a:br>
            <a:r>
              <a:rPr lang="en-US" sz="4900" b="1" dirty="0">
                <a:solidFill>
                  <a:srgbClr val="002060"/>
                </a:solidFill>
                <a:latin typeface="Times New Roman" panose="02020603050405020304" pitchFamily="18" charset="0"/>
                <a:cs typeface="Times New Roman" panose="02020603050405020304" pitchFamily="18" charset="0"/>
              </a:rPr>
              <a:t>The Age-18 Redetermination </a:t>
            </a:r>
            <a:br>
              <a:rPr lang="en-US" sz="4900" b="1" dirty="0">
                <a:solidFill>
                  <a:srgbClr val="002060"/>
                </a:solidFill>
                <a:latin typeface="Times New Roman" panose="02020603050405020304" pitchFamily="18" charset="0"/>
                <a:cs typeface="Times New Roman" panose="02020603050405020304" pitchFamily="18" charset="0"/>
              </a:rPr>
            </a:br>
            <a:endParaRPr lang="en-US" sz="4900" b="1" dirty="0">
              <a:solidFill>
                <a:srgbClr val="00206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54975" y="3535363"/>
            <a:ext cx="8988828" cy="2217044"/>
          </a:xfrm>
        </p:spPr>
        <p:txBody>
          <a:bodyPr>
            <a:noAutofit/>
          </a:bodyPr>
          <a:lstStyle/>
          <a:p>
            <a:pPr marL="457200" indent="-457200">
              <a:buFont typeface="Arial" panose="020B0604020202020204" pitchFamily="34" charset="0"/>
              <a:buChar char="•"/>
            </a:pPr>
            <a:endParaRPr lang="en-US" sz="3200" b="1" dirty="0">
              <a:solidFill>
                <a:srgbClr val="00206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b="1" dirty="0">
                <a:solidFill>
                  <a:srgbClr val="002060"/>
                </a:solidFill>
                <a:latin typeface="Times New Roman" panose="02020603050405020304" pitchFamily="18" charset="0"/>
                <a:cs typeface="Times New Roman" panose="02020603050405020304" pitchFamily="18" charset="0"/>
              </a:rPr>
              <a:t>Disability Rules for Adults</a:t>
            </a:r>
          </a:p>
          <a:p>
            <a:pPr marL="457200" indent="-457200">
              <a:buFont typeface="Arial" panose="020B0604020202020204" pitchFamily="34" charset="0"/>
              <a:buChar char="•"/>
            </a:pPr>
            <a:r>
              <a:rPr lang="en-US" sz="3200" b="1" dirty="0">
                <a:solidFill>
                  <a:srgbClr val="002060"/>
                </a:solidFill>
                <a:latin typeface="Times New Roman" panose="02020603050405020304" pitchFamily="18" charset="0"/>
                <a:cs typeface="Times New Roman" panose="02020603050405020304" pitchFamily="18" charset="0"/>
              </a:rPr>
              <a:t>Non-Medical eligibility rules</a:t>
            </a:r>
          </a:p>
          <a:p>
            <a:pPr marL="457200" indent="-457200">
              <a:buFont typeface="Arial" panose="020B0604020202020204" pitchFamily="34" charset="0"/>
              <a:buChar char="•"/>
            </a:pP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1026" name="Picture 2" descr="San Bernardino CA Social Security Office.  ">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9709" y="1"/>
            <a:ext cx="6006002" cy="2217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958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2209800" y="0"/>
            <a:ext cx="7848600" cy="1447800"/>
          </a:xfrm>
        </p:spPr>
        <p:txBody>
          <a:bodyPr>
            <a:normAutofit/>
          </a:bodyPr>
          <a:lstStyle/>
          <a:p>
            <a:pPr eaLnBrk="1" hangingPunct="1">
              <a:defRPr/>
            </a:pPr>
            <a:r>
              <a:rPr lang="en-US" sz="4800" b="1" dirty="0">
                <a:solidFill>
                  <a:srgbClr val="002060"/>
                </a:solidFill>
                <a:latin typeface="Times New Roman" panose="02020603050405020304" pitchFamily="18" charset="0"/>
                <a:cs typeface="Times New Roman" panose="02020603050405020304" pitchFamily="18" charset="0"/>
              </a:rPr>
              <a:t>Additional Work Incentives</a:t>
            </a:r>
            <a:br>
              <a:rPr lang="en-US" sz="4800" b="1" dirty="0">
                <a:solidFill>
                  <a:srgbClr val="002060"/>
                </a:solidFill>
                <a:latin typeface="Times New Roman" panose="02020603050405020304" pitchFamily="18" charset="0"/>
                <a:cs typeface="Times New Roman" panose="02020603050405020304" pitchFamily="18" charset="0"/>
              </a:rPr>
            </a:br>
            <a:r>
              <a:rPr lang="en-US" sz="4800" b="1" dirty="0">
                <a:solidFill>
                  <a:srgbClr val="002060"/>
                </a:solidFill>
                <a:latin typeface="Times New Roman" panose="02020603050405020304" pitchFamily="18" charset="0"/>
                <a:cs typeface="Times New Roman" panose="02020603050405020304" pitchFamily="18" charset="0"/>
              </a:rPr>
              <a:t>under SSI</a:t>
            </a:r>
          </a:p>
        </p:txBody>
      </p:sp>
      <p:sp>
        <p:nvSpPr>
          <p:cNvPr id="21507" name="Rectangle 3"/>
          <p:cNvSpPr>
            <a:spLocks noGrp="1" noChangeArrowheads="1"/>
          </p:cNvSpPr>
          <p:nvPr>
            <p:ph type="subTitle" idx="1"/>
          </p:nvPr>
        </p:nvSpPr>
        <p:spPr>
          <a:xfrm>
            <a:off x="1905000" y="1447800"/>
            <a:ext cx="7924800" cy="4953000"/>
          </a:xfrm>
        </p:spPr>
        <p:txBody>
          <a:bodyPr/>
          <a:lstStyle/>
          <a:p>
            <a:pPr marL="571500" indent="-571500" algn="l" eaLnBrk="1" hangingPunct="1">
              <a:buFont typeface="Arial" panose="020B0604020202020204" pitchFamily="34" charset="0"/>
              <a:buChar char="•"/>
              <a:defRPr/>
            </a:pPr>
            <a:r>
              <a:rPr lang="en-US" sz="2800" dirty="0">
                <a:solidFill>
                  <a:srgbClr val="002060"/>
                </a:solidFill>
              </a:rPr>
              <a:t>  </a:t>
            </a:r>
            <a:r>
              <a:rPr lang="en-US" sz="2800" dirty="0">
                <a:solidFill>
                  <a:srgbClr val="002060"/>
                </a:solidFill>
                <a:latin typeface="Arial" panose="020B0604020202020204" pitchFamily="34" charset="0"/>
                <a:cs typeface="Arial" panose="020B0604020202020204" pitchFamily="34" charset="0"/>
              </a:rPr>
              <a:t>Section 1619 Work Incentives</a:t>
            </a:r>
          </a:p>
          <a:p>
            <a:pPr marL="914400" lvl="1" indent="-457200">
              <a:buFont typeface="Arial" panose="020B0604020202020204" pitchFamily="34" charset="0"/>
              <a:buChar char="•"/>
              <a:defRPr/>
            </a:pPr>
            <a:r>
              <a:rPr lang="en-US" sz="2800" dirty="0">
                <a:solidFill>
                  <a:srgbClr val="002060"/>
                </a:solidFill>
                <a:latin typeface="Arial" panose="020B0604020202020204" pitchFamily="34" charset="0"/>
                <a:cs typeface="Arial" panose="020B0604020202020204" pitchFamily="34" charset="0"/>
              </a:rPr>
              <a:t>  Special SSI Payments for People </a:t>
            </a:r>
          </a:p>
          <a:p>
            <a:pPr marL="914400" lvl="1" indent="-457200">
              <a:buFont typeface="Arial" panose="020B0604020202020204" pitchFamily="34" charset="0"/>
              <a:buChar char="•"/>
              <a:defRPr/>
            </a:pPr>
            <a:r>
              <a:rPr lang="en-US" sz="2800" dirty="0">
                <a:solidFill>
                  <a:srgbClr val="002060"/>
                </a:solidFill>
                <a:latin typeface="Arial" panose="020B0604020202020204" pitchFamily="34" charset="0"/>
                <a:cs typeface="Arial" panose="020B0604020202020204" pitchFamily="34" charset="0"/>
              </a:rPr>
              <a:t>      Who Work</a:t>
            </a:r>
          </a:p>
          <a:p>
            <a:pPr marL="914400" lvl="1" indent="-457200">
              <a:buFont typeface="Arial" panose="020B0604020202020204" pitchFamily="34" charset="0"/>
              <a:buChar char="•"/>
              <a:defRPr/>
            </a:pPr>
            <a:r>
              <a:rPr lang="en-US" sz="2800" dirty="0">
                <a:solidFill>
                  <a:srgbClr val="002060"/>
                </a:solidFill>
                <a:latin typeface="Arial" panose="020B0604020202020204" pitchFamily="34" charset="0"/>
                <a:cs typeface="Arial" panose="020B0604020202020204" pitchFamily="34" charset="0"/>
              </a:rPr>
              <a:t>   Continued Medicaid Eligibility</a:t>
            </a:r>
          </a:p>
          <a:p>
            <a:pPr marL="914400" lvl="1" indent="-457200">
              <a:buFont typeface="Arial" panose="020B0604020202020204" pitchFamily="34" charset="0"/>
              <a:buChar char="•"/>
              <a:defRPr/>
            </a:pPr>
            <a:r>
              <a:rPr lang="en-US" sz="2800" dirty="0">
                <a:solidFill>
                  <a:srgbClr val="002060"/>
                </a:solidFill>
                <a:latin typeface="Arial" panose="020B0604020202020204" pitchFamily="34" charset="0"/>
                <a:cs typeface="Arial" panose="020B0604020202020204" pitchFamily="34" charset="0"/>
              </a:rPr>
              <a:t>    Reinstatement Without a New</a:t>
            </a:r>
          </a:p>
          <a:p>
            <a:pPr marL="914400" lvl="1" indent="-457200">
              <a:buFont typeface="Arial" panose="020B0604020202020204" pitchFamily="34" charset="0"/>
              <a:buChar char="•"/>
              <a:defRPr/>
            </a:pPr>
            <a:r>
              <a:rPr lang="en-US" sz="2800" dirty="0">
                <a:solidFill>
                  <a:srgbClr val="002060"/>
                </a:solidFill>
                <a:latin typeface="Arial" panose="020B0604020202020204" pitchFamily="34" charset="0"/>
                <a:cs typeface="Arial" panose="020B0604020202020204" pitchFamily="34" charset="0"/>
              </a:rPr>
              <a:t>       Application</a:t>
            </a:r>
          </a:p>
          <a:p>
            <a:pPr algn="l" eaLnBrk="1" hangingPunct="1">
              <a:defRPr/>
            </a:pPr>
            <a:r>
              <a:rPr lang="en-US" sz="2800" b="1" dirty="0">
                <a:solidFill>
                  <a:srgbClr val="002060"/>
                </a:solidFill>
                <a:latin typeface="Arial" panose="020B0604020202020204" pitchFamily="34" charset="0"/>
                <a:cs typeface="Arial" panose="020B0604020202020204" pitchFamily="34" charset="0"/>
              </a:rPr>
              <a:t>  </a:t>
            </a:r>
            <a:endParaRPr lang="en-US" sz="3400" b="1" dirty="0"/>
          </a:p>
          <a:p>
            <a:pPr algn="l" eaLnBrk="1" hangingPunct="1">
              <a:defRPr/>
            </a:pPr>
            <a:endParaRPr lang="en-US" sz="4000" b="1" dirty="0"/>
          </a:p>
        </p:txBody>
      </p:sp>
      <p:pic>
        <p:nvPicPr>
          <p:cNvPr id="3" name="Picture 2" descr="A nurse assisting a patient.  "/>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76400" y="3856412"/>
            <a:ext cx="3367694" cy="2245129"/>
          </a:xfrm>
          <a:prstGeom prst="rect">
            <a:avLst/>
          </a:prstGeom>
        </p:spPr>
      </p:pic>
    </p:spTree>
    <p:extLst>
      <p:ext uri="{BB962C8B-B14F-4D97-AF65-F5344CB8AC3E}">
        <p14:creationId xmlns:p14="http://schemas.microsoft.com/office/powerpoint/2010/main" val="910457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Times New Roman" panose="02020603050405020304" pitchFamily="18" charset="0"/>
                <a:cs typeface="Times New Roman" panose="02020603050405020304" pitchFamily="18" charset="0"/>
              </a:rPr>
              <a:t>Work Incentives Planning and Assistance (WIPA)</a:t>
            </a:r>
          </a:p>
        </p:txBody>
      </p:sp>
      <p:sp>
        <p:nvSpPr>
          <p:cNvPr id="3" name="Content Placeholder 2"/>
          <p:cNvSpPr>
            <a:spLocks noGrp="1"/>
          </p:cNvSpPr>
          <p:nvPr>
            <p:ph idx="1"/>
          </p:nvPr>
        </p:nvSpPr>
        <p:spPr/>
        <p:txBody>
          <a:bodyPr/>
          <a:lstStyle/>
          <a:p>
            <a:r>
              <a:rPr lang="en-US" dirty="0">
                <a:solidFill>
                  <a:srgbClr val="002060"/>
                </a:solidFill>
                <a:latin typeface="Helvetica" panose="020B0604020202020204" pitchFamily="34" charset="0"/>
                <a:cs typeface="Helvetica" panose="020B0604020202020204" pitchFamily="34" charset="0"/>
              </a:rPr>
              <a:t>WIPA provides information and benefits counseling to help you understand how work and earnings affects your benefits</a:t>
            </a:r>
          </a:p>
          <a:p>
            <a:r>
              <a:rPr lang="en-US" dirty="0">
                <a:solidFill>
                  <a:srgbClr val="002060"/>
                </a:solidFill>
                <a:latin typeface="Helvetica" panose="020B0604020202020204" pitchFamily="34" charset="0"/>
                <a:cs typeface="Helvetica" panose="020B0604020202020204" pitchFamily="34" charset="0"/>
              </a:rPr>
              <a:t>Contact Ticket to Work to locate a WIPA project</a:t>
            </a:r>
          </a:p>
          <a:p>
            <a:pPr lvl="1"/>
            <a:r>
              <a:rPr lang="en-US" dirty="0">
                <a:solidFill>
                  <a:srgbClr val="002060"/>
                </a:solidFill>
                <a:latin typeface="Helvetica" panose="020B0604020202020204" pitchFamily="34" charset="0"/>
                <a:cs typeface="Helvetica" panose="020B0604020202020204" pitchFamily="34" charset="0"/>
              </a:rPr>
              <a:t>1-866-833-2967</a:t>
            </a:r>
          </a:p>
          <a:p>
            <a:pPr lvl="1"/>
            <a:r>
              <a:rPr lang="en-US" dirty="0">
                <a:solidFill>
                  <a:srgbClr val="002060"/>
                </a:solidFill>
                <a:latin typeface="Helvetica" panose="020B0604020202020204" pitchFamily="34" charset="0"/>
                <a:cs typeface="Helvetica" panose="020B0604020202020204" pitchFamily="34" charset="0"/>
              </a:rPr>
              <a:t>Choosework.ssa.gov/</a:t>
            </a:r>
            <a:r>
              <a:rPr lang="en-US" dirty="0" err="1">
                <a:solidFill>
                  <a:srgbClr val="002060"/>
                </a:solidFill>
                <a:latin typeface="Helvetica" panose="020B0604020202020204" pitchFamily="34" charset="0"/>
                <a:cs typeface="Helvetica" panose="020B0604020202020204" pitchFamily="34" charset="0"/>
              </a:rPr>
              <a:t>findhelp</a:t>
            </a:r>
            <a:endParaRPr lang="en-US" dirty="0">
              <a:solidFill>
                <a:srgbClr val="00206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580637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Times New Roman" panose="02020603050405020304" pitchFamily="18" charset="0"/>
                <a:cs typeface="Times New Roman" panose="02020603050405020304" pitchFamily="18" charset="0"/>
              </a:rPr>
              <a:t>Protection and Advocacy for Beneficiaries of Social Security (PABSS)</a:t>
            </a:r>
          </a:p>
        </p:txBody>
      </p:sp>
      <p:sp>
        <p:nvSpPr>
          <p:cNvPr id="3" name="Content Placeholder 2"/>
          <p:cNvSpPr>
            <a:spLocks noGrp="1"/>
          </p:cNvSpPr>
          <p:nvPr>
            <p:ph idx="1"/>
          </p:nvPr>
        </p:nvSpPr>
        <p:spPr/>
        <p:txBody>
          <a:bodyPr/>
          <a:lstStyle/>
          <a:p>
            <a:r>
              <a:rPr lang="en-US" dirty="0">
                <a:solidFill>
                  <a:srgbClr val="002060"/>
                </a:solidFill>
                <a:latin typeface="Helvetica" panose="020B0604020202020204" pitchFamily="34" charset="0"/>
                <a:cs typeface="Helvetica" panose="020B0604020202020204" pitchFamily="34" charset="0"/>
              </a:rPr>
              <a:t>Protect legal rights of beneficiaries who want to work</a:t>
            </a:r>
          </a:p>
          <a:p>
            <a:r>
              <a:rPr lang="en-US" dirty="0">
                <a:solidFill>
                  <a:srgbClr val="002060"/>
                </a:solidFill>
                <a:latin typeface="Helvetica" panose="020B0604020202020204" pitchFamily="34" charset="0"/>
                <a:cs typeface="Helvetica" panose="020B0604020202020204" pitchFamily="34" charset="0"/>
              </a:rPr>
              <a:t>Identify an remove barriers to employment </a:t>
            </a:r>
          </a:p>
          <a:p>
            <a:r>
              <a:rPr lang="en-US" dirty="0">
                <a:solidFill>
                  <a:srgbClr val="002060"/>
                </a:solidFill>
                <a:latin typeface="Helvetica" panose="020B0604020202020204" pitchFamily="34" charset="0"/>
                <a:cs typeface="Helvetica" panose="020B0604020202020204" pitchFamily="34" charset="0"/>
              </a:rPr>
              <a:t>Information about obtaining VR services</a:t>
            </a:r>
          </a:p>
          <a:p>
            <a:r>
              <a:rPr lang="en-US" dirty="0">
                <a:solidFill>
                  <a:srgbClr val="002060"/>
                </a:solidFill>
                <a:latin typeface="Helvetica" panose="020B0604020202020204" pitchFamily="34" charset="0"/>
                <a:cs typeface="Helvetica" panose="020B0604020202020204" pitchFamily="34" charset="0"/>
              </a:rPr>
              <a:t>Contact Ticket to Work to locate PABSS organization</a:t>
            </a:r>
          </a:p>
          <a:p>
            <a:pPr lvl="1"/>
            <a:r>
              <a:rPr lang="en-US" dirty="0">
                <a:solidFill>
                  <a:srgbClr val="002060"/>
                </a:solidFill>
                <a:latin typeface="Helvetica" panose="020B0604020202020204" pitchFamily="34" charset="0"/>
                <a:cs typeface="Helvetica" panose="020B0604020202020204" pitchFamily="34" charset="0"/>
              </a:rPr>
              <a:t>1-866-968-7842</a:t>
            </a:r>
          </a:p>
          <a:p>
            <a:pPr lvl="1"/>
            <a:r>
              <a:rPr lang="en-US" dirty="0">
                <a:solidFill>
                  <a:srgbClr val="002060"/>
                </a:solidFill>
                <a:latin typeface="Helvetica" panose="020B0604020202020204" pitchFamily="34" charset="0"/>
                <a:cs typeface="Helvetica" panose="020B0604020202020204" pitchFamily="34" charset="0"/>
              </a:rPr>
              <a:t>Choosework.ssa.gov/</a:t>
            </a:r>
            <a:r>
              <a:rPr lang="en-US" dirty="0" err="1">
                <a:solidFill>
                  <a:srgbClr val="002060"/>
                </a:solidFill>
                <a:latin typeface="Helvetica" panose="020B0604020202020204" pitchFamily="34" charset="0"/>
                <a:cs typeface="Helvetica" panose="020B0604020202020204" pitchFamily="34" charset="0"/>
              </a:rPr>
              <a:t>findhelp</a:t>
            </a:r>
            <a:r>
              <a:rPr lang="en-US" dirty="0">
                <a:solidFill>
                  <a:srgbClr val="002060"/>
                </a:solidFill>
                <a:latin typeface="Helvetica" panose="020B0604020202020204" pitchFamily="34" charset="0"/>
                <a:cs typeface="Helvetica" panose="020B0604020202020204" pitchFamily="34" charset="0"/>
              </a:rPr>
              <a:t> </a:t>
            </a:r>
          </a:p>
        </p:txBody>
      </p:sp>
    </p:spTree>
    <p:extLst>
      <p:ext uri="{BB962C8B-B14F-4D97-AF65-F5344CB8AC3E}">
        <p14:creationId xmlns:p14="http://schemas.microsoft.com/office/powerpoint/2010/main" val="1827576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Times New Roman" panose="02020603050405020304" pitchFamily="18" charset="0"/>
                <a:cs typeface="Times New Roman" panose="02020603050405020304" pitchFamily="18" charset="0"/>
              </a:rPr>
              <a:t>Grants and Scholarships</a:t>
            </a:r>
          </a:p>
        </p:txBody>
      </p:sp>
      <p:sp>
        <p:nvSpPr>
          <p:cNvPr id="3" name="Content Placeholder 2"/>
          <p:cNvSpPr>
            <a:spLocks noGrp="1"/>
          </p:cNvSpPr>
          <p:nvPr>
            <p:ph idx="1"/>
          </p:nvPr>
        </p:nvSpPr>
        <p:spPr/>
        <p:txBody>
          <a:bodyPr/>
          <a:lstStyle/>
          <a:p>
            <a:r>
              <a:rPr lang="en-US" dirty="0">
                <a:solidFill>
                  <a:srgbClr val="002060"/>
                </a:solidFill>
                <a:latin typeface="Helvetica" panose="020B0604020202020204" pitchFamily="34" charset="0"/>
                <a:cs typeface="Helvetica" panose="020B0604020202020204" pitchFamily="34" charset="0"/>
              </a:rPr>
              <a:t>Do not count as income or resources for up to nine months</a:t>
            </a:r>
          </a:p>
          <a:p>
            <a:r>
              <a:rPr lang="en-US" dirty="0">
                <a:solidFill>
                  <a:srgbClr val="002060"/>
                </a:solidFill>
                <a:latin typeface="Helvetica" panose="020B0604020202020204" pitchFamily="34" charset="0"/>
                <a:cs typeface="Helvetica" panose="020B0604020202020204" pitchFamily="34" charset="0"/>
              </a:rPr>
              <a:t>Must be used for tuition, fees, and other necessary educational expenses.</a:t>
            </a:r>
          </a:p>
          <a:p>
            <a:r>
              <a:rPr lang="en-US" dirty="0">
                <a:solidFill>
                  <a:srgbClr val="002060"/>
                </a:solidFill>
                <a:latin typeface="Helvetica" panose="020B0604020202020204" pitchFamily="34" charset="0"/>
                <a:cs typeface="Helvetica" panose="020B0604020202020204" pitchFamily="34" charset="0"/>
              </a:rPr>
              <a:t>Pell grants and student aid loans, BIA student assistances does not count as income for SSI</a:t>
            </a:r>
          </a:p>
        </p:txBody>
      </p:sp>
    </p:spTree>
    <p:extLst>
      <p:ext uri="{BB962C8B-B14F-4D97-AF65-F5344CB8AC3E}">
        <p14:creationId xmlns:p14="http://schemas.microsoft.com/office/powerpoint/2010/main" val="2930717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Times New Roman" panose="02020603050405020304" pitchFamily="18" charset="0"/>
                <a:cs typeface="Times New Roman" panose="02020603050405020304" pitchFamily="18" charset="0"/>
              </a:rPr>
              <a:t>Achieving a Better Life Experience (ABLE) Account</a:t>
            </a:r>
          </a:p>
        </p:txBody>
      </p:sp>
      <p:sp>
        <p:nvSpPr>
          <p:cNvPr id="3" name="Content Placeholder 2"/>
          <p:cNvSpPr>
            <a:spLocks noGrp="1"/>
          </p:cNvSpPr>
          <p:nvPr>
            <p:ph idx="1"/>
          </p:nvPr>
        </p:nvSpPr>
        <p:spPr/>
        <p:txBody>
          <a:bodyPr>
            <a:normAutofit lnSpcReduction="10000"/>
          </a:bodyPr>
          <a:lstStyle/>
          <a:p>
            <a:r>
              <a:rPr lang="en-US" dirty="0">
                <a:solidFill>
                  <a:srgbClr val="002060"/>
                </a:solidFill>
                <a:latin typeface="Helvetica" panose="020B0604020202020204" pitchFamily="34" charset="0"/>
                <a:cs typeface="Helvetica" panose="020B0604020202020204" pitchFamily="34" charset="0"/>
              </a:rPr>
              <a:t>Tax-advantaged savings account for an individual with a disability</a:t>
            </a:r>
          </a:p>
          <a:p>
            <a:r>
              <a:rPr lang="en-US" dirty="0">
                <a:solidFill>
                  <a:srgbClr val="002060"/>
                </a:solidFill>
                <a:latin typeface="Helvetica" panose="020B0604020202020204" pitchFamily="34" charset="0"/>
                <a:cs typeface="Helvetica" panose="020B0604020202020204" pitchFamily="34" charset="0"/>
              </a:rPr>
              <a:t>ABLE account funds can be used for disability-related expenses</a:t>
            </a:r>
          </a:p>
          <a:p>
            <a:r>
              <a:rPr lang="en-US" dirty="0">
                <a:solidFill>
                  <a:srgbClr val="002060"/>
                </a:solidFill>
                <a:latin typeface="Helvetica" panose="020B0604020202020204" pitchFamily="34" charset="0"/>
                <a:cs typeface="Helvetica" panose="020B0604020202020204" pitchFamily="34" charset="0"/>
              </a:rPr>
              <a:t>ABLE accounts (up to $100,000) do not account as an SSI resource  </a:t>
            </a:r>
          </a:p>
          <a:p>
            <a:r>
              <a:rPr lang="en-US" dirty="0">
                <a:solidFill>
                  <a:srgbClr val="002060"/>
                </a:solidFill>
                <a:latin typeface="Helvetica" panose="020B0604020202020204" pitchFamily="34" charset="0"/>
                <a:cs typeface="Helvetica" panose="020B0604020202020204" pitchFamily="34" charset="0"/>
              </a:rPr>
              <a:t>ABLE accounts are funded by the account owner, family, friends</a:t>
            </a:r>
          </a:p>
          <a:p>
            <a:pPr lvl="1"/>
            <a:r>
              <a:rPr lang="en-US" dirty="0">
                <a:solidFill>
                  <a:srgbClr val="002060"/>
                </a:solidFill>
                <a:latin typeface="Helvetica" panose="020B0604020202020204" pitchFamily="34" charset="0"/>
                <a:cs typeface="Helvetica" panose="020B0604020202020204" pitchFamily="34" charset="0"/>
              </a:rPr>
              <a:t>Eligibility for an ABLE account</a:t>
            </a:r>
          </a:p>
          <a:p>
            <a:pPr lvl="2"/>
            <a:r>
              <a:rPr lang="en-US" dirty="0">
                <a:solidFill>
                  <a:srgbClr val="002060"/>
                </a:solidFill>
                <a:latin typeface="Helvetica" panose="020B0604020202020204" pitchFamily="34" charset="0"/>
                <a:cs typeface="Helvetica" panose="020B0604020202020204" pitchFamily="34" charset="0"/>
              </a:rPr>
              <a:t>Eligible for SSI based on a disability or blindness that began before age 26; or</a:t>
            </a:r>
          </a:p>
          <a:p>
            <a:pPr lvl="2"/>
            <a:r>
              <a:rPr lang="en-US" dirty="0">
                <a:solidFill>
                  <a:srgbClr val="002060"/>
                </a:solidFill>
                <a:latin typeface="Helvetica" panose="020B0604020202020204" pitchFamily="34" charset="0"/>
                <a:cs typeface="Helvetica" panose="020B0604020202020204" pitchFamily="34" charset="0"/>
              </a:rPr>
              <a:t>Entitled to SSDI or CDB based on a disability or blindness that began before age 26; or</a:t>
            </a:r>
          </a:p>
          <a:p>
            <a:pPr lvl="2"/>
            <a:r>
              <a:rPr lang="en-US" dirty="0">
                <a:solidFill>
                  <a:srgbClr val="002060"/>
                </a:solidFill>
                <a:latin typeface="Helvetica" panose="020B0604020202020204" pitchFamily="34" charset="0"/>
                <a:cs typeface="Helvetica" panose="020B0604020202020204" pitchFamily="34" charset="0"/>
              </a:rPr>
              <a:t>Have a certification that disability or blindness occurred before age 26</a:t>
            </a:r>
          </a:p>
        </p:txBody>
      </p:sp>
    </p:spTree>
    <p:extLst>
      <p:ext uri="{BB962C8B-B14F-4D97-AF65-F5344CB8AC3E}">
        <p14:creationId xmlns:p14="http://schemas.microsoft.com/office/powerpoint/2010/main" val="2058906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C183D7F6-B498-43B3-948B-1728B52AA6E4}">
                <adec:decorative xmlns:adec="http://schemas.microsoft.com/office/drawing/2017/decorative" val="1"/>
              </a:ext>
            </a:extLst>
          </p:cNvPr>
          <p:cNvSpPr>
            <a:spLocks noGrp="1"/>
          </p:cNvSpPr>
          <p:nvPr>
            <p:ph type="body" sz="quarter" idx="4294967295"/>
          </p:nvPr>
        </p:nvSpPr>
        <p:spPr>
          <a:xfrm>
            <a:off x="546100" y="2044699"/>
            <a:ext cx="9969500" cy="3711575"/>
          </a:xfrm>
        </p:spPr>
        <p:txBody>
          <a:bodyPr/>
          <a:lstStyle/>
          <a:p>
            <a:pPr marL="0" indent="0">
              <a:spcBef>
                <a:spcPts val="0"/>
              </a:spcBef>
              <a:spcAft>
                <a:spcPts val="600"/>
              </a:spcAft>
              <a:buNone/>
            </a:pPr>
            <a:r>
              <a:rPr lang="en-US" sz="2000" b="1" u="sng" dirty="0">
                <a:solidFill>
                  <a:srgbClr val="003366"/>
                </a:solidFill>
                <a:latin typeface="Helvetica" panose="020B0604020202020204" pitchFamily="34" charset="0"/>
                <a:cs typeface="Helvetica" panose="020B0604020202020204" pitchFamily="34" charset="0"/>
              </a:rPr>
              <a:t>What Things Must You Report To Social Security?</a:t>
            </a:r>
          </a:p>
          <a:p>
            <a:pPr marL="0" indent="0">
              <a:spcBef>
                <a:spcPts val="0"/>
              </a:spcBef>
              <a:buNone/>
            </a:pPr>
            <a:r>
              <a:rPr lang="en-US" sz="1900" dirty="0">
                <a:solidFill>
                  <a:srgbClr val="003366"/>
                </a:solidFill>
                <a:latin typeface="Helvetica" panose="020B0604020202020204" pitchFamily="34" charset="0"/>
                <a:cs typeface="Helvetica" panose="020B0604020202020204" pitchFamily="34" charset="0"/>
              </a:rPr>
              <a:t>You must report any changes in your status because they may affect your eligibility for SSI and your benefit amount. If you work and get SSI, then you must report your earnings.</a:t>
            </a:r>
          </a:p>
          <a:p>
            <a:pPr marL="0" indent="0">
              <a:spcBef>
                <a:spcPts val="0"/>
              </a:spcBef>
              <a:buNone/>
            </a:pPr>
            <a:endParaRPr lang="en-US" sz="1900" dirty="0">
              <a:solidFill>
                <a:srgbClr val="003366"/>
              </a:solidFill>
              <a:latin typeface="Helvetica" panose="020B0604020202020204" pitchFamily="34" charset="0"/>
              <a:cs typeface="Helvetica" panose="020B0604020202020204" pitchFamily="34" charset="0"/>
            </a:endParaRPr>
          </a:p>
          <a:p>
            <a:pPr marL="0" indent="0">
              <a:spcBef>
                <a:spcPts val="0"/>
              </a:spcBef>
              <a:buNone/>
            </a:pPr>
            <a:r>
              <a:rPr lang="en-US" sz="2000" b="1" u="sng" dirty="0">
                <a:solidFill>
                  <a:srgbClr val="003366"/>
                </a:solidFill>
                <a:latin typeface="Helvetica" panose="020B0604020202020204" pitchFamily="34" charset="0"/>
                <a:cs typeface="Helvetica" panose="020B0604020202020204" pitchFamily="34" charset="0"/>
              </a:rPr>
              <a:t>When Do You Need To Report?</a:t>
            </a:r>
          </a:p>
          <a:p>
            <a:pPr marL="0" indent="0">
              <a:spcBef>
                <a:spcPts val="0"/>
              </a:spcBef>
              <a:buNone/>
            </a:pPr>
            <a:r>
              <a:rPr lang="en-US" sz="1900" dirty="0">
                <a:solidFill>
                  <a:srgbClr val="003366"/>
                </a:solidFill>
                <a:latin typeface="Helvetica" panose="020B0604020202020204" pitchFamily="34" charset="0"/>
                <a:cs typeface="Helvetica" panose="020B0604020202020204" pitchFamily="34" charset="0"/>
              </a:rPr>
              <a:t>Report any changes that may affect your SSI as soon as possible and no later than 10 days after the end of the month in which the change occurred.</a:t>
            </a:r>
          </a:p>
          <a:p>
            <a:pPr marL="0" indent="0">
              <a:spcBef>
                <a:spcPts val="0"/>
              </a:spcBef>
              <a:buNone/>
            </a:pPr>
            <a:endParaRPr lang="en-US" sz="1900" dirty="0">
              <a:solidFill>
                <a:srgbClr val="003366"/>
              </a:solidFill>
              <a:latin typeface="Helvetica" panose="020B0604020202020204" pitchFamily="34" charset="0"/>
              <a:cs typeface="Helvetica" panose="020B0604020202020204" pitchFamily="34" charset="0"/>
            </a:endParaRPr>
          </a:p>
          <a:p>
            <a:pPr marL="0" indent="0">
              <a:spcBef>
                <a:spcPts val="0"/>
              </a:spcBef>
              <a:buNone/>
            </a:pPr>
            <a:r>
              <a:rPr lang="en-US" sz="2000" b="1" u="sng" dirty="0">
                <a:solidFill>
                  <a:srgbClr val="003366"/>
                </a:solidFill>
                <a:latin typeface="Helvetica" panose="020B0604020202020204" pitchFamily="34" charset="0"/>
                <a:cs typeface="Helvetica" panose="020B0604020202020204" pitchFamily="34" charset="0"/>
              </a:rPr>
              <a:t>How Do I Report Wages?</a:t>
            </a:r>
          </a:p>
          <a:p>
            <a:pPr marL="0" indent="0">
              <a:spcBef>
                <a:spcPts val="0"/>
              </a:spcBef>
              <a:buNone/>
            </a:pPr>
            <a:r>
              <a:rPr lang="en-US" sz="1900" dirty="0">
                <a:solidFill>
                  <a:srgbClr val="003366"/>
                </a:solidFill>
                <a:latin typeface="Helvetica" panose="020B0604020202020204" pitchFamily="34" charset="0"/>
                <a:cs typeface="Helvetica" panose="020B0604020202020204" pitchFamily="34" charset="0"/>
              </a:rPr>
              <a:t>Social Security offers a toll-free automated wage reporting telephone system and a mobile wage reporting application. You can also report your wages through your personal </a:t>
            </a:r>
            <a:r>
              <a:rPr lang="en-US" sz="1900" i="1" dirty="0">
                <a:solidFill>
                  <a:srgbClr val="C00000"/>
                </a:solidFill>
                <a:latin typeface="Helvetica" panose="020B0604020202020204" pitchFamily="34" charset="0"/>
                <a:cs typeface="Helvetica" panose="020B0604020202020204" pitchFamily="34" charset="0"/>
              </a:rPr>
              <a:t>my</a:t>
            </a:r>
            <a:r>
              <a:rPr lang="en-US" sz="1900" dirty="0">
                <a:solidFill>
                  <a:srgbClr val="003366"/>
                </a:solidFill>
                <a:latin typeface="Helvetica" panose="020B0604020202020204" pitchFamily="34" charset="0"/>
                <a:cs typeface="Helvetica" panose="020B0604020202020204" pitchFamily="34" charset="0"/>
              </a:rPr>
              <a:t> </a:t>
            </a:r>
            <a:r>
              <a:rPr lang="en-US" sz="1900" dirty="0">
                <a:solidFill>
                  <a:srgbClr val="0070C0"/>
                </a:solidFill>
                <a:latin typeface="Helvetica" panose="020B0604020202020204" pitchFamily="34" charset="0"/>
                <a:cs typeface="Helvetica" panose="020B0604020202020204" pitchFamily="34" charset="0"/>
              </a:rPr>
              <a:t>Social Security </a:t>
            </a:r>
            <a:r>
              <a:rPr lang="en-US" sz="1900" dirty="0">
                <a:solidFill>
                  <a:srgbClr val="003366"/>
                </a:solidFill>
                <a:latin typeface="Helvetica" panose="020B0604020202020204" pitchFamily="34" charset="0"/>
                <a:cs typeface="Helvetica" panose="020B0604020202020204" pitchFamily="34" charset="0"/>
              </a:rPr>
              <a:t>account.</a:t>
            </a:r>
            <a:endParaRPr lang="en-US" sz="1900" dirty="0">
              <a:latin typeface="Helvetica" panose="020B0604020202020204" pitchFamily="34" charset="0"/>
              <a:cs typeface="Helvetica" panose="020B0604020202020204" pitchFamily="34" charset="0"/>
            </a:endParaRPr>
          </a:p>
        </p:txBody>
      </p:sp>
      <p:sp>
        <p:nvSpPr>
          <p:cNvPr id="4" name="Title 3">
            <a:extLst>
              <a:ext uri="{C183D7F6-B498-43B3-948B-1728B52AA6E4}">
                <adec:decorative xmlns:adec="http://schemas.microsoft.com/office/drawing/2017/decorative" val="1"/>
              </a:ext>
            </a:extLst>
          </p:cNvPr>
          <p:cNvSpPr>
            <a:spLocks noGrp="1"/>
          </p:cNvSpPr>
          <p:nvPr>
            <p:ph type="title" idx="4294967295"/>
          </p:nvPr>
        </p:nvSpPr>
        <p:spPr>
          <a:xfrm>
            <a:off x="1435100" y="365125"/>
            <a:ext cx="8623300" cy="1325563"/>
          </a:xfrm>
        </p:spPr>
        <p:txBody>
          <a:bodyPr/>
          <a:lstStyle/>
          <a:p>
            <a:pPr>
              <a:spcBef>
                <a:spcPts val="0"/>
              </a:spcBef>
            </a:pPr>
            <a:r>
              <a:rPr lang="en-US" sz="3600" b="1" dirty="0">
                <a:solidFill>
                  <a:srgbClr val="003366"/>
                </a:solidFill>
                <a:latin typeface="Times New Roman" panose="02020603050405020304" pitchFamily="18" charset="0"/>
                <a:ea typeface="+mn-ea"/>
                <a:cs typeface="Times New Roman" panose="02020603050405020304" pitchFamily="18" charset="0"/>
              </a:rPr>
              <a:t>Reporting Responsibilities Under SSI</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6742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Times New Roman" panose="02020603050405020304" pitchFamily="18" charset="0"/>
                <a:cs typeface="Times New Roman" panose="02020603050405020304" pitchFamily="18" charset="0"/>
              </a:rPr>
              <a:t>Wage Reporting</a:t>
            </a:r>
          </a:p>
        </p:txBody>
      </p:sp>
      <p:sp>
        <p:nvSpPr>
          <p:cNvPr id="3" name="Content Placeholder 2"/>
          <p:cNvSpPr>
            <a:spLocks noGrp="1"/>
          </p:cNvSpPr>
          <p:nvPr>
            <p:ph idx="1"/>
          </p:nvPr>
        </p:nvSpPr>
        <p:spPr/>
        <p:txBody>
          <a:bodyPr>
            <a:normAutofit lnSpcReduction="10000"/>
          </a:bodyPr>
          <a:lstStyle/>
          <a:p>
            <a:r>
              <a:rPr lang="en-US" dirty="0">
                <a:solidFill>
                  <a:srgbClr val="002060"/>
                </a:solidFill>
                <a:latin typeface="Helvetica" panose="020B0604020202020204" pitchFamily="34" charset="0"/>
                <a:cs typeface="Helvetica" panose="020B0604020202020204" pitchFamily="34" charset="0"/>
              </a:rPr>
              <a:t>Mail pay stubs to your local office</a:t>
            </a:r>
          </a:p>
          <a:p>
            <a:endParaRPr lang="en-US" dirty="0">
              <a:solidFill>
                <a:srgbClr val="002060"/>
              </a:solidFill>
              <a:latin typeface="Helvetica" panose="020B0604020202020204" pitchFamily="34" charset="0"/>
              <a:cs typeface="Helvetica" panose="020B0604020202020204" pitchFamily="34" charset="0"/>
            </a:endParaRPr>
          </a:p>
          <a:p>
            <a:r>
              <a:rPr lang="en-US" dirty="0">
                <a:solidFill>
                  <a:srgbClr val="002060"/>
                </a:solidFill>
                <a:latin typeface="Helvetica" panose="020B0604020202020204" pitchFamily="34" charset="0"/>
                <a:cs typeface="Helvetica" panose="020B0604020202020204" pitchFamily="34" charset="0"/>
              </a:rPr>
              <a:t>SSI Telephone Wage Reporting </a:t>
            </a:r>
          </a:p>
          <a:p>
            <a:pPr marL="0" indent="0">
              <a:buNone/>
            </a:pPr>
            <a:r>
              <a:rPr lang="en-US" dirty="0">
                <a:solidFill>
                  <a:srgbClr val="002060"/>
                </a:solidFill>
                <a:latin typeface="Helvetica" panose="020B0604020202020204" pitchFamily="34" charset="0"/>
                <a:cs typeface="Helvetica" panose="020B0604020202020204" pitchFamily="34" charset="0"/>
              </a:rPr>
              <a:t>   Toll-free (866)772-0953</a:t>
            </a:r>
          </a:p>
          <a:p>
            <a:endParaRPr lang="en-US" dirty="0">
              <a:solidFill>
                <a:srgbClr val="002060"/>
              </a:solidFill>
              <a:latin typeface="Helvetica" panose="020B0604020202020204" pitchFamily="34" charset="0"/>
              <a:cs typeface="Helvetica" panose="020B0604020202020204" pitchFamily="34" charset="0"/>
            </a:endParaRPr>
          </a:p>
          <a:p>
            <a:r>
              <a:rPr lang="en-US" dirty="0">
                <a:solidFill>
                  <a:srgbClr val="002060"/>
                </a:solidFill>
                <a:latin typeface="Helvetica" panose="020B0604020202020204" pitchFamily="34" charset="0"/>
                <a:cs typeface="Helvetica" panose="020B0604020202020204" pitchFamily="34" charset="0"/>
              </a:rPr>
              <a:t>Internet Wage Reporting via </a:t>
            </a:r>
            <a:r>
              <a:rPr lang="en-US" i="1" dirty="0">
                <a:solidFill>
                  <a:srgbClr val="FF0000"/>
                </a:solidFill>
                <a:latin typeface="Times New Roman" panose="02020603050405020304" pitchFamily="18" charset="0"/>
                <a:cs typeface="Times New Roman" panose="02020603050405020304" pitchFamily="18" charset="0"/>
              </a:rPr>
              <a:t>my</a:t>
            </a:r>
            <a:r>
              <a:rPr lang="en-US" dirty="0">
                <a:solidFill>
                  <a:srgbClr val="002060"/>
                </a:solidFill>
                <a:latin typeface="Helvetica" panose="020B0604020202020204" pitchFamily="34" charset="0"/>
                <a:cs typeface="Helvetica" panose="020B0604020202020204" pitchFamily="34" charset="0"/>
              </a:rPr>
              <a:t> </a:t>
            </a:r>
            <a:r>
              <a:rPr lang="en-US" dirty="0">
                <a:solidFill>
                  <a:srgbClr val="0070C0"/>
                </a:solidFill>
                <a:latin typeface="Times New Roman" panose="02020603050405020304" pitchFamily="18" charset="0"/>
                <a:cs typeface="Times New Roman" panose="02020603050405020304" pitchFamily="18" charset="0"/>
              </a:rPr>
              <a:t>Social Security</a:t>
            </a:r>
          </a:p>
          <a:p>
            <a:pPr marL="0" indent="0">
              <a:buNone/>
            </a:pPr>
            <a:r>
              <a:rPr lang="en-US" dirty="0">
                <a:solidFill>
                  <a:srgbClr val="002060"/>
                </a:solidFill>
                <a:latin typeface="Helvetica" panose="020B0604020202020204" pitchFamily="34" charset="0"/>
                <a:cs typeface="Helvetica" panose="020B0604020202020204" pitchFamily="34" charset="0"/>
              </a:rPr>
              <a:t> </a:t>
            </a:r>
          </a:p>
          <a:p>
            <a:r>
              <a:rPr lang="en-US" dirty="0">
                <a:solidFill>
                  <a:srgbClr val="002060"/>
                </a:solidFill>
                <a:latin typeface="Helvetica" panose="020B0604020202020204" pitchFamily="34" charset="0"/>
                <a:cs typeface="Helvetica" panose="020B0604020202020204" pitchFamily="34" charset="0"/>
              </a:rPr>
              <a:t>SSI Mobile Wage Reporting application (SSIMWR)</a:t>
            </a:r>
          </a:p>
          <a:p>
            <a:pPr lvl="1"/>
            <a:r>
              <a:rPr lang="en-US" dirty="0">
                <a:solidFill>
                  <a:srgbClr val="002060"/>
                </a:solidFill>
                <a:latin typeface="Helvetica" panose="020B0604020202020204" pitchFamily="34" charset="0"/>
                <a:cs typeface="Helvetica" panose="020B0604020202020204" pitchFamily="34" charset="0"/>
              </a:rPr>
              <a:t>Download free application in Google Play or Apple App Stores.</a:t>
            </a:r>
          </a:p>
        </p:txBody>
      </p:sp>
      <p:pic>
        <p:nvPicPr>
          <p:cNvPr id="4" name="Picture 3" descr="A person holding a phone&#10;&#10;Description automatically generated with medium confidenc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78850" y="34453"/>
            <a:ext cx="2774950" cy="3447407"/>
          </a:xfrm>
          <a:prstGeom prst="rect">
            <a:avLst/>
          </a:prstGeom>
        </p:spPr>
      </p:pic>
    </p:spTree>
    <p:extLst>
      <p:ext uri="{BB962C8B-B14F-4D97-AF65-F5344CB8AC3E}">
        <p14:creationId xmlns:p14="http://schemas.microsoft.com/office/powerpoint/2010/main" val="3245754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a:xfrm>
            <a:off x="1524001" y="5372859"/>
            <a:ext cx="9143998" cy="907941"/>
          </a:xfrm>
          <a:prstGeom prst="rect">
            <a:avLst/>
          </a:prstGeom>
        </p:spPr>
        <p:txBody>
          <a:bodyPr wrap="square">
            <a:spAutoFit/>
          </a:bodyPr>
          <a:lstStyle/>
          <a:p>
            <a:pPr marL="227013" lvl="1" algn="ctr">
              <a:spcBef>
                <a:spcPts val="600"/>
              </a:spcBef>
              <a:defRPr/>
            </a:pPr>
            <a:r>
              <a:rPr lang="en-US" sz="2200" b="1" dirty="0">
                <a:solidFill>
                  <a:schemeClr val="tx1">
                    <a:lumMod val="75000"/>
                  </a:schemeClr>
                </a:solidFill>
              </a:rPr>
              <a:t>ssa.gov/</a:t>
            </a:r>
            <a:r>
              <a:rPr lang="en-US" sz="2200" b="1" dirty="0" err="1">
                <a:solidFill>
                  <a:schemeClr val="tx1">
                    <a:lumMod val="75000"/>
                  </a:schemeClr>
                </a:solidFill>
              </a:rPr>
              <a:t>myaccount</a:t>
            </a:r>
            <a:r>
              <a:rPr lang="en-US" sz="2200" b="1" dirty="0">
                <a:solidFill>
                  <a:schemeClr val="tx1">
                    <a:lumMod val="75000"/>
                  </a:schemeClr>
                </a:solidFill>
              </a:rPr>
              <a:t>/what.html</a:t>
            </a:r>
            <a:endParaRPr lang="en-US" sz="2200" b="1" dirty="0"/>
          </a:p>
          <a:p>
            <a:pPr marL="227013" lvl="1" algn="ctr">
              <a:spcBef>
                <a:spcPts val="600"/>
              </a:spcBef>
              <a:defRPr/>
            </a:pPr>
            <a:endParaRPr lang="en-US" sz="2400" b="1" dirty="0">
              <a:solidFill>
                <a:srgbClr val="002060"/>
              </a:solidFill>
            </a:endParaRPr>
          </a:p>
        </p:txBody>
      </p:sp>
      <p:sp>
        <p:nvSpPr>
          <p:cNvPr id="3" name="Content Placeholder 2">
            <a:extLst>
              <a:ext uri="{C183D7F6-B498-43B3-948B-1728B52AA6E4}">
                <adec:decorative xmlns:adec="http://schemas.microsoft.com/office/drawing/2017/decorative" val="1"/>
              </a:ext>
            </a:extLst>
          </p:cNvPr>
          <p:cNvSpPr>
            <a:spLocks noGrp="1"/>
          </p:cNvSpPr>
          <p:nvPr>
            <p:ph sz="quarter" idx="11"/>
          </p:nvPr>
        </p:nvSpPr>
        <p:spPr>
          <a:xfrm>
            <a:off x="1722121" y="682371"/>
            <a:ext cx="8747759" cy="4815839"/>
          </a:xfrm>
        </p:spPr>
        <p:txBody>
          <a:bodyPr/>
          <a:lstStyle/>
          <a:p>
            <a:pPr marL="0" indent="0">
              <a:buNone/>
              <a:defRPr/>
            </a:pPr>
            <a:r>
              <a:rPr lang="en-US" sz="2100" dirty="0">
                <a:solidFill>
                  <a:srgbClr val="002060"/>
                </a:solidFill>
                <a:latin typeface="Helvetica" panose="020B0604020202020204" pitchFamily="34" charset="0"/>
                <a:cs typeface="Helvetica" panose="020B0604020202020204" pitchFamily="34" charset="0"/>
              </a:rPr>
              <a:t>If you receive benefits or have Medicare, you can:</a:t>
            </a:r>
          </a:p>
          <a:p>
            <a:pPr marL="569913" lvl="1" indent="-342900">
              <a:spcBef>
                <a:spcPts val="1200"/>
              </a:spcBef>
              <a:defRPr/>
            </a:pPr>
            <a:r>
              <a:rPr lang="en-US" sz="1900" dirty="0">
                <a:solidFill>
                  <a:srgbClr val="002060"/>
                </a:solidFill>
                <a:latin typeface="Helvetica" panose="020B0604020202020204" pitchFamily="34" charset="0"/>
                <a:cs typeface="Helvetica" panose="020B0604020202020204" pitchFamily="34" charset="0"/>
              </a:rPr>
              <a:t>Opt out of mailed notices for those available online;</a:t>
            </a:r>
          </a:p>
          <a:p>
            <a:pPr marL="569913" lvl="1" indent="-342900">
              <a:spcBef>
                <a:spcPts val="600"/>
              </a:spcBef>
              <a:defRPr/>
            </a:pPr>
            <a:r>
              <a:rPr lang="en-US" sz="1900" dirty="0">
                <a:solidFill>
                  <a:srgbClr val="002060"/>
                </a:solidFill>
                <a:latin typeface="Helvetica" panose="020B0604020202020204" pitchFamily="34" charset="0"/>
                <a:cs typeface="Helvetica" panose="020B0604020202020204" pitchFamily="34" charset="0"/>
              </a:rPr>
              <a:t>Request a replacement Social Security card if you meet certain requirements;</a:t>
            </a:r>
          </a:p>
          <a:p>
            <a:pPr marL="569913" lvl="1" indent="-342900">
              <a:spcBef>
                <a:spcPts val="600"/>
              </a:spcBef>
              <a:defRPr/>
            </a:pPr>
            <a:r>
              <a:rPr lang="en-US" sz="1900" dirty="0">
                <a:solidFill>
                  <a:srgbClr val="002060"/>
                </a:solidFill>
                <a:latin typeface="Helvetica" panose="020B0604020202020204" pitchFamily="34" charset="0"/>
                <a:cs typeface="Helvetica" panose="020B0604020202020204" pitchFamily="34" charset="0"/>
              </a:rPr>
              <a:t>Report your wages if you work and receive Disability Insurance (SSDI) and/or Supplemental Security Income (SSI) benefits;</a:t>
            </a:r>
          </a:p>
          <a:p>
            <a:pPr marL="569913" lvl="1" indent="-342900">
              <a:spcBef>
                <a:spcPts val="600"/>
              </a:spcBef>
              <a:defRPr/>
            </a:pPr>
            <a:r>
              <a:rPr lang="en-US" sz="1900" dirty="0">
                <a:solidFill>
                  <a:srgbClr val="002060"/>
                </a:solidFill>
                <a:latin typeface="Helvetica" panose="020B0604020202020204" pitchFamily="34" charset="0"/>
                <a:cs typeface="Helvetica" panose="020B0604020202020204" pitchFamily="34" charset="0"/>
              </a:rPr>
              <a:t>Get a benefit verification letter as proof that you are getting benefits;</a:t>
            </a:r>
          </a:p>
          <a:p>
            <a:pPr marL="569913" lvl="1" indent="-342900">
              <a:spcBef>
                <a:spcPts val="600"/>
              </a:spcBef>
              <a:defRPr/>
            </a:pPr>
            <a:r>
              <a:rPr lang="en-US" sz="1900" dirty="0">
                <a:solidFill>
                  <a:srgbClr val="002060"/>
                </a:solidFill>
                <a:latin typeface="Helvetica" panose="020B0604020202020204" pitchFamily="34" charset="0"/>
                <a:cs typeface="Helvetica" panose="020B0604020202020204" pitchFamily="34" charset="0"/>
              </a:rPr>
              <a:t>Check your benefit and payment information and your earnings record;</a:t>
            </a:r>
          </a:p>
          <a:p>
            <a:pPr marL="569913" lvl="1" indent="-342900">
              <a:spcBef>
                <a:spcPts val="600"/>
              </a:spcBef>
              <a:defRPr/>
            </a:pPr>
            <a:r>
              <a:rPr lang="en-US" sz="1900" dirty="0">
                <a:solidFill>
                  <a:srgbClr val="002060"/>
                </a:solidFill>
                <a:latin typeface="Helvetica" panose="020B0604020202020204" pitchFamily="34" charset="0"/>
                <a:cs typeface="Helvetica" panose="020B0604020202020204" pitchFamily="34" charset="0"/>
              </a:rPr>
              <a:t>Change your address and phone number;</a:t>
            </a:r>
          </a:p>
          <a:p>
            <a:pPr marL="569913" lvl="1" indent="-342900">
              <a:spcBef>
                <a:spcPts val="600"/>
              </a:spcBef>
              <a:defRPr/>
            </a:pPr>
            <a:r>
              <a:rPr lang="en-US" sz="1900" dirty="0">
                <a:solidFill>
                  <a:srgbClr val="002060"/>
                </a:solidFill>
                <a:latin typeface="Helvetica" panose="020B0604020202020204" pitchFamily="34" charset="0"/>
                <a:cs typeface="Helvetica" panose="020B0604020202020204" pitchFamily="34" charset="0"/>
              </a:rPr>
              <a:t>Start or change direct deposit of your benefit payment;</a:t>
            </a:r>
          </a:p>
          <a:p>
            <a:pPr marL="569913" lvl="1" indent="-342900">
              <a:spcBef>
                <a:spcPts val="600"/>
              </a:spcBef>
              <a:defRPr/>
            </a:pPr>
            <a:r>
              <a:rPr lang="en-US" sz="1900" dirty="0">
                <a:solidFill>
                  <a:srgbClr val="002060"/>
                </a:solidFill>
                <a:latin typeface="Helvetica" panose="020B0604020202020204" pitchFamily="34" charset="0"/>
                <a:cs typeface="Helvetica" panose="020B0604020202020204" pitchFamily="34" charset="0"/>
              </a:rPr>
              <a:t>Submit your advance designation of representative payee request;</a:t>
            </a:r>
          </a:p>
          <a:p>
            <a:pPr marL="569913" lvl="1" indent="-342900">
              <a:spcBef>
                <a:spcPts val="600"/>
              </a:spcBef>
              <a:defRPr/>
            </a:pPr>
            <a:r>
              <a:rPr lang="en-US" sz="1900" dirty="0">
                <a:solidFill>
                  <a:srgbClr val="002060"/>
                </a:solidFill>
                <a:latin typeface="Helvetica" panose="020B0604020202020204" pitchFamily="34" charset="0"/>
                <a:cs typeface="Helvetica" panose="020B0604020202020204" pitchFamily="34" charset="0"/>
              </a:rPr>
              <a:t>Request a replacement Medicare card; and</a:t>
            </a:r>
          </a:p>
          <a:p>
            <a:pPr marL="569913" lvl="1" indent="-342900">
              <a:spcBef>
                <a:spcPts val="600"/>
              </a:spcBef>
              <a:defRPr/>
            </a:pPr>
            <a:r>
              <a:rPr lang="en-US" sz="1900" dirty="0">
                <a:solidFill>
                  <a:srgbClr val="002060"/>
                </a:solidFill>
                <a:latin typeface="Helvetica" panose="020B0604020202020204" pitchFamily="34" charset="0"/>
                <a:cs typeface="Helvetica" panose="020B0604020202020204" pitchFamily="34" charset="0"/>
              </a:rPr>
              <a:t>Get a replacement SSA-1099 or SSA-1042S for tax season.</a:t>
            </a:r>
          </a:p>
          <a:p>
            <a:endParaRPr lang="en-US" dirty="0">
              <a:solidFill>
                <a:srgbClr val="002060"/>
              </a:solidFill>
              <a:latin typeface="Helvetica" panose="020B0604020202020204" pitchFamily="34" charset="0"/>
              <a:cs typeface="Helvetica" panose="020B0604020202020204" pitchFamily="34" charset="0"/>
            </a:endParaRPr>
          </a:p>
        </p:txBody>
      </p:sp>
      <p:sp>
        <p:nvSpPr>
          <p:cNvPr id="2" name="Title 1">
            <a:extLst>
              <a:ext uri="{C183D7F6-B498-43B3-948B-1728B52AA6E4}">
                <adec:decorative xmlns:adec="http://schemas.microsoft.com/office/drawing/2017/decorative" val="1"/>
              </a:ext>
            </a:extLst>
          </p:cNvPr>
          <p:cNvSpPr>
            <a:spLocks noGrp="1"/>
          </p:cNvSpPr>
          <p:nvPr>
            <p:ph type="title"/>
          </p:nvPr>
        </p:nvSpPr>
        <p:spPr>
          <a:xfrm>
            <a:off x="1524000" y="1"/>
            <a:ext cx="9144000" cy="807720"/>
          </a:xfrm>
        </p:spPr>
        <p:txBody>
          <a:bodyPr/>
          <a:lstStyle/>
          <a:p>
            <a:pPr lvl="0"/>
            <a:r>
              <a:rPr lang="en-US" altLang="en-US" sz="4000" i="1" dirty="0">
                <a:solidFill>
                  <a:srgbClr val="D12229"/>
                </a:solidFill>
                <a:latin typeface="Georgia" panose="02040502050405020303" pitchFamily="18" charset="0"/>
              </a:rPr>
              <a:t>my</a:t>
            </a:r>
            <a:r>
              <a:rPr lang="en-US" altLang="en-US" sz="4000" i="1" dirty="0">
                <a:solidFill>
                  <a:srgbClr val="002060"/>
                </a:solidFill>
                <a:latin typeface="Georgia" panose="02040502050405020303" pitchFamily="18" charset="0"/>
              </a:rPr>
              <a:t> </a:t>
            </a:r>
            <a:r>
              <a:rPr lang="en-US" altLang="en-US" sz="4000" dirty="0">
                <a:solidFill>
                  <a:srgbClr val="0054A6"/>
                </a:solidFill>
                <a:latin typeface="Georgia" panose="02040502050405020303" pitchFamily="18" charset="0"/>
              </a:rPr>
              <a:t>Social Security </a:t>
            </a:r>
            <a:r>
              <a:rPr lang="en-US" altLang="en-US" sz="4000" dirty="0">
                <a:solidFill>
                  <a:srgbClr val="003366"/>
                </a:solidFill>
                <a:latin typeface="Helvetica" panose="020B0604020202020204" pitchFamily="34" charset="0"/>
                <a:cs typeface="Helvetica" panose="020B0604020202020204" pitchFamily="34" charset="0"/>
              </a:rPr>
              <a:t>Services</a:t>
            </a: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6885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2318064" y="5351457"/>
            <a:ext cx="7281948" cy="430887"/>
          </a:xfrm>
          <a:prstGeom prst="rect">
            <a:avLst/>
          </a:prstGeom>
        </p:spPr>
        <p:txBody>
          <a:bodyPr wrap="square">
            <a:spAutoFit/>
          </a:bodyPr>
          <a:lstStyle/>
          <a:p>
            <a:pPr marL="227013" lvl="1" algn="ctr">
              <a:spcBef>
                <a:spcPts val="600"/>
              </a:spcBef>
              <a:defRPr/>
            </a:pPr>
            <a:r>
              <a:rPr lang="en-US" sz="2200" b="1" dirty="0">
                <a:solidFill>
                  <a:schemeClr val="tx1">
                    <a:lumMod val="75000"/>
                  </a:schemeClr>
                </a:solidFill>
              </a:rPr>
              <a:t>ssa.gov/</a:t>
            </a:r>
            <a:r>
              <a:rPr lang="en-US" sz="2200" b="1" dirty="0" err="1">
                <a:solidFill>
                  <a:schemeClr val="tx1">
                    <a:lumMod val="75000"/>
                  </a:schemeClr>
                </a:solidFill>
              </a:rPr>
              <a:t>myaccount</a:t>
            </a:r>
            <a:r>
              <a:rPr lang="en-US" sz="2200" b="1" dirty="0">
                <a:solidFill>
                  <a:schemeClr val="tx1">
                    <a:lumMod val="75000"/>
                  </a:schemeClr>
                </a:solidFill>
              </a:rPr>
              <a:t>/what.html</a:t>
            </a:r>
          </a:p>
        </p:txBody>
      </p:sp>
      <p:sp>
        <p:nvSpPr>
          <p:cNvPr id="4" name="Content Placeholder 3">
            <a:extLst>
              <a:ext uri="{C183D7F6-B498-43B3-948B-1728B52AA6E4}">
                <adec:decorative xmlns:adec="http://schemas.microsoft.com/office/drawing/2017/decorative" val="1"/>
              </a:ext>
            </a:extLst>
          </p:cNvPr>
          <p:cNvSpPr>
            <a:spLocks noGrp="1"/>
          </p:cNvSpPr>
          <p:nvPr>
            <p:ph sz="quarter" idx="11"/>
          </p:nvPr>
        </p:nvSpPr>
        <p:spPr>
          <a:xfrm>
            <a:off x="1620254" y="687291"/>
            <a:ext cx="9047747" cy="5095053"/>
          </a:xfrm>
        </p:spPr>
        <p:txBody>
          <a:bodyPr/>
          <a:lstStyle/>
          <a:p>
            <a:pPr marL="0" indent="0">
              <a:buNone/>
              <a:defRPr/>
            </a:pPr>
            <a:r>
              <a:rPr lang="en-US" sz="2200" dirty="0">
                <a:solidFill>
                  <a:srgbClr val="002060"/>
                </a:solidFill>
                <a:latin typeface="Helvetica" panose="020B0604020202020204" pitchFamily="34" charset="0"/>
                <a:cs typeface="Helvetica" panose="020B0604020202020204" pitchFamily="34" charset="0"/>
              </a:rPr>
              <a:t>If you do not receive benefits, you can:</a:t>
            </a:r>
          </a:p>
          <a:p>
            <a:pPr marL="800100" lvl="1" indent="-342900">
              <a:spcBef>
                <a:spcPts val="600"/>
              </a:spcBef>
              <a:defRPr/>
            </a:pPr>
            <a:r>
              <a:rPr lang="en-US" sz="2000" dirty="0">
                <a:solidFill>
                  <a:srgbClr val="002060"/>
                </a:solidFill>
                <a:latin typeface="Helvetica" panose="020B0604020202020204" pitchFamily="34" charset="0"/>
                <a:cs typeface="Helvetica" panose="020B0604020202020204" pitchFamily="34" charset="0"/>
              </a:rPr>
              <a:t>View retirement benefit estimates at different ages or dates when you want to start receiving benefits;</a:t>
            </a:r>
          </a:p>
          <a:p>
            <a:pPr marL="800100" lvl="1" indent="-342900">
              <a:spcBef>
                <a:spcPts val="600"/>
              </a:spcBef>
              <a:defRPr/>
            </a:pPr>
            <a:r>
              <a:rPr lang="en-US" sz="2000" dirty="0">
                <a:solidFill>
                  <a:srgbClr val="002060"/>
                </a:solidFill>
                <a:latin typeface="Helvetica" panose="020B0604020202020204" pitchFamily="34" charset="0"/>
                <a:cs typeface="Helvetica" panose="020B0604020202020204" pitchFamily="34" charset="0"/>
              </a:rPr>
              <a:t>View possible spouse’s benefits; </a:t>
            </a:r>
          </a:p>
          <a:p>
            <a:pPr marL="800100" lvl="1" indent="-342900">
              <a:spcBef>
                <a:spcPts val="600"/>
              </a:spcBef>
              <a:defRPr/>
            </a:pPr>
            <a:r>
              <a:rPr lang="en-US" sz="2000" dirty="0">
                <a:solidFill>
                  <a:srgbClr val="002060"/>
                </a:solidFill>
                <a:latin typeface="Helvetica" panose="020B0604020202020204" pitchFamily="34" charset="0"/>
                <a:cs typeface="Helvetica" panose="020B0604020202020204" pitchFamily="34" charset="0"/>
              </a:rPr>
              <a:t>Request a replacement Social Security card if you meet certain requirements;</a:t>
            </a:r>
          </a:p>
          <a:p>
            <a:pPr marL="800100" lvl="1" indent="-342900">
              <a:spcBef>
                <a:spcPts val="600"/>
              </a:spcBef>
              <a:defRPr/>
            </a:pPr>
            <a:r>
              <a:rPr lang="en-US" sz="2000" dirty="0">
                <a:solidFill>
                  <a:srgbClr val="002060"/>
                </a:solidFill>
                <a:latin typeface="Helvetica" panose="020B0604020202020204" pitchFamily="34" charset="0"/>
                <a:cs typeface="Helvetica" panose="020B0604020202020204" pitchFamily="34" charset="0"/>
              </a:rPr>
              <a:t>Check the status of your application or appeal;</a:t>
            </a:r>
          </a:p>
          <a:p>
            <a:pPr marL="800100" lvl="1" indent="-342900">
              <a:spcBef>
                <a:spcPts val="600"/>
              </a:spcBef>
              <a:defRPr/>
            </a:pPr>
            <a:r>
              <a:rPr lang="en-US" sz="2000" dirty="0">
                <a:solidFill>
                  <a:srgbClr val="002060"/>
                </a:solidFill>
                <a:latin typeface="Helvetica" panose="020B0604020202020204" pitchFamily="34" charset="0"/>
                <a:cs typeface="Helvetica" panose="020B0604020202020204" pitchFamily="34" charset="0"/>
              </a:rPr>
              <a:t>Get a benefit verification letter as proof that you are not getting benefits;</a:t>
            </a:r>
          </a:p>
          <a:p>
            <a:pPr marL="800100" lvl="1" indent="-342900">
              <a:spcBef>
                <a:spcPts val="600"/>
              </a:spcBef>
              <a:defRPr/>
            </a:pPr>
            <a:r>
              <a:rPr lang="en-US" sz="2000" dirty="0">
                <a:solidFill>
                  <a:srgbClr val="002060"/>
                </a:solidFill>
                <a:latin typeface="Helvetica" panose="020B0604020202020204" pitchFamily="34" charset="0"/>
                <a:cs typeface="Helvetica" panose="020B0604020202020204" pitchFamily="34" charset="0"/>
              </a:rPr>
              <a:t>Get your </a:t>
            </a:r>
            <a:r>
              <a:rPr lang="en-US" sz="2000" i="1" dirty="0">
                <a:solidFill>
                  <a:srgbClr val="002060"/>
                </a:solidFill>
                <a:latin typeface="Helvetica" panose="020B0604020202020204" pitchFamily="34" charset="0"/>
                <a:cs typeface="Helvetica" panose="020B0604020202020204" pitchFamily="34" charset="0"/>
              </a:rPr>
              <a:t>Social Security Statement </a:t>
            </a:r>
            <a:r>
              <a:rPr lang="en-US" sz="2000" dirty="0">
                <a:solidFill>
                  <a:srgbClr val="002060"/>
                </a:solidFill>
                <a:latin typeface="Helvetica" panose="020B0604020202020204" pitchFamily="34" charset="0"/>
                <a:cs typeface="Helvetica" panose="020B0604020202020204" pitchFamily="34" charset="0"/>
              </a:rPr>
              <a:t>to review:</a:t>
            </a:r>
          </a:p>
          <a:p>
            <a:pPr lvl="2">
              <a:spcBef>
                <a:spcPts val="600"/>
              </a:spcBef>
              <a:buFont typeface="Helvetica" panose="020B0504020202030204" pitchFamily="34" charset="0"/>
              <a:buChar char="–"/>
              <a:defRPr/>
            </a:pPr>
            <a:r>
              <a:rPr lang="en-US" dirty="0">
                <a:solidFill>
                  <a:srgbClr val="002060"/>
                </a:solidFill>
                <a:latin typeface="Helvetica" panose="020B0604020202020204" pitchFamily="34" charset="0"/>
                <a:cs typeface="Helvetica" panose="020B0604020202020204" pitchFamily="34" charset="0"/>
              </a:rPr>
              <a:t>Estimates of your future retirement, disability, and survivor benefits;</a:t>
            </a:r>
          </a:p>
          <a:p>
            <a:pPr lvl="2">
              <a:spcBef>
                <a:spcPts val="600"/>
              </a:spcBef>
              <a:buFont typeface="Helvetica" panose="020B0504020202030204" pitchFamily="34" charset="0"/>
              <a:buChar char="–"/>
              <a:defRPr/>
            </a:pPr>
            <a:r>
              <a:rPr lang="en-US" dirty="0">
                <a:solidFill>
                  <a:srgbClr val="002060"/>
                </a:solidFill>
                <a:latin typeface="Helvetica" panose="020B0604020202020204" pitchFamily="34" charset="0"/>
                <a:cs typeface="Helvetica" panose="020B0604020202020204" pitchFamily="34" charset="0"/>
              </a:rPr>
              <a:t>Your earnings record, to verify the amounts that we posted are correct; and</a:t>
            </a:r>
          </a:p>
          <a:p>
            <a:pPr lvl="2">
              <a:spcBef>
                <a:spcPts val="600"/>
              </a:spcBef>
              <a:buFont typeface="Helvetica" panose="020B0504020202030204" pitchFamily="34" charset="0"/>
              <a:buChar char="–"/>
              <a:defRPr/>
            </a:pPr>
            <a:r>
              <a:rPr lang="en-US" dirty="0">
                <a:solidFill>
                  <a:srgbClr val="002060"/>
                </a:solidFill>
                <a:latin typeface="Helvetica" panose="020B0604020202020204" pitchFamily="34" charset="0"/>
                <a:cs typeface="Helvetica" panose="020B0604020202020204" pitchFamily="34" charset="0"/>
              </a:rPr>
              <a:t>The estimated Social Security and Medicare taxes you’ve paid.</a:t>
            </a:r>
          </a:p>
        </p:txBody>
      </p:sp>
      <p:sp>
        <p:nvSpPr>
          <p:cNvPr id="3" name="Title 1">
            <a:extLst>
              <a:ext uri="{C183D7F6-B498-43B3-948B-1728B52AA6E4}">
                <adec:decorative xmlns:adec="http://schemas.microsoft.com/office/drawing/2017/decorative" val="1"/>
              </a:ext>
            </a:extLst>
          </p:cNvPr>
          <p:cNvSpPr>
            <a:spLocks noGrp="1"/>
          </p:cNvSpPr>
          <p:nvPr>
            <p:ph type="title"/>
          </p:nvPr>
        </p:nvSpPr>
        <p:spPr>
          <a:xfrm>
            <a:off x="1524000" y="1"/>
            <a:ext cx="9144000" cy="697430"/>
          </a:xfrm>
        </p:spPr>
        <p:txBody>
          <a:bodyPr/>
          <a:lstStyle/>
          <a:p>
            <a:pPr lvl="0"/>
            <a:r>
              <a:rPr lang="en-US" altLang="en-US" sz="4000" i="1" dirty="0">
                <a:solidFill>
                  <a:srgbClr val="D12229"/>
                </a:solidFill>
                <a:latin typeface="Georgia" panose="02040502050405020303" pitchFamily="18" charset="0"/>
              </a:rPr>
              <a:t>my</a:t>
            </a:r>
            <a:r>
              <a:rPr lang="en-US" altLang="en-US" sz="4000" i="1" dirty="0">
                <a:solidFill>
                  <a:srgbClr val="002060"/>
                </a:solidFill>
                <a:latin typeface="Georgia" panose="02040502050405020303" pitchFamily="18" charset="0"/>
              </a:rPr>
              <a:t> </a:t>
            </a:r>
            <a:r>
              <a:rPr lang="en-US" altLang="en-US" sz="4000" dirty="0">
                <a:solidFill>
                  <a:srgbClr val="0054A6"/>
                </a:solidFill>
                <a:latin typeface="Georgia" panose="02040502050405020303" pitchFamily="18" charset="0"/>
              </a:rPr>
              <a:t>Social Security </a:t>
            </a:r>
            <a:r>
              <a:rPr lang="en-US" altLang="en-US" sz="4000" dirty="0">
                <a:solidFill>
                  <a:srgbClr val="003366"/>
                </a:solidFill>
                <a:latin typeface="Helvetica" panose="020B0604020202020204" pitchFamily="34" charset="0"/>
                <a:cs typeface="Helvetica" panose="020B0604020202020204" pitchFamily="34" charset="0"/>
              </a:rPr>
              <a:t>Services</a:t>
            </a: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16312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104900"/>
            <a:ext cx="9144000" cy="695325"/>
          </a:xfrm>
        </p:spPr>
        <p:txBody>
          <a:bodyPr/>
          <a:lstStyle/>
          <a:p>
            <a:pPr lvl="0"/>
            <a:r>
              <a:rPr lang="en-US" altLang="en-US" sz="3600" dirty="0">
                <a:solidFill>
                  <a:srgbClr val="002060"/>
                </a:solidFill>
                <a:latin typeface="Helvetica" panose="020B0604020202020204" pitchFamily="34" charset="0"/>
                <a:cs typeface="Helvetica" panose="020B0604020202020204" pitchFamily="34" charset="0"/>
              </a:rPr>
              <a:t>How to Open a </a:t>
            </a:r>
            <a:r>
              <a:rPr lang="en-US" altLang="en-US" sz="3600" i="1" dirty="0">
                <a:solidFill>
                  <a:srgbClr val="D12229"/>
                </a:solidFill>
                <a:latin typeface="Georgia" panose="02040502050405020303" pitchFamily="18" charset="0"/>
                <a:cs typeface="Times New Roman" panose="02020603050405020304" pitchFamily="18" charset="0"/>
              </a:rPr>
              <a:t>my</a:t>
            </a:r>
            <a:r>
              <a:rPr lang="en-US" altLang="en-US" sz="3600" i="1" dirty="0">
                <a:solidFill>
                  <a:srgbClr val="002060"/>
                </a:solidFill>
                <a:latin typeface="Georgia" panose="02040502050405020303" pitchFamily="18" charset="0"/>
                <a:cs typeface="Times New Roman" panose="02020603050405020304" pitchFamily="18" charset="0"/>
              </a:rPr>
              <a:t> </a:t>
            </a:r>
            <a:r>
              <a:rPr lang="en-US" altLang="en-US" sz="3600" dirty="0">
                <a:solidFill>
                  <a:srgbClr val="0054A6"/>
                </a:solidFill>
                <a:latin typeface="Georgia" panose="02040502050405020303" pitchFamily="18" charset="0"/>
                <a:cs typeface="Times New Roman" panose="02020603050405020304" pitchFamily="18" charset="0"/>
              </a:rPr>
              <a:t>Social Security</a:t>
            </a:r>
            <a:r>
              <a:rPr lang="en-US" altLang="en-US" sz="3600" dirty="0">
                <a:solidFill>
                  <a:srgbClr val="6089CC"/>
                </a:solidFill>
                <a:latin typeface="Arial" panose="020B0604020202020204" pitchFamily="34" charset="0"/>
                <a:cs typeface="Times New Roman" panose="02020603050405020304" pitchFamily="18" charset="0"/>
              </a:rPr>
              <a:t> </a:t>
            </a:r>
            <a:r>
              <a:rPr lang="en-US" altLang="en-US" sz="3600" dirty="0">
                <a:solidFill>
                  <a:srgbClr val="002060"/>
                </a:solidFill>
                <a:latin typeface="Helvetica" panose="020B0604020202020204" pitchFamily="34" charset="0"/>
                <a:cs typeface="Helvetica" panose="020B0604020202020204" pitchFamily="34" charset="0"/>
              </a:rPr>
              <a:t>Account</a:t>
            </a:r>
            <a:endParaRPr lang="en-US" dirty="0">
              <a:latin typeface="Helvetica" panose="020B0604020202020204" pitchFamily="34" charset="0"/>
              <a:cs typeface="Helvetica" panose="020B0604020202020204" pitchFamily="34" charset="0"/>
            </a:endParaRPr>
          </a:p>
        </p:txBody>
      </p:sp>
      <p:sp>
        <p:nvSpPr>
          <p:cNvPr id="6" name="Content Placeholder 5"/>
          <p:cNvSpPr>
            <a:spLocks noGrp="1"/>
          </p:cNvSpPr>
          <p:nvPr>
            <p:ph sz="quarter" idx="4294967295"/>
          </p:nvPr>
        </p:nvSpPr>
        <p:spPr>
          <a:xfrm>
            <a:off x="673100" y="2120900"/>
            <a:ext cx="9842500" cy="3632200"/>
          </a:xfrm>
        </p:spPr>
        <p:txBody>
          <a:bodyPr/>
          <a:lstStyle/>
          <a:p>
            <a:pPr marL="514350" indent="-514350">
              <a:spcBef>
                <a:spcPts val="1200"/>
              </a:spcBef>
              <a:buClr>
                <a:srgbClr val="002060"/>
              </a:buClr>
              <a:buFont typeface="+mj-lt"/>
              <a:buAutoNum type="arabicPeriod"/>
            </a:pPr>
            <a:r>
              <a:rPr lang="en-US" altLang="en-US" dirty="0">
                <a:solidFill>
                  <a:srgbClr val="002060"/>
                </a:solidFill>
                <a:latin typeface="Helvetica" panose="020B0604020202020204" pitchFamily="34" charset="0"/>
                <a:cs typeface="Helvetica" panose="020B0604020202020204" pitchFamily="34" charset="0"/>
              </a:rPr>
              <a:t>Visit ssa.gov/</a:t>
            </a:r>
            <a:r>
              <a:rPr lang="en-US" altLang="en-US" dirty="0" err="1">
                <a:solidFill>
                  <a:srgbClr val="002060"/>
                </a:solidFill>
                <a:latin typeface="Helvetica" panose="020B0604020202020204" pitchFamily="34" charset="0"/>
                <a:cs typeface="Helvetica" panose="020B0604020202020204" pitchFamily="34" charset="0"/>
              </a:rPr>
              <a:t>myaccount</a:t>
            </a:r>
            <a:endParaRPr lang="en-US" altLang="en-US" dirty="0">
              <a:solidFill>
                <a:srgbClr val="002060"/>
              </a:solidFill>
              <a:latin typeface="Helvetica" panose="020B0604020202020204" pitchFamily="34" charset="0"/>
              <a:cs typeface="Helvetica" panose="020B0604020202020204" pitchFamily="34" charset="0"/>
            </a:endParaRPr>
          </a:p>
          <a:p>
            <a:pPr marL="514350" indent="-514350">
              <a:spcBef>
                <a:spcPts val="1200"/>
              </a:spcBef>
              <a:buClr>
                <a:srgbClr val="002060"/>
              </a:buClr>
              <a:buFont typeface="+mj-lt"/>
              <a:buAutoNum type="arabicPeriod"/>
            </a:pPr>
            <a:r>
              <a:rPr lang="en-US" altLang="en-US" dirty="0">
                <a:solidFill>
                  <a:srgbClr val="002060"/>
                </a:solidFill>
                <a:latin typeface="Helvetica" panose="020B0604020202020204" pitchFamily="34" charset="0"/>
                <a:cs typeface="Helvetica" panose="020B0604020202020204" pitchFamily="34" charset="0"/>
              </a:rPr>
              <a:t>Select: “Sign In or Create an Account”</a:t>
            </a:r>
          </a:p>
          <a:p>
            <a:pPr marL="514350" indent="-514350">
              <a:spcBef>
                <a:spcPts val="1200"/>
              </a:spcBef>
              <a:buClr>
                <a:srgbClr val="002060"/>
              </a:buClr>
              <a:buFont typeface="+mj-lt"/>
              <a:buAutoNum type="arabicPeriod"/>
            </a:pPr>
            <a:r>
              <a:rPr lang="en-US" altLang="en-US" dirty="0">
                <a:solidFill>
                  <a:srgbClr val="002060"/>
                </a:solidFill>
                <a:latin typeface="Helvetica" panose="020B0604020202020204" pitchFamily="34" charset="0"/>
                <a:cs typeface="Helvetica" panose="020B0604020202020204" pitchFamily="34" charset="0"/>
              </a:rPr>
              <a:t>Provide some personal information to verify your identity (answer “out of wallet” questions) </a:t>
            </a:r>
          </a:p>
          <a:p>
            <a:pPr marL="514350" indent="-514350">
              <a:spcBef>
                <a:spcPts val="1200"/>
              </a:spcBef>
              <a:buClr>
                <a:srgbClr val="002060"/>
              </a:buClr>
              <a:buFont typeface="+mj-lt"/>
              <a:buAutoNum type="arabicPeriod"/>
            </a:pPr>
            <a:r>
              <a:rPr lang="en-US" altLang="en-US" dirty="0">
                <a:solidFill>
                  <a:srgbClr val="002060"/>
                </a:solidFill>
                <a:latin typeface="Helvetica" panose="020B0604020202020204" pitchFamily="34" charset="0"/>
                <a:cs typeface="Helvetica" panose="020B0604020202020204" pitchFamily="34" charset="0"/>
              </a:rPr>
              <a:t>Choose a username and password</a:t>
            </a:r>
          </a:p>
          <a:p>
            <a:pPr marL="514350" indent="-514350">
              <a:spcBef>
                <a:spcPts val="1200"/>
              </a:spcBef>
              <a:buClr>
                <a:srgbClr val="002060"/>
              </a:buClr>
              <a:buFont typeface="+mj-lt"/>
              <a:buAutoNum type="arabicPeriod"/>
            </a:pPr>
            <a:r>
              <a:rPr lang="en-US" altLang="en-US" dirty="0">
                <a:solidFill>
                  <a:srgbClr val="002060"/>
                </a:solidFill>
                <a:latin typeface="Helvetica" panose="020B0604020202020204" pitchFamily="34" charset="0"/>
                <a:cs typeface="Helvetica" panose="020B0604020202020204" pitchFamily="34" charset="0"/>
              </a:rPr>
              <a:t>Select how to receive a security code every time you access your account (text or email) </a:t>
            </a:r>
          </a:p>
          <a:p>
            <a:pPr marL="0" indent="0">
              <a:buNone/>
            </a:pPr>
            <a:endParaRPr lang="en-US" dirty="0"/>
          </a:p>
        </p:txBody>
      </p:sp>
    </p:spTree>
    <p:extLst>
      <p:ext uri="{BB962C8B-B14F-4D97-AF65-F5344CB8AC3E}">
        <p14:creationId xmlns:p14="http://schemas.microsoft.com/office/powerpoint/2010/main" val="86529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Times New Roman" panose="02020603050405020304" pitchFamily="18" charset="0"/>
                <a:cs typeface="Times New Roman" panose="02020603050405020304" pitchFamily="18" charset="0"/>
              </a:rPr>
              <a:t>Medical</a:t>
            </a:r>
            <a:br>
              <a:rPr lang="en-US" b="1" dirty="0">
                <a:solidFill>
                  <a:srgbClr val="002060"/>
                </a:solidFill>
                <a:latin typeface="Times New Roman" panose="02020603050405020304" pitchFamily="18" charset="0"/>
                <a:cs typeface="Times New Roman" panose="02020603050405020304" pitchFamily="18" charset="0"/>
              </a:rPr>
            </a:br>
            <a:r>
              <a:rPr lang="en-US" b="1" dirty="0">
                <a:solidFill>
                  <a:srgbClr val="002060"/>
                </a:solidFill>
                <a:latin typeface="Times New Roman" panose="02020603050405020304" pitchFamily="18" charset="0"/>
                <a:cs typeface="Times New Roman" panose="02020603050405020304" pitchFamily="18" charset="0"/>
              </a:rPr>
              <a:t>SSA Will Ask For…. </a:t>
            </a:r>
          </a:p>
        </p:txBody>
      </p:sp>
      <p:sp>
        <p:nvSpPr>
          <p:cNvPr id="3" name="Content Placeholder 2"/>
          <p:cNvSpPr>
            <a:spLocks noGrp="1"/>
          </p:cNvSpPr>
          <p:nvPr>
            <p:ph idx="1"/>
          </p:nvPr>
        </p:nvSpPr>
        <p:spPr/>
        <p:txBody>
          <a:bodyPr/>
          <a:lstStyle/>
          <a:p>
            <a:r>
              <a:rPr lang="en-US" dirty="0">
                <a:solidFill>
                  <a:srgbClr val="002060"/>
                </a:solidFill>
                <a:latin typeface="Helvetica" panose="020B0604020202020204" pitchFamily="34" charset="0"/>
                <a:cs typeface="Helvetica" panose="020B0604020202020204" pitchFamily="34" charset="0"/>
              </a:rPr>
              <a:t>Name of any medicines (reason for medicine/side effects)</a:t>
            </a:r>
          </a:p>
          <a:p>
            <a:r>
              <a:rPr lang="en-US" dirty="0">
                <a:solidFill>
                  <a:srgbClr val="002060"/>
                </a:solidFill>
                <a:latin typeface="Helvetica" panose="020B0604020202020204" pitchFamily="34" charset="0"/>
                <a:cs typeface="Helvetica" panose="020B0604020202020204" pitchFamily="34" charset="0"/>
              </a:rPr>
              <a:t>Hospital visits</a:t>
            </a:r>
          </a:p>
          <a:p>
            <a:r>
              <a:rPr lang="en-US" dirty="0">
                <a:solidFill>
                  <a:srgbClr val="002060"/>
                </a:solidFill>
                <a:latin typeface="Helvetica" panose="020B0604020202020204" pitchFamily="34" charset="0"/>
                <a:cs typeface="Helvetica" panose="020B0604020202020204" pitchFamily="34" charset="0"/>
              </a:rPr>
              <a:t>Doctor visits</a:t>
            </a:r>
          </a:p>
          <a:p>
            <a:r>
              <a:rPr lang="en-US" dirty="0">
                <a:solidFill>
                  <a:srgbClr val="002060"/>
                </a:solidFill>
                <a:latin typeface="Helvetica" panose="020B0604020202020204" pitchFamily="34" charset="0"/>
                <a:cs typeface="Helvetica" panose="020B0604020202020204" pitchFamily="34" charset="0"/>
              </a:rPr>
              <a:t>Work activity</a:t>
            </a:r>
          </a:p>
          <a:p>
            <a:r>
              <a:rPr lang="en-US" dirty="0">
                <a:solidFill>
                  <a:srgbClr val="002060"/>
                </a:solidFill>
                <a:latin typeface="Helvetica" panose="020B0604020202020204" pitchFamily="34" charset="0"/>
                <a:cs typeface="Helvetica" panose="020B0604020202020204" pitchFamily="34" charset="0"/>
              </a:rPr>
              <a:t>School information and teacher/counselor contact information</a:t>
            </a:r>
          </a:p>
          <a:p>
            <a:endParaRPr lang="en-US" dirty="0"/>
          </a:p>
          <a:p>
            <a:endParaRPr lang="en-US" dirty="0"/>
          </a:p>
        </p:txBody>
      </p:sp>
      <p:pic>
        <p:nvPicPr>
          <p:cNvPr id="4" name="Picture 2" descr="Office workers helping each other">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2122" y="4472246"/>
            <a:ext cx="4048807" cy="2279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740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estion and Answer session."/>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2720" y="-1"/>
            <a:ext cx="11877040" cy="6931559"/>
          </a:xfrm>
          <a:prstGeom prst="rect">
            <a:avLst/>
          </a:prstGeom>
        </p:spPr>
      </p:pic>
      <p:sp>
        <p:nvSpPr>
          <p:cNvPr id="39938" name="TextBox 1"/>
          <p:cNvSpPr txBox="1">
            <a:spLocks noChangeArrowheads="1"/>
          </p:cNvSpPr>
          <p:nvPr/>
        </p:nvSpPr>
        <p:spPr bwMode="auto">
          <a:xfrm>
            <a:off x="1542143" y="381000"/>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0" fontAlgn="auto" latinLnBrk="0" hangingPunct="0">
              <a:lnSpc>
                <a:spcPct val="100000"/>
              </a:lnSpc>
              <a:spcBef>
                <a:spcPct val="20000"/>
              </a:spcBef>
              <a:spcAft>
                <a:spcPts val="0"/>
              </a:spcAft>
              <a:buClrTx/>
              <a:buSzTx/>
              <a:buFont typeface="Arial" pitchFamily="34" charset="0"/>
              <a:buNone/>
              <a:tabLst/>
              <a:defRPr/>
            </a:pPr>
            <a:r>
              <a:rPr kumimoji="0" lang="en-US" sz="4000" b="1" i="0" u="none" strike="noStrike" kern="1200" cap="none" spc="0" normalizeH="0" baseline="0" noProof="0" dirty="0">
                <a:ln>
                  <a:noFill/>
                </a:ln>
                <a:solidFill>
                  <a:srgbClr val="003366"/>
                </a:solidFill>
                <a:effectLst/>
                <a:uLnTx/>
                <a:uFillTx/>
                <a:latin typeface="Helvetica"/>
                <a:ea typeface="+mn-ea"/>
                <a:cs typeface="+mn-cs"/>
              </a:rPr>
              <a:t>Q&amp;A session</a:t>
            </a:r>
          </a:p>
        </p:txBody>
      </p:sp>
    </p:spTree>
    <p:extLst>
      <p:ext uri="{BB962C8B-B14F-4D97-AF65-F5344CB8AC3E}">
        <p14:creationId xmlns:p14="http://schemas.microsoft.com/office/powerpoint/2010/main" val="201368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eaLnBrk="1" hangingPunct="1">
              <a:defRPr/>
            </a:pPr>
            <a:r>
              <a:rPr lang="en-US" b="1" dirty="0">
                <a:solidFill>
                  <a:srgbClr val="002060"/>
                </a:solidFill>
                <a:latin typeface="Times New Roman" panose="02020603050405020304" pitchFamily="18" charset="0"/>
                <a:cs typeface="Times New Roman" panose="02020603050405020304" pitchFamily="18" charset="0"/>
              </a:rPr>
              <a:t>Definition of Disability for both SSDI and SSI</a:t>
            </a:r>
          </a:p>
        </p:txBody>
      </p:sp>
      <p:sp>
        <p:nvSpPr>
          <p:cNvPr id="45059" name="Rectangle 3"/>
          <p:cNvSpPr>
            <a:spLocks noGrp="1" noChangeArrowheads="1"/>
          </p:cNvSpPr>
          <p:nvPr>
            <p:ph type="body" idx="1"/>
          </p:nvPr>
        </p:nvSpPr>
        <p:spPr>
          <a:xfrm>
            <a:off x="1524000" y="1981200"/>
            <a:ext cx="8763000" cy="4191000"/>
          </a:xfrm>
          <a:effectLst/>
        </p:spPr>
        <p:txBody>
          <a:bodyPr>
            <a:normAutofit lnSpcReduction="10000"/>
          </a:bodyPr>
          <a:lstStyle/>
          <a:p>
            <a:pPr eaLnBrk="1" hangingPunct="1">
              <a:lnSpc>
                <a:spcPct val="90000"/>
              </a:lnSpc>
              <a:defRPr/>
            </a:pPr>
            <a:r>
              <a:rPr lang="en-US" dirty="0">
                <a:solidFill>
                  <a:srgbClr val="002060"/>
                </a:solidFill>
                <a:latin typeface="Helvetica" panose="020B0604020202020204" pitchFamily="34" charset="0"/>
                <a:cs typeface="Helvetica" panose="020B0604020202020204" pitchFamily="34" charset="0"/>
              </a:rPr>
              <a:t>Inability to engage in any substantial gainful 	activity by reason    </a:t>
            </a:r>
            <a:r>
              <a:rPr lang="en-US" i="1" u="sng" dirty="0">
                <a:solidFill>
                  <a:srgbClr val="002060"/>
                </a:solidFill>
                <a:latin typeface="Helvetica" panose="020B0604020202020204" pitchFamily="34" charset="0"/>
                <a:cs typeface="Helvetica" panose="020B0604020202020204" pitchFamily="34" charset="0"/>
              </a:rPr>
              <a:t>of</a:t>
            </a:r>
          </a:p>
          <a:p>
            <a:pPr eaLnBrk="1" hangingPunct="1">
              <a:lnSpc>
                <a:spcPct val="90000"/>
              </a:lnSpc>
              <a:defRPr/>
            </a:pPr>
            <a:endParaRPr lang="en-US" i="1" u="sng" dirty="0">
              <a:solidFill>
                <a:srgbClr val="002060"/>
              </a:solidFill>
              <a:latin typeface="Helvetica" panose="020B0604020202020204" pitchFamily="34" charset="0"/>
              <a:cs typeface="Helvetica" panose="020B0604020202020204" pitchFamily="34" charset="0"/>
            </a:endParaRPr>
          </a:p>
          <a:p>
            <a:pPr eaLnBrk="1" hangingPunct="1">
              <a:lnSpc>
                <a:spcPct val="90000"/>
              </a:lnSpc>
              <a:defRPr/>
            </a:pPr>
            <a:r>
              <a:rPr lang="en-US" dirty="0">
                <a:solidFill>
                  <a:srgbClr val="002060"/>
                </a:solidFill>
                <a:latin typeface="Helvetica" panose="020B0604020202020204" pitchFamily="34" charset="0"/>
                <a:cs typeface="Helvetica" panose="020B0604020202020204" pitchFamily="34" charset="0"/>
              </a:rPr>
              <a:t>Any medically determinable impairment   </a:t>
            </a:r>
            <a:r>
              <a:rPr lang="en-US" i="1" u="sng" dirty="0">
                <a:solidFill>
                  <a:srgbClr val="002060"/>
                </a:solidFill>
                <a:latin typeface="Helvetica" panose="020B0604020202020204" pitchFamily="34" charset="0"/>
                <a:cs typeface="Helvetica" panose="020B0604020202020204" pitchFamily="34" charset="0"/>
              </a:rPr>
              <a:t>which</a:t>
            </a:r>
          </a:p>
          <a:p>
            <a:pPr eaLnBrk="1" hangingPunct="1">
              <a:lnSpc>
                <a:spcPct val="90000"/>
              </a:lnSpc>
              <a:defRPr/>
            </a:pPr>
            <a:endParaRPr lang="en-US" i="1" u="sng" dirty="0">
              <a:solidFill>
                <a:srgbClr val="002060"/>
              </a:solidFill>
              <a:latin typeface="Helvetica" panose="020B0604020202020204" pitchFamily="34" charset="0"/>
              <a:cs typeface="Helvetica" panose="020B0604020202020204" pitchFamily="34" charset="0"/>
            </a:endParaRPr>
          </a:p>
          <a:p>
            <a:pPr eaLnBrk="1" hangingPunct="1">
              <a:lnSpc>
                <a:spcPct val="90000"/>
              </a:lnSpc>
              <a:defRPr/>
            </a:pPr>
            <a:r>
              <a:rPr lang="en-US" dirty="0">
                <a:solidFill>
                  <a:srgbClr val="002060"/>
                </a:solidFill>
                <a:latin typeface="Helvetica" panose="020B0604020202020204" pitchFamily="34" charset="0"/>
                <a:cs typeface="Helvetica" panose="020B0604020202020204" pitchFamily="34" charset="0"/>
              </a:rPr>
              <a:t>Can be expected to result in death   </a:t>
            </a:r>
            <a:r>
              <a:rPr lang="en-US" i="1" u="sng" dirty="0">
                <a:solidFill>
                  <a:srgbClr val="002060"/>
                </a:solidFill>
                <a:latin typeface="Helvetica" panose="020B0604020202020204" pitchFamily="34" charset="0"/>
                <a:cs typeface="Helvetica" panose="020B0604020202020204" pitchFamily="34" charset="0"/>
              </a:rPr>
              <a:t>or</a:t>
            </a:r>
          </a:p>
          <a:p>
            <a:pPr eaLnBrk="1" hangingPunct="1">
              <a:lnSpc>
                <a:spcPct val="90000"/>
              </a:lnSpc>
              <a:defRPr/>
            </a:pPr>
            <a:endParaRPr lang="en-US" i="1" u="sng" dirty="0">
              <a:solidFill>
                <a:srgbClr val="002060"/>
              </a:solidFill>
              <a:latin typeface="Helvetica" panose="020B0604020202020204" pitchFamily="34" charset="0"/>
              <a:cs typeface="Helvetica" panose="020B0604020202020204" pitchFamily="34" charset="0"/>
            </a:endParaRPr>
          </a:p>
          <a:p>
            <a:pPr eaLnBrk="1" hangingPunct="1">
              <a:lnSpc>
                <a:spcPct val="90000"/>
              </a:lnSpc>
              <a:defRPr/>
            </a:pPr>
            <a:r>
              <a:rPr lang="en-US" dirty="0">
                <a:solidFill>
                  <a:srgbClr val="002060"/>
                </a:solidFill>
                <a:latin typeface="Helvetica" panose="020B0604020202020204" pitchFamily="34" charset="0"/>
                <a:cs typeface="Helvetica" panose="020B0604020202020204" pitchFamily="34" charset="0"/>
              </a:rPr>
              <a:t>Which has lasted or can be expected to last for not less than 12 months</a:t>
            </a:r>
          </a:p>
        </p:txBody>
      </p:sp>
    </p:spTree>
    <p:extLst>
      <p:ext uri="{BB962C8B-B14F-4D97-AF65-F5344CB8AC3E}">
        <p14:creationId xmlns:p14="http://schemas.microsoft.com/office/powerpoint/2010/main" val="96322544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09800" y="228600"/>
            <a:ext cx="7772400" cy="1143000"/>
          </a:xfrm>
          <a:effectLst>
            <a:outerShdw blurRad="50800" dist="38100" dir="2700000" algn="tl" rotWithShape="0">
              <a:prstClr val="black">
                <a:alpha val="40000"/>
              </a:prstClr>
            </a:outerShdw>
          </a:effectLst>
        </p:spPr>
        <p:txBody>
          <a:bodyPr>
            <a:noAutofit/>
          </a:bodyPr>
          <a:lstStyle/>
          <a:p>
            <a:pPr eaLnBrk="1" hangingPunct="1">
              <a:defRPr/>
            </a:pPr>
            <a:br>
              <a:rPr lang="en-US" sz="5400" b="1" dirty="0">
                <a:solidFill>
                  <a:srgbClr val="002060"/>
                </a:solidFill>
                <a:latin typeface="Times New Roman" panose="02020603050405020304" pitchFamily="18" charset="0"/>
                <a:cs typeface="Times New Roman" panose="02020603050405020304" pitchFamily="18" charset="0"/>
              </a:rPr>
            </a:br>
            <a:br>
              <a:rPr lang="en-US" sz="5400" b="1" dirty="0">
                <a:solidFill>
                  <a:srgbClr val="002060"/>
                </a:solidFill>
                <a:latin typeface="Times New Roman" panose="02020603050405020304" pitchFamily="18" charset="0"/>
                <a:cs typeface="Times New Roman" panose="02020603050405020304" pitchFamily="18" charset="0"/>
              </a:rPr>
            </a:br>
            <a:r>
              <a:rPr lang="en-US" sz="5000" b="1" dirty="0">
                <a:solidFill>
                  <a:srgbClr val="002060"/>
                </a:solidFill>
                <a:latin typeface="Times New Roman" panose="02020603050405020304" pitchFamily="18" charset="0"/>
                <a:cs typeface="Times New Roman" panose="02020603050405020304" pitchFamily="18" charset="0"/>
              </a:rPr>
              <a:t>Substantial Gainful Activity</a:t>
            </a:r>
          </a:p>
        </p:txBody>
      </p:sp>
      <p:sp>
        <p:nvSpPr>
          <p:cNvPr id="4099" name="Rectangle 3"/>
          <p:cNvSpPr>
            <a:spLocks noGrp="1" noChangeArrowheads="1"/>
          </p:cNvSpPr>
          <p:nvPr>
            <p:ph type="subTitle" idx="1"/>
          </p:nvPr>
        </p:nvSpPr>
        <p:spPr>
          <a:xfrm>
            <a:off x="2286000" y="1447800"/>
            <a:ext cx="4876800" cy="4953000"/>
          </a:xfrm>
          <a:effectLst/>
        </p:spPr>
        <p:txBody>
          <a:bodyPr/>
          <a:lstStyle/>
          <a:p>
            <a:pPr algn="l" eaLnBrk="1" hangingPunct="1">
              <a:lnSpc>
                <a:spcPct val="90000"/>
              </a:lnSpc>
              <a:defRPr/>
            </a:pPr>
            <a:r>
              <a:rPr lang="en-US" sz="2600" dirty="0">
                <a:solidFill>
                  <a:srgbClr val="002060"/>
                </a:solidFill>
                <a:latin typeface="Helvetica" panose="020B0604020202020204" pitchFamily="34" charset="0"/>
                <a:cs typeface="Helvetica" panose="020B0604020202020204" pitchFamily="34" charset="0"/>
              </a:rPr>
              <a:t>SGA is the performance of significant and productive physical or mental work for pay or profit</a:t>
            </a:r>
          </a:p>
          <a:p>
            <a:pPr algn="l" eaLnBrk="1" hangingPunct="1">
              <a:lnSpc>
                <a:spcPct val="90000"/>
              </a:lnSpc>
              <a:defRPr/>
            </a:pPr>
            <a:endParaRPr lang="en-US" sz="2600" dirty="0">
              <a:solidFill>
                <a:srgbClr val="002060"/>
              </a:solidFill>
              <a:latin typeface="Helvetica" panose="020B0604020202020204" pitchFamily="34" charset="0"/>
              <a:cs typeface="Helvetica" panose="020B0604020202020204" pitchFamily="34" charset="0"/>
            </a:endParaRPr>
          </a:p>
          <a:p>
            <a:pPr algn="l" eaLnBrk="1" hangingPunct="1">
              <a:lnSpc>
                <a:spcPct val="90000"/>
              </a:lnSpc>
              <a:defRPr/>
            </a:pPr>
            <a:r>
              <a:rPr lang="en-US" sz="2600" dirty="0">
                <a:solidFill>
                  <a:srgbClr val="002060"/>
                </a:solidFill>
                <a:latin typeface="Helvetica" panose="020B0604020202020204" pitchFamily="34" charset="0"/>
                <a:cs typeface="Helvetica" panose="020B0604020202020204" pitchFamily="34" charset="0"/>
              </a:rPr>
              <a:t>SGA is average countable earnings over $1,350 for non-blind individuals.</a:t>
            </a:r>
          </a:p>
          <a:p>
            <a:pPr algn="l" eaLnBrk="1" hangingPunct="1">
              <a:lnSpc>
                <a:spcPct val="90000"/>
              </a:lnSpc>
              <a:defRPr/>
            </a:pPr>
            <a:endParaRPr lang="en-US" sz="2600" dirty="0">
              <a:solidFill>
                <a:srgbClr val="002060"/>
              </a:solidFill>
              <a:latin typeface="Helvetica" panose="020B0604020202020204" pitchFamily="34" charset="0"/>
              <a:cs typeface="Helvetica" panose="020B0604020202020204" pitchFamily="34" charset="0"/>
            </a:endParaRPr>
          </a:p>
          <a:p>
            <a:pPr algn="l" eaLnBrk="1" hangingPunct="1">
              <a:lnSpc>
                <a:spcPct val="90000"/>
              </a:lnSpc>
              <a:defRPr/>
            </a:pPr>
            <a:r>
              <a:rPr lang="en-US" sz="2600" dirty="0">
                <a:solidFill>
                  <a:srgbClr val="002060"/>
                </a:solidFill>
                <a:latin typeface="Helvetica" panose="020B0604020202020204" pitchFamily="34" charset="0"/>
                <a:cs typeface="Helvetica" panose="020B0604020202020204" pitchFamily="34" charset="0"/>
              </a:rPr>
              <a:t>SGA for the blind is set at $2,260 for the year 2022</a:t>
            </a:r>
            <a:r>
              <a:rPr lang="en-US" sz="2600" dirty="0">
                <a:solidFill>
                  <a:srgbClr val="002060"/>
                </a:solidFill>
                <a:latin typeface="Arial" panose="020B0604020202020204" pitchFamily="34" charset="0"/>
                <a:cs typeface="Arial" panose="020B0604020202020204" pitchFamily="34" charset="0"/>
              </a:rPr>
              <a:t>.</a:t>
            </a:r>
          </a:p>
        </p:txBody>
      </p:sp>
      <p:pic>
        <p:nvPicPr>
          <p:cNvPr id="8196" name="Picture 7" descr="Electrician at work."/>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39000" y="1676400"/>
            <a:ext cx="2794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010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eaLnBrk="1" hangingPunct="1">
              <a:defRPr/>
            </a:pPr>
            <a:r>
              <a:rPr lang="en-US" b="1" dirty="0">
                <a:solidFill>
                  <a:srgbClr val="002060"/>
                </a:solidFill>
                <a:latin typeface="Times New Roman" panose="02020603050405020304" pitchFamily="18" charset="0"/>
                <a:cs typeface="Times New Roman" panose="02020603050405020304" pitchFamily="18" charset="0"/>
              </a:rPr>
              <a:t>But if you were already receiving SSI as a child…</a:t>
            </a:r>
          </a:p>
        </p:txBody>
      </p:sp>
      <p:sp>
        <p:nvSpPr>
          <p:cNvPr id="45059" name="Rectangle 3"/>
          <p:cNvSpPr>
            <a:spLocks noGrp="1" noChangeArrowheads="1"/>
          </p:cNvSpPr>
          <p:nvPr>
            <p:ph type="body" idx="1"/>
          </p:nvPr>
        </p:nvSpPr>
        <p:spPr>
          <a:xfrm>
            <a:off x="1524000" y="1981200"/>
            <a:ext cx="8763000" cy="4191000"/>
          </a:xfrm>
          <a:effectLst/>
        </p:spPr>
        <p:txBody>
          <a:bodyPr>
            <a:normAutofit/>
          </a:bodyPr>
          <a:lstStyle/>
          <a:p>
            <a:pPr eaLnBrk="1" hangingPunct="1">
              <a:lnSpc>
                <a:spcPct val="90000"/>
              </a:lnSpc>
              <a:defRPr/>
            </a:pPr>
            <a:endParaRPr lang="en-US" dirty="0">
              <a:solidFill>
                <a:srgbClr val="002060"/>
              </a:solidFill>
              <a:latin typeface="Helvetica" panose="020B0604020202020204" pitchFamily="34" charset="0"/>
              <a:cs typeface="Helvetica" panose="020B0604020202020204" pitchFamily="34" charset="0"/>
            </a:endParaRPr>
          </a:p>
          <a:p>
            <a:pPr eaLnBrk="1" hangingPunct="1">
              <a:lnSpc>
                <a:spcPct val="90000"/>
              </a:lnSpc>
              <a:defRPr/>
            </a:pPr>
            <a:r>
              <a:rPr lang="en-US" dirty="0">
                <a:solidFill>
                  <a:srgbClr val="002060"/>
                </a:solidFill>
                <a:latin typeface="Helvetica" panose="020B0604020202020204" pitchFamily="34" charset="0"/>
                <a:cs typeface="Helvetica" panose="020B0604020202020204" pitchFamily="34" charset="0"/>
              </a:rPr>
              <a:t>Engaging in SGA </a:t>
            </a:r>
          </a:p>
          <a:p>
            <a:pPr marL="0" indent="0" eaLnBrk="1" hangingPunct="1">
              <a:lnSpc>
                <a:spcPct val="90000"/>
              </a:lnSpc>
              <a:buNone/>
              <a:defRPr/>
            </a:pPr>
            <a:r>
              <a:rPr lang="en-US" dirty="0">
                <a:solidFill>
                  <a:srgbClr val="002060"/>
                </a:solidFill>
                <a:latin typeface="Helvetica" panose="020B0604020202020204" pitchFamily="34" charset="0"/>
                <a:cs typeface="Helvetica" panose="020B0604020202020204" pitchFamily="34" charset="0"/>
              </a:rPr>
              <a:t>   will not automatically </a:t>
            </a:r>
          </a:p>
          <a:p>
            <a:pPr marL="0" indent="0" eaLnBrk="1" hangingPunct="1">
              <a:lnSpc>
                <a:spcPct val="90000"/>
              </a:lnSpc>
              <a:buNone/>
              <a:defRPr/>
            </a:pPr>
            <a:r>
              <a:rPr lang="en-US" dirty="0">
                <a:solidFill>
                  <a:srgbClr val="002060"/>
                </a:solidFill>
                <a:latin typeface="Helvetica" panose="020B0604020202020204" pitchFamily="34" charset="0"/>
                <a:cs typeface="Helvetica" panose="020B0604020202020204" pitchFamily="34" charset="0"/>
              </a:rPr>
              <a:t>   make you ineligible for </a:t>
            </a:r>
          </a:p>
          <a:p>
            <a:pPr marL="0" indent="0" eaLnBrk="1" hangingPunct="1">
              <a:lnSpc>
                <a:spcPct val="90000"/>
              </a:lnSpc>
              <a:buNone/>
              <a:defRPr/>
            </a:pPr>
            <a:r>
              <a:rPr lang="en-US" dirty="0">
                <a:solidFill>
                  <a:srgbClr val="002060"/>
                </a:solidFill>
                <a:latin typeface="Helvetica" panose="020B0604020202020204" pitchFamily="34" charset="0"/>
                <a:cs typeface="Helvetica" panose="020B0604020202020204" pitchFamily="34" charset="0"/>
              </a:rPr>
              <a:t>   SSI</a:t>
            </a:r>
          </a:p>
          <a:p>
            <a:pPr eaLnBrk="1" hangingPunct="1">
              <a:lnSpc>
                <a:spcPct val="90000"/>
              </a:lnSpc>
              <a:defRPr/>
            </a:pPr>
            <a:r>
              <a:rPr lang="en-US" dirty="0">
                <a:solidFill>
                  <a:srgbClr val="002060"/>
                </a:solidFill>
                <a:latin typeface="Helvetica" panose="020B0604020202020204" pitchFamily="34" charset="0"/>
                <a:cs typeface="Helvetica" panose="020B0604020202020204" pitchFamily="34" charset="0"/>
              </a:rPr>
              <a:t>Prior work activity will be evaluated</a:t>
            </a:r>
          </a:p>
          <a:p>
            <a:pPr eaLnBrk="1" hangingPunct="1">
              <a:lnSpc>
                <a:spcPct val="90000"/>
              </a:lnSpc>
              <a:defRPr/>
            </a:pPr>
            <a:endParaRPr lang="en-US" b="1" dirty="0">
              <a:solidFill>
                <a:srgbClr val="002060"/>
              </a:solidFill>
              <a:latin typeface="Helvetica" panose="020B0604020202020204" pitchFamily="34" charset="0"/>
              <a:cs typeface="Helvetica" panose="020B0604020202020204" pitchFamily="34" charset="0"/>
            </a:endParaRPr>
          </a:p>
          <a:p>
            <a:pPr eaLnBrk="1" hangingPunct="1">
              <a:lnSpc>
                <a:spcPct val="90000"/>
              </a:lnSpc>
              <a:defRPr/>
            </a:pPr>
            <a:endParaRPr lang="en-US" b="1" dirty="0">
              <a:solidFill>
                <a:srgbClr val="002060"/>
              </a:solidFill>
              <a:latin typeface="Helvetica" panose="020B0604020202020204" pitchFamily="34" charset="0"/>
              <a:cs typeface="Helvetica" panose="020B0604020202020204" pitchFamily="34" charset="0"/>
            </a:endParaRPr>
          </a:p>
          <a:p>
            <a:pPr eaLnBrk="1" hangingPunct="1">
              <a:lnSpc>
                <a:spcPct val="90000"/>
              </a:lnSpc>
              <a:defRPr/>
            </a:pPr>
            <a:endParaRPr lang="en-US" b="1" dirty="0">
              <a:solidFill>
                <a:srgbClr val="002060"/>
              </a:solidFill>
              <a:latin typeface="Helvetica" panose="020B0604020202020204" pitchFamily="34" charset="0"/>
              <a:cs typeface="Helvetica" panose="020B0604020202020204" pitchFamily="34" charset="0"/>
            </a:endParaRPr>
          </a:p>
          <a:p>
            <a:pPr eaLnBrk="1" hangingPunct="1">
              <a:lnSpc>
                <a:spcPct val="90000"/>
              </a:lnSpc>
              <a:defRPr/>
            </a:pPr>
            <a:endParaRPr lang="en-US" b="1" dirty="0">
              <a:solidFill>
                <a:srgbClr val="002060"/>
              </a:solidFill>
              <a:latin typeface="Helvetica" panose="020B0604020202020204" pitchFamily="34" charset="0"/>
              <a:cs typeface="Helvetica" panose="020B0604020202020204" pitchFamily="34" charset="0"/>
            </a:endParaRPr>
          </a:p>
        </p:txBody>
      </p:sp>
      <p:pic>
        <p:nvPicPr>
          <p:cNvPr id="2" name="Picture 1" descr="A young person working in a caf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92488" y="1241954"/>
            <a:ext cx="3539836" cy="2605713"/>
          </a:xfrm>
          <a:prstGeom prst="rect">
            <a:avLst/>
          </a:prstGeom>
        </p:spPr>
      </p:pic>
    </p:spTree>
    <p:extLst>
      <p:ext uri="{BB962C8B-B14F-4D97-AF65-F5344CB8AC3E}">
        <p14:creationId xmlns:p14="http://schemas.microsoft.com/office/powerpoint/2010/main" val="229111468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Web page is titled Benefits for People with Disabilities.  &#10;The Blue Book explains the Disability Evaluation under Social Security.  "/>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05200" y="22226"/>
            <a:ext cx="5557838"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 Arrow 2" descr="The red arrow points to the Blue Book."/>
          <p:cNvSpPr/>
          <p:nvPr/>
        </p:nvSpPr>
        <p:spPr>
          <a:xfrm>
            <a:off x="8229600" y="4953000"/>
            <a:ext cx="977900" cy="48418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6305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Disability Evaluation Under Social Security.  "/>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33800" y="11114"/>
            <a:ext cx="5410200" cy="68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7045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fontScale="92500" lnSpcReduction="10000"/>
      </a:bodyPr>
      <a:lstStyle>
        <a:defPPr marL="0" indent="0">
          <a:lnSpc>
            <a:spcPct val="150000"/>
          </a:lnSpc>
          <a:buFont typeface="Arial" panose="020B0604020202020204" pitchFamily="34" charset="0"/>
          <a:buNone/>
          <a:defRPr sz="2400" dirty="0" smtClean="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TotalTime>
  <Words>3026</Words>
  <Application>Microsoft Office PowerPoint</Application>
  <PresentationFormat>Widescreen</PresentationFormat>
  <Paragraphs>328</Paragraphs>
  <Slides>40</Slides>
  <Notes>8</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40</vt:i4>
      </vt:variant>
    </vt:vector>
  </HeadingPairs>
  <TitlesOfParts>
    <vt:vector size="52" baseType="lpstr">
      <vt:lpstr>Arial</vt:lpstr>
      <vt:lpstr>Calibri</vt:lpstr>
      <vt:lpstr>Calibri Light</vt:lpstr>
      <vt:lpstr>Georgia</vt:lpstr>
      <vt:lpstr>Helvetica</vt:lpstr>
      <vt:lpstr>Times</vt:lpstr>
      <vt:lpstr>Times New Roman</vt:lpstr>
      <vt:lpstr>Wingdings</vt:lpstr>
      <vt:lpstr>Office Theme</vt:lpstr>
      <vt:lpstr>1_Office Theme</vt:lpstr>
      <vt:lpstr>UPP Template</vt:lpstr>
      <vt:lpstr>1_UPP Template</vt:lpstr>
      <vt:lpstr>Social Security:  With You Through Life’s Journey… What You Need to Know About Your SSI    When You Turn 18</vt:lpstr>
      <vt:lpstr>PowerPoint Presentation</vt:lpstr>
      <vt:lpstr>             The Age-18 Redetermination  </vt:lpstr>
      <vt:lpstr>Medical SSA Will Ask For…. </vt:lpstr>
      <vt:lpstr>Definition of Disability for both SSDI and SSI</vt:lpstr>
      <vt:lpstr>  Substantial Gainful Activity</vt:lpstr>
      <vt:lpstr>But if you were already receiving SSI as a child…</vt:lpstr>
      <vt:lpstr>PowerPoint Presentation</vt:lpstr>
      <vt:lpstr>PowerPoint Presentation</vt:lpstr>
      <vt:lpstr>PowerPoint Presentation</vt:lpstr>
      <vt:lpstr>PowerPoint Presentation</vt:lpstr>
      <vt:lpstr>PowerPoint Presentation</vt:lpstr>
      <vt:lpstr>If you disagree with the Age 18 medical decision…</vt:lpstr>
      <vt:lpstr>When We Review A Disability Case </vt:lpstr>
      <vt:lpstr>Non-Medical eligibility SSA will ask for….</vt:lpstr>
      <vt:lpstr>Payment Rates</vt:lpstr>
      <vt:lpstr>What about Health Insurance?</vt:lpstr>
      <vt:lpstr>Work Incentives</vt:lpstr>
      <vt:lpstr>Section 301 Payments</vt:lpstr>
      <vt:lpstr>Ticket to Work</vt:lpstr>
      <vt:lpstr>Work Incentives under SSI </vt:lpstr>
      <vt:lpstr>    SSI Earned Income Example</vt:lpstr>
      <vt:lpstr>Oscar’s Monthly Income</vt:lpstr>
      <vt:lpstr>Student Earned Income Exclusion (SEIE)</vt:lpstr>
      <vt:lpstr>SEIE example</vt:lpstr>
      <vt:lpstr>Plan to Achieve Self-Support</vt:lpstr>
      <vt:lpstr>                    PASS Example</vt:lpstr>
      <vt:lpstr>Impairment Related Work Expense       (IRWE)</vt:lpstr>
      <vt:lpstr>IRWE example </vt:lpstr>
      <vt:lpstr>Additional Work Incentives under SSI</vt:lpstr>
      <vt:lpstr>Work Incentives Planning and Assistance (WIPA)</vt:lpstr>
      <vt:lpstr>Protection and Advocacy for Beneficiaries of Social Security (PABSS)</vt:lpstr>
      <vt:lpstr>Grants and Scholarships</vt:lpstr>
      <vt:lpstr>Achieving a Better Life Experience (ABLE) Account</vt:lpstr>
      <vt:lpstr>Reporting Responsibilities Under SSI</vt:lpstr>
      <vt:lpstr>Wage Reporting</vt:lpstr>
      <vt:lpstr>my Social Security Services</vt:lpstr>
      <vt:lpstr>my Social Security Services</vt:lpstr>
      <vt:lpstr>How to Open a my Social Security Account</vt:lpstr>
      <vt:lpstr>PowerPoint Presentation</vt:lpstr>
    </vt:vector>
  </TitlesOfParts>
  <Company>Social Security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Security:  With You Through Life’s Journey… What You Need to Know About Your SSI    When You Turn 18</dc:title>
  <dc:creator>Campbell, Teresa</dc:creator>
  <cp:lastModifiedBy>Wendy Thornley</cp:lastModifiedBy>
  <cp:revision>8</cp:revision>
  <dcterms:created xsi:type="dcterms:W3CDTF">2018-09-04T15:34:14Z</dcterms:created>
  <dcterms:modified xsi:type="dcterms:W3CDTF">2022-10-05T21:53:08Z</dcterms:modified>
</cp:coreProperties>
</file>