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4" r:id="rId5"/>
  </p:sldMasterIdLst>
  <p:notesMasterIdLst>
    <p:notesMasterId r:id="rId18"/>
  </p:notesMasterIdLst>
  <p:sldIdLst>
    <p:sldId id="256" r:id="rId6"/>
    <p:sldId id="257" r:id="rId7"/>
    <p:sldId id="482" r:id="rId8"/>
    <p:sldId id="484" r:id="rId9"/>
    <p:sldId id="485" r:id="rId10"/>
    <p:sldId id="488" r:id="rId11"/>
    <p:sldId id="486" r:id="rId12"/>
    <p:sldId id="487" r:id="rId13"/>
    <p:sldId id="491" r:id="rId14"/>
    <p:sldId id="492" r:id="rId15"/>
    <p:sldId id="326" r:id="rId16"/>
    <p:sldId id="30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Johnson" initials="KJ" lastIdx="6" clrIdx="0">
    <p:extLst>
      <p:ext uri="{19B8F6BF-5375-455C-9EA6-DF929625EA0E}">
        <p15:presenceInfo xmlns:p15="http://schemas.microsoft.com/office/powerpoint/2012/main" userId="S::KJohnson@adsd.nv.gov::8d2274a3-defe-43cb-8f48-f5dd401a52f5" providerId="AD"/>
      </p:ext>
    </p:extLst>
  </p:cmAuthor>
  <p:cmAuthor id="2" name="Jennifer Montoya" initials="JM" lastIdx="3" clrIdx="1">
    <p:extLst>
      <p:ext uri="{19B8F6BF-5375-455C-9EA6-DF929625EA0E}">
        <p15:presenceInfo xmlns:p15="http://schemas.microsoft.com/office/powerpoint/2012/main" userId="S::JMontoya@adsd.nv.gov::fe753c16-fcc9-4e60-b659-a0bb66fe9383" providerId="AD"/>
      </p:ext>
    </p:extLst>
  </p:cmAuthor>
  <p:cmAuthor id="3" name="Jeff Jaech" initials="JJ" lastIdx="7" clrIdx="2">
    <p:extLst>
      <p:ext uri="{19B8F6BF-5375-455C-9EA6-DF929625EA0E}">
        <p15:presenceInfo xmlns:p15="http://schemas.microsoft.com/office/powerpoint/2012/main" userId="S::JJaech@adsd.nv.gov::ff21cf29-8ef7-4d46-939e-5c6ea9be048b" providerId="AD"/>
      </p:ext>
    </p:extLst>
  </p:cmAuthor>
  <p:cmAuthor id="4" name="Kalen Beck" initials="KB" lastIdx="5" clrIdx="3">
    <p:extLst>
      <p:ext uri="{19B8F6BF-5375-455C-9EA6-DF929625EA0E}">
        <p15:presenceInfo xmlns:p15="http://schemas.microsoft.com/office/powerpoint/2012/main" userId="S::SKBeck@adsd.nv.gov::cf622941-63d1-49da-b7ed-0511612532a4" providerId="AD"/>
      </p:ext>
    </p:extLst>
  </p:cmAuthor>
  <p:cmAuthor id="5" name="Adrienne Navarro" initials="AN" lastIdx="1" clrIdx="4">
    <p:extLst>
      <p:ext uri="{19B8F6BF-5375-455C-9EA6-DF929625EA0E}">
        <p15:presenceInfo xmlns:p15="http://schemas.microsoft.com/office/powerpoint/2012/main" userId="S::AMNavarro@adsd.nv.gov::568cf4e2-7336-42c9-8566-fc69198259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CC0000"/>
    <a:srgbClr val="00863D"/>
    <a:srgbClr val="3F3F3F"/>
    <a:srgbClr val="47647D"/>
    <a:srgbClr val="000000"/>
    <a:srgbClr val="2D4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558" autoAdjust="0"/>
  </p:normalViewPr>
  <p:slideViewPr>
    <p:cSldViewPr snapToGrid="0">
      <p:cViewPr varScale="1">
        <p:scale>
          <a:sx n="50" d="100"/>
          <a:sy n="50" d="100"/>
        </p:scale>
        <p:origin x="17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BBCA8-B155-4D2B-A7D5-062E35E30AC8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F296-8A45-4EA4-9A0D-877034B8B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8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80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00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0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2006 Federal Medicare Part D Plan began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SRx/DRx program covered the cost of medications while member was in the Medicare Part D Coverage GAP. 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SRx/DRx program provided a monthly subsidy toward a member’s Medicare Part D Premium.  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2020 – Medicare Part D Coverage GAP Closed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SRx/DRx Program ended coverage of medication costs while member in the GAP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SRx/DRx Program increased the monthly subsidy for a member’s Medicare Part D Premium, from $27.08 to $37</a:t>
            </a:r>
            <a:br>
              <a:rPr lang="en-US" dirty="0"/>
            </a:br>
            <a:r>
              <a:rPr lang="en-US" dirty="0"/>
              <a:t>per month.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Current Program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Provides a monthly subsidy toward a members’ Medicare Part D Premium of up to $37 per month.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94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57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endParaRPr lang="en-US" sz="4000" dirty="0">
              <a:cs typeface="Calibri"/>
            </a:endParaRPr>
          </a:p>
          <a:p>
            <a:r>
              <a:rPr lang="en-US" dirty="0">
                <a:cs typeface="Calibri"/>
              </a:rPr>
              <a:t>Senior = 60+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cs typeface="Calibri"/>
              </a:rPr>
              <a:t>Person with a Disability =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Calibri"/>
              </a:rPr>
              <a:t>	1. A person with a physical disability, as defined in NRS 427A.1222;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Calibri"/>
              </a:rPr>
              <a:t>	2. A person with a related condition, as defined in NRS 427A.1224; 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Calibri"/>
              </a:rPr>
              <a:t>	3. A person with an intellectual disability, as defined in NRS 427A.1226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1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cs typeface="Calibri"/>
            </a:endParaRPr>
          </a:p>
          <a:p>
            <a:r>
              <a:rPr lang="en-US" dirty="0">
                <a:cs typeface="Calibri"/>
              </a:rPr>
              <a:t>Deductibles</a:t>
            </a:r>
          </a:p>
          <a:p>
            <a:r>
              <a:rPr lang="en-US" dirty="0">
                <a:cs typeface="Calibri"/>
              </a:rPr>
              <a:t>Co-Pays</a:t>
            </a:r>
          </a:p>
          <a:p>
            <a:r>
              <a:rPr lang="en-US" dirty="0">
                <a:cs typeface="Calibri"/>
              </a:rPr>
              <a:t>Premiums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“up to” amount in member’s fund, current premium subsidy up to $37 per month = $444, so $450 - $500?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9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03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Overlap with Medicare Part D Premium Subsidy through end of fiscal year.</a:t>
            </a:r>
          </a:p>
          <a:p>
            <a:r>
              <a:rPr lang="en-US" dirty="0">
                <a:cs typeface="Calibri"/>
              </a:rPr>
              <a:t>Remaining funding – </a:t>
            </a:r>
          </a:p>
          <a:p>
            <a:r>
              <a:rPr lang="en-US" dirty="0">
                <a:cs typeface="Calibri"/>
              </a:rPr>
              <a:t>	administrative assistant work program</a:t>
            </a:r>
          </a:p>
          <a:p>
            <a:r>
              <a:rPr lang="en-US" dirty="0">
                <a:cs typeface="Calibri"/>
              </a:rPr>
              <a:t>	projected excess direct service</a:t>
            </a:r>
          </a:p>
          <a:p>
            <a:r>
              <a:rPr lang="en-US" dirty="0">
                <a:cs typeface="Calibri"/>
              </a:rPr>
              <a:t>Premium Subsidy end June 30,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6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0F296-8A45-4EA4-9A0D-877034B8B8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28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520FDE9-868C-4E81-A98A-E947D11F2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045368" cy="207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00750D6-7F10-4864-AA79-F3592380C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8692" y="5587941"/>
            <a:ext cx="1012304" cy="1133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830538"/>
            <a:ext cx="7772400" cy="466344"/>
          </a:xfrm>
        </p:spPr>
        <p:txBody>
          <a:bodyPr anchor="b"/>
          <a:lstStyle>
            <a:lvl1pPr algn="ctr">
              <a:defRPr lang="en-US" sz="28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Division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5384419"/>
            <a:ext cx="6858000" cy="466344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presented by (Person’s Name)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fld id="{4C7C30BE-F809-40C4-85AC-A11F0466CCBC}" type="datetime1">
              <a:rPr lang="en-US" smtClean="0"/>
              <a:pPr/>
              <a:t>9/27/2021</a:t>
            </a:fld>
            <a:endParaRPr lang="en-US"/>
          </a:p>
        </p:txBody>
      </p:sp>
      <p:pic>
        <p:nvPicPr>
          <p:cNvPr id="12" name="Picture 11" descr="The Great Seal of the State of Nevada &quot;All for our Country&quot;">
            <a:extLst>
              <a:ext uri="{FF2B5EF4-FFF2-40B4-BE49-F238E27FC236}">
                <a16:creationId xmlns:a16="http://schemas.microsoft.com/office/drawing/2014/main" id="{42DAF26C-9FC7-410E-9231-61A376E26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779" y="480070"/>
            <a:ext cx="1638443" cy="159271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53DACCF-E8A0-49D4-8C38-1B368CDD51C2}"/>
              </a:ext>
            </a:extLst>
          </p:cNvPr>
          <p:cNvSpPr txBox="1">
            <a:spLocks/>
          </p:cNvSpPr>
          <p:nvPr userDrawn="1"/>
        </p:nvSpPr>
        <p:spPr>
          <a:xfrm>
            <a:off x="0" y="2635560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>
                <a:solidFill>
                  <a:srgbClr val="2D4E6B"/>
                </a:solidFill>
                <a:latin typeface="+mn-lt"/>
              </a:rPr>
              <a:t>Department of Health and </a:t>
            </a:r>
            <a:br>
              <a:rPr lang="en-US" sz="4800">
                <a:solidFill>
                  <a:srgbClr val="2D4E6B"/>
                </a:solidFill>
                <a:latin typeface="+mn-lt"/>
              </a:rPr>
            </a:br>
            <a:r>
              <a:rPr lang="en-US" sz="4800">
                <a:solidFill>
                  <a:srgbClr val="2D4E6B"/>
                </a:solidFill>
                <a:latin typeface="+mn-lt"/>
              </a:rPr>
              <a:t>Human Services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48A74E-2433-4389-91F8-D2613A945B59}"/>
              </a:ext>
            </a:extLst>
          </p:cNvPr>
          <p:cNvSpPr txBox="1">
            <a:spLocks/>
          </p:cNvSpPr>
          <p:nvPr userDrawn="1"/>
        </p:nvSpPr>
        <p:spPr>
          <a:xfrm>
            <a:off x="0" y="1270059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200">
                <a:solidFill>
                  <a:srgbClr val="2D4E6B"/>
                </a:solidFill>
                <a:latin typeface="+mn-lt"/>
              </a:rPr>
              <a:t>State of Nevada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D4CF24-A2DA-41A6-AA2A-AFA48B4DE962}"/>
              </a:ext>
            </a:extLst>
          </p:cNvPr>
          <p:cNvCxnSpPr/>
          <p:nvPr userDrawn="1"/>
        </p:nvCxnSpPr>
        <p:spPr>
          <a:xfrm>
            <a:off x="1145309" y="4099227"/>
            <a:ext cx="6853383" cy="0"/>
          </a:xfrm>
          <a:prstGeom prst="line">
            <a:avLst/>
          </a:prstGeom>
          <a:ln w="25400" cap="sq">
            <a:solidFill>
              <a:schemeClr val="accent5">
                <a:lumMod val="50000"/>
              </a:schemeClr>
            </a:solidFill>
            <a:headEnd type="diamond" w="med" len="lg"/>
            <a:tailEnd type="diamond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642DA30-72C3-4A56-8F90-C881EA8350F6}"/>
              </a:ext>
            </a:extLst>
          </p:cNvPr>
          <p:cNvGrpSpPr/>
          <p:nvPr userDrawn="1"/>
        </p:nvGrpSpPr>
        <p:grpSpPr>
          <a:xfrm>
            <a:off x="902547" y="915697"/>
            <a:ext cx="7338906" cy="717126"/>
            <a:chOff x="1764437" y="915697"/>
            <a:chExt cx="8664719" cy="717126"/>
          </a:xfrm>
        </p:grpSpPr>
        <p:sp>
          <p:nvSpPr>
            <p:cNvPr id="16" name="Text Box 49">
              <a:extLst>
                <a:ext uri="{FF2B5EF4-FFF2-40B4-BE49-F238E27FC236}">
                  <a16:creationId xmlns:a16="http://schemas.microsoft.com/office/drawing/2014/main" id="{9A1303DE-E389-4ED6-9AB0-D43864252D5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764437" y="920035"/>
              <a:ext cx="1809751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b="1">
                  <a:solidFill>
                    <a:srgbClr val="2D4E6B"/>
                  </a:solidFill>
                  <a:latin typeface="+mn-lt"/>
                </a:rPr>
                <a:t>Steve </a:t>
              </a:r>
              <a:r>
                <a:rPr lang="en-US" altLang="en-US" sz="1600" b="1" err="1">
                  <a:solidFill>
                    <a:srgbClr val="2D4E6B"/>
                  </a:solidFill>
                  <a:latin typeface="+mn-lt"/>
                </a:rPr>
                <a:t>Sisolak</a:t>
              </a:r>
              <a:endParaRPr kumimoji="0" lang="en-US" altLang="en-US" sz="1600" b="1" i="0" u="none" strike="noStrike" cap="none" normalizeH="0" baseline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Governor</a:t>
              </a:r>
              <a:endParaRPr kumimoji="0" lang="en-US" altLang="en-US" sz="1800" b="0" i="1" u="none" strike="noStrike" cap="none" normalizeH="0" baseline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  <p:sp>
          <p:nvSpPr>
            <p:cNvPr id="17" name="Text Box 50">
              <a:extLst>
                <a:ext uri="{FF2B5EF4-FFF2-40B4-BE49-F238E27FC236}">
                  <a16:creationId xmlns:a16="http://schemas.microsoft.com/office/drawing/2014/main" id="{8291B8C5-0AFD-4DE8-93B3-4AA98A5CEDB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617817" y="915697"/>
              <a:ext cx="1811339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Richard Whitley</a:t>
              </a: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Director</a:t>
              </a:r>
              <a:endParaRPr kumimoji="0" lang="en-US" altLang="en-US" sz="1800" b="0" i="1" u="none" strike="noStrike" cap="none" normalizeH="0" baseline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ACC760E-8E28-4D5F-92C2-F3B3BD49BA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4276658"/>
            <a:ext cx="7772400" cy="466344"/>
          </a:xfrm>
        </p:spPr>
        <p:txBody>
          <a:bodyPr/>
          <a:lstStyle>
            <a:lvl1pPr marL="0" indent="0" algn="ctr">
              <a:buNone/>
              <a:defRPr lang="en-US" sz="32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Click to edit Presentation Title</a:t>
            </a:r>
          </a:p>
        </p:txBody>
      </p:sp>
      <p:pic>
        <p:nvPicPr>
          <p:cNvPr id="35" name="Picture 34" descr="Department of Health and Human Services logo &quot;DHHS&quot;">
            <a:extLst>
              <a:ext uri="{FF2B5EF4-FFF2-40B4-BE49-F238E27FC236}">
                <a16:creationId xmlns:a16="http://schemas.microsoft.com/office/drawing/2014/main" id="{97172F7C-5175-4A43-A4FD-6859E60AC1B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895" y="4901153"/>
            <a:ext cx="1331869" cy="1789077"/>
          </a:xfrm>
          <a:prstGeom prst="rect">
            <a:avLst/>
          </a:prstGeom>
        </p:spPr>
      </p:pic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EE36005C-0F53-4E6B-B2EA-8157A00414B0}"/>
              </a:ext>
            </a:extLst>
          </p:cNvPr>
          <p:cNvSpPr txBox="1">
            <a:spLocks/>
          </p:cNvSpPr>
          <p:nvPr userDrawn="1"/>
        </p:nvSpPr>
        <p:spPr>
          <a:xfrm>
            <a:off x="2514600" y="6356350"/>
            <a:ext cx="41148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en-US" sz="1400" kern="120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rPr>
              <a:t>Helping people.  It’s who we are and what we do.</a:t>
            </a:r>
          </a:p>
        </p:txBody>
      </p:sp>
    </p:spTree>
    <p:extLst>
      <p:ext uri="{BB962C8B-B14F-4D97-AF65-F5344CB8AC3E}">
        <p14:creationId xmlns:p14="http://schemas.microsoft.com/office/powerpoint/2010/main" val="197393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4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4C7FD-6EE1-451F-BA6B-050A9CEE52F9}"/>
              </a:ext>
            </a:extLst>
          </p:cNvPr>
          <p:cNvSpPr txBox="1">
            <a:spLocks/>
          </p:cNvSpPr>
          <p:nvPr userDrawn="1"/>
        </p:nvSpPr>
        <p:spPr>
          <a:xfrm>
            <a:off x="628650" y="2766218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10000">
                <a:solidFill>
                  <a:srgbClr val="2D4E6B"/>
                </a:solidFill>
                <a:latin typeface="+mn-lt"/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260241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4F36A-7576-491F-A1F7-C8608A197855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>
                <a:solidFill>
                  <a:srgbClr val="2D4E6B"/>
                </a:solidFill>
                <a:latin typeface="+mn-lt"/>
              </a:rPr>
              <a:t>Contact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BEE78A-C8E5-4BDB-8A72-F43C2988A4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534CAD-222C-4493-B95F-339F15DF5B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C1ADE59-FB95-4C6E-A827-FD56250EB4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Job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B4B28B-D99E-4112-8CD4-D11F2E6E72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Job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156DF49-83D0-41EC-AECD-5F997A34B8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65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Email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7FCF11F-5522-4A79-ADC7-43C7B336CE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Email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80D7327-8F80-4B78-8D25-2D7AFB13A5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865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Phone Number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44C58A1-3B7F-464F-BFDB-7C34E8957A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7200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Phone Number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BCA736D-CC37-4A51-89AE-E21A02317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00325" y="5383674"/>
            <a:ext cx="3943350" cy="532592"/>
          </a:xfrm>
        </p:spPr>
        <p:txBody>
          <a:bodyPr anchor="ctr"/>
          <a:lstStyle>
            <a:lvl1pPr marL="0" indent="0" algn="ctr">
              <a:buNone/>
              <a:defRPr>
                <a:latin typeface="+mn-lt"/>
              </a:defRPr>
            </a:lvl1pPr>
          </a:lstStyle>
          <a:p>
            <a:pPr lvl="0"/>
            <a:r>
              <a:rPr lang="en-US"/>
              <a:t>Web Address</a:t>
            </a:r>
          </a:p>
        </p:txBody>
      </p:sp>
    </p:spTree>
    <p:extLst>
      <p:ext uri="{BB962C8B-B14F-4D97-AF65-F5344CB8AC3E}">
        <p14:creationId xmlns:p14="http://schemas.microsoft.com/office/powerpoint/2010/main" val="1854036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rony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numCol="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/>
              <a:t>Place Acronyms Here – This list has 2 columns to make it easier to add as many as you need.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977BF7-C691-4DC7-AA5B-AE6458762ECE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>
                <a:solidFill>
                  <a:srgbClr val="2D4E6B"/>
                </a:solidFill>
                <a:latin typeface="+mn-lt"/>
              </a:rPr>
              <a:t>Acronyms</a:t>
            </a:r>
          </a:p>
        </p:txBody>
      </p:sp>
    </p:spTree>
    <p:extLst>
      <p:ext uri="{BB962C8B-B14F-4D97-AF65-F5344CB8AC3E}">
        <p14:creationId xmlns:p14="http://schemas.microsoft.com/office/powerpoint/2010/main" val="3560398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2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43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69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1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267630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901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add Agenda item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AF5C6-B59C-45C2-925E-4885EFA9EA13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>
                <a:solidFill>
                  <a:srgbClr val="2D4E6B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402147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40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63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7037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924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8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D4E6B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6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4478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1" y="2271712"/>
            <a:ext cx="3868340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4478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9" y="2271712"/>
            <a:ext cx="3887391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8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FEFAC60-7414-4FDE-BD15-9938009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22044"/>
          <a:stretch/>
        </p:blipFill>
        <p:spPr>
          <a:xfrm>
            <a:off x="-1" y="0"/>
            <a:ext cx="1877831" cy="17581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0498"/>
            <a:ext cx="7886700" cy="5260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AAE399-9663-4155-9710-CBEED152D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566" y="5663696"/>
            <a:ext cx="764198" cy="102653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600" kern="1200" smtClean="0">
                <a:solidFill>
                  <a:srgbClr val="2D4E6B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81" r:id="rId12"/>
    <p:sldLayoutId id="2147483682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rgbClr val="2D4E6B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5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sduncan@adsd.nv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amnavarro@adsd.nv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A329-3FB8-496B-8AC6-2927384D1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Aging and Disability Services Division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98E897-CBE8-4C7F-A765-03F2FCB57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629" y="5384418"/>
            <a:ext cx="7108371" cy="722467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Jeff Duncan, Unit Chief &amp; </a:t>
            </a:r>
          </a:p>
          <a:p>
            <a:r>
              <a:rPr lang="en-US"/>
              <a:t>Adrienne Navarro, Chief of Advocacy &amp; Community Services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C44EEA-12BD-4D1B-B9E1-720DD25627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Senior &amp; Disability Prescription Program</a:t>
            </a:r>
          </a:p>
        </p:txBody>
      </p:sp>
    </p:spTree>
    <p:extLst>
      <p:ext uri="{BB962C8B-B14F-4D97-AF65-F5344CB8AC3E}">
        <p14:creationId xmlns:p14="http://schemas.microsoft.com/office/powerpoint/2010/main" val="2505890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C90FE-2172-4F75-A8D9-457980B1D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92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10677-76C4-4792-BFC8-9E6BB944A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37D26-B357-461B-8949-39722CF9C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ADSD – Aging and Disability Services Division</a:t>
            </a:r>
          </a:p>
          <a:p>
            <a:r>
              <a:rPr lang="en-US"/>
              <a:t>NAC – Nevada Administrative Code</a:t>
            </a:r>
          </a:p>
          <a:p>
            <a:r>
              <a:rPr lang="en-US"/>
              <a:t>NRS – Nevada Revised Statutes</a:t>
            </a:r>
          </a:p>
          <a:p>
            <a:r>
              <a:rPr lang="en-US"/>
              <a:t>SRx/DRx – Senior and Disability Prescription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4CAEE-D47F-4B6F-B96C-44894F09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2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B202E-035C-4A15-9B99-6513773AE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Contact Information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E983-BE7A-436A-8528-2E4D674D7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7559" y="1876160"/>
            <a:ext cx="5835721" cy="181852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3600">
                <a:cs typeface="Calibri"/>
              </a:rPr>
              <a:t>Jeff Duncan</a:t>
            </a:r>
            <a:endParaRPr lang="en-US"/>
          </a:p>
          <a:p>
            <a:pPr marL="0" indent="0">
              <a:spcBef>
                <a:spcPts val="1000"/>
              </a:spcBef>
              <a:buNone/>
            </a:pPr>
            <a:r>
              <a:rPr lang="en-US" sz="2800">
                <a:cs typeface="Calibri"/>
              </a:rPr>
              <a:t>Unit Chief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sz="2800">
                <a:cs typeface="Calibri"/>
              </a:rPr>
              <a:t>Planning, Advocacy &amp; Community Services</a:t>
            </a:r>
          </a:p>
          <a:p>
            <a:pPr marL="0" indent="0">
              <a:buNone/>
            </a:pPr>
            <a:r>
              <a:rPr lang="en-US" u="sng">
                <a:solidFill>
                  <a:srgbClr val="0563C1"/>
                </a:solidFill>
                <a:latin typeface="Calibri" panose="020F0502020204030204" pitchFamily="34" charset="0"/>
                <a:hlinkClick r:id="rId3"/>
              </a:rPr>
              <a:t>jsduncan</a:t>
            </a:r>
            <a:r>
              <a:rPr lang="en-US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@adsd.nv.gov</a:t>
            </a:r>
            <a:endParaRPr lang="en-US">
              <a:cs typeface="Times New Roman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E1131-0BBE-4781-87CF-9013F1384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07559" y="4150759"/>
            <a:ext cx="5835721" cy="1643867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en-US" sz="3600">
                <a:cs typeface="Calibri"/>
              </a:rPr>
              <a:t>Adrienne Navarro</a:t>
            </a:r>
          </a:p>
          <a:p>
            <a:pPr marL="0" indent="0" fontAlgn="base">
              <a:buNone/>
            </a:pPr>
            <a:r>
              <a:rPr lang="en-US">
                <a:cs typeface="Calibri"/>
              </a:rPr>
              <a:t>Chief of Advocacy &amp; Community Services</a:t>
            </a:r>
          </a:p>
          <a:p>
            <a:pPr marL="0" indent="0" rtl="0" fontAlgn="base">
              <a:buNone/>
            </a:pPr>
            <a:r>
              <a:rPr lang="en-US" u="sng">
                <a:solidFill>
                  <a:srgbClr val="0563C1"/>
                </a:solidFill>
                <a:latin typeface="Calibri" panose="020F0502020204030204" pitchFamily="34" charset="0"/>
                <a:hlinkClick r:id="rId4"/>
              </a:rPr>
              <a:t>amnavarro</a:t>
            </a:r>
            <a:r>
              <a:rPr lang="en-US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@adsd.nv.gov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en-US">
              <a:cs typeface="Times New Roman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3E9FD-8304-48A4-BD11-89D4A92D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2AE827-4ED9-432E-959B-0CDFE41C1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6D837A-92A1-4B55-A4FE-75FD78EC3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3270"/>
            <a:ext cx="7886700" cy="48782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cs typeface="Times New Roman"/>
              </a:rPr>
              <a:t>Senior and Disability Prescription (SRx/DRx) Program History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cs typeface="Times New Roman"/>
              </a:rPr>
              <a:t>Program Utilization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cs typeface="Times New Roman"/>
              </a:rPr>
              <a:t>81</a:t>
            </a:r>
            <a:r>
              <a:rPr lang="en-US" baseline="30000" dirty="0">
                <a:cs typeface="Times New Roman"/>
              </a:rPr>
              <a:t>st</a:t>
            </a:r>
            <a:r>
              <a:rPr lang="en-US" dirty="0">
                <a:cs typeface="Times New Roman"/>
              </a:rPr>
              <a:t> Legislative Session – AB35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cs typeface="Times New Roman"/>
              </a:rPr>
              <a:t>ADSD Program Proposal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cs typeface="Times New Roman"/>
              </a:rPr>
              <a:t>Timeline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cs typeface="Times New Roman"/>
              </a:rPr>
              <a:t>Questions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AE0939-0FD6-49E7-9B50-369120AA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/>
          <a:lstStyle/>
          <a:p>
            <a:r>
              <a:rPr lang="en-US"/>
              <a:t>SRx/DRx Program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8341D-F513-44B4-8486-E02A62C0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49" y="1904045"/>
            <a:ext cx="8528933" cy="4634868"/>
          </a:xfrm>
        </p:spPr>
        <p:txBody>
          <a:bodyPr>
            <a:normAutofit/>
          </a:bodyPr>
          <a:lstStyle/>
          <a:p>
            <a:r>
              <a:rPr lang="en-US" sz="3000" dirty="0"/>
              <a:t>1999 Senior Rx program established in statute. </a:t>
            </a:r>
          </a:p>
          <a:p>
            <a:r>
              <a:rPr lang="en-US" sz="3000" dirty="0"/>
              <a:t>2005 Disability Rx program established in statute. </a:t>
            </a:r>
          </a:p>
          <a:p>
            <a:r>
              <a:rPr lang="en-US" sz="3000" dirty="0"/>
              <a:t>2006 Federal Medicare Part D began. </a:t>
            </a:r>
          </a:p>
          <a:p>
            <a:r>
              <a:rPr lang="en-US" sz="3000" dirty="0"/>
              <a:t>2020 Medicare Part D Coverage GAP Closed </a:t>
            </a:r>
          </a:p>
          <a:p>
            <a:pPr lvl="1"/>
            <a:r>
              <a:rPr lang="en-US" sz="2600" dirty="0"/>
              <a:t>Program model shifted to a subsidy program. </a:t>
            </a:r>
          </a:p>
          <a:p>
            <a:pPr marL="0" indent="0">
              <a:buNone/>
            </a:pPr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/>
          <a:lstStyle/>
          <a:p>
            <a:r>
              <a:rPr lang="en-US"/>
              <a:t>Program Utilization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FC6580-1446-43CB-A247-2D8006F79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791657"/>
              </p:ext>
            </p:extLst>
          </p:nvPr>
        </p:nvGraphicFramePr>
        <p:xfrm>
          <a:off x="628650" y="2162512"/>
          <a:ext cx="7968893" cy="2904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514">
                  <a:extLst>
                    <a:ext uri="{9D8B030D-6E8A-4147-A177-3AD203B41FA5}">
                      <a16:colId xmlns:a16="http://schemas.microsoft.com/office/drawing/2014/main" val="2777426874"/>
                    </a:ext>
                  </a:extLst>
                </a:gridCol>
                <a:gridCol w="2211202">
                  <a:extLst>
                    <a:ext uri="{9D8B030D-6E8A-4147-A177-3AD203B41FA5}">
                      <a16:colId xmlns:a16="http://schemas.microsoft.com/office/drawing/2014/main" val="1167039436"/>
                    </a:ext>
                  </a:extLst>
                </a:gridCol>
                <a:gridCol w="2335777">
                  <a:extLst>
                    <a:ext uri="{9D8B030D-6E8A-4147-A177-3AD203B41FA5}">
                      <a16:colId xmlns:a16="http://schemas.microsoft.com/office/drawing/2014/main" val="77226324"/>
                    </a:ext>
                  </a:extLst>
                </a:gridCol>
                <a:gridCol w="2240400">
                  <a:extLst>
                    <a:ext uri="{9D8B030D-6E8A-4147-A177-3AD203B41FA5}">
                      <a16:colId xmlns:a16="http://schemas.microsoft.com/office/drawing/2014/main" val="2897780241"/>
                    </a:ext>
                  </a:extLst>
                </a:gridCol>
              </a:tblGrid>
              <a:tr h="74533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Average Calls </a:t>
                      </a:r>
                    </a:p>
                    <a:p>
                      <a:pPr algn="ctr"/>
                      <a:r>
                        <a:rPr lang="en-US"/>
                        <a:t>per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Average Applications per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Average Caseload per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922073"/>
                  </a:ext>
                </a:extLst>
              </a:tr>
              <a:tr h="43182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SFY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5587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874167"/>
                  </a:ext>
                </a:extLst>
              </a:tr>
              <a:tr h="43182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SFY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3627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870856"/>
                  </a:ext>
                </a:extLst>
              </a:tr>
              <a:tr h="43182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SFY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622068"/>
                  </a:ext>
                </a:extLst>
              </a:tr>
              <a:tr h="43182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SFY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87947"/>
                  </a:ext>
                </a:extLst>
              </a:tr>
              <a:tr h="43182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SFY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48498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68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/>
          <a:lstStyle/>
          <a:p>
            <a:r>
              <a:rPr lang="en-US"/>
              <a:t>81</a:t>
            </a:r>
            <a:r>
              <a:rPr lang="en-US" baseline="30000"/>
              <a:t>st</a:t>
            </a:r>
            <a:r>
              <a:rPr lang="en-US"/>
              <a:t> Legislative Session – AB35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8341D-F513-44B4-8486-E02A62C0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49" y="1718678"/>
            <a:ext cx="8432653" cy="48202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600" dirty="0"/>
              <a:t>Combined NRS for Senior and Disability Rx</a:t>
            </a:r>
          </a:p>
          <a:p>
            <a:pPr>
              <a:lnSpc>
                <a:spcPct val="110000"/>
              </a:lnSpc>
            </a:pPr>
            <a:r>
              <a:rPr lang="en-US" sz="3600" dirty="0"/>
              <a:t>Aligned definitions with those in NRS 427A. </a:t>
            </a:r>
          </a:p>
          <a:p>
            <a:pPr>
              <a:lnSpc>
                <a:spcPct val="110000"/>
              </a:lnSpc>
            </a:pPr>
            <a:r>
              <a:rPr lang="en-US" sz="3600" dirty="0"/>
              <a:t>Updated eligibility criteria </a:t>
            </a:r>
          </a:p>
          <a:p>
            <a:pPr>
              <a:lnSpc>
                <a:spcPct val="110000"/>
              </a:lnSpc>
            </a:pPr>
            <a:r>
              <a:rPr lang="en-US" sz="3600" dirty="0"/>
              <a:t>Legislative Concerns</a:t>
            </a:r>
          </a:p>
          <a:p>
            <a:pPr lvl="1">
              <a:lnSpc>
                <a:spcPct val="110000"/>
              </a:lnSpc>
            </a:pPr>
            <a:r>
              <a:rPr lang="en-US" sz="3200" dirty="0"/>
              <a:t>High Administrative costs</a:t>
            </a:r>
          </a:p>
          <a:p>
            <a:pPr lvl="1">
              <a:lnSpc>
                <a:spcPct val="110000"/>
              </a:lnSpc>
            </a:pPr>
            <a:r>
              <a:rPr lang="en-US" sz="3200" dirty="0"/>
              <a:t>ADSD to evaluate the program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1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>
            <a:normAutofit/>
          </a:bodyPr>
          <a:lstStyle/>
          <a:p>
            <a:r>
              <a:rPr lang="en-US"/>
              <a:t>ADSD Program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8341D-F513-44B4-8486-E02A62C0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49" y="1718678"/>
            <a:ext cx="8432653" cy="48202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4000" dirty="0"/>
              <a:t>Pharmaceutical Assistance Fund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Community Based Program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Assist Nevadans with cost of prescription drugs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Assist Nevadans with other costs such as vision, dental, and/or other pharmaceutical needs. </a:t>
            </a:r>
          </a:p>
          <a:p>
            <a:pPr lvl="1">
              <a:lnSpc>
                <a:spcPct val="110000"/>
              </a:lnSpc>
            </a:pPr>
            <a:endParaRPr lang="en-US" sz="3600" dirty="0"/>
          </a:p>
          <a:p>
            <a:pPr marL="457200" lvl="1" indent="0">
              <a:lnSpc>
                <a:spcPct val="110000"/>
              </a:lnSpc>
              <a:buNone/>
            </a:pPr>
            <a:endParaRPr lang="en-US" sz="3600" dirty="0"/>
          </a:p>
          <a:p>
            <a:pPr lvl="1">
              <a:lnSpc>
                <a:spcPct val="110000"/>
              </a:lnSpc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1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/>
              <a:t>Pharmaceutical Assistance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8341D-F513-44B4-8486-E02A62C0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49" y="1771841"/>
            <a:ext cx="8432653" cy="476707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4000" dirty="0"/>
              <a:t>Benefits: 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In the community, by the community (subaward)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Person-centered approach 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Eligibility beyond Medicare beneficiaries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3600" dirty="0"/>
          </a:p>
          <a:p>
            <a:pPr lvl="1">
              <a:lnSpc>
                <a:spcPct val="110000"/>
              </a:lnSpc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6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/>
              <a:t>Pharmaceutical Assistance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8341D-F513-44B4-8486-E02A62C0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49" y="1708046"/>
            <a:ext cx="8432653" cy="483086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4000" dirty="0"/>
              <a:t> </a:t>
            </a:r>
            <a:r>
              <a:rPr lang="en-US" sz="4000"/>
              <a:t>Initial Program</a:t>
            </a:r>
            <a:endParaRPr lang="en-US" sz="4000" dirty="0"/>
          </a:p>
          <a:p>
            <a:pPr lvl="1">
              <a:lnSpc>
                <a:spcPct val="110000"/>
              </a:lnSpc>
            </a:pPr>
            <a:r>
              <a:rPr lang="en-US" sz="3600" dirty="0"/>
              <a:t>January – June 2022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Funding</a:t>
            </a:r>
          </a:p>
          <a:p>
            <a:pPr lvl="2">
              <a:lnSpc>
                <a:spcPct val="110000"/>
              </a:lnSpc>
            </a:pPr>
            <a:r>
              <a:rPr lang="en-US" sz="3200" dirty="0"/>
              <a:t>Remaining funding in SFY2022</a:t>
            </a:r>
          </a:p>
          <a:p>
            <a:pPr lvl="2">
              <a:lnSpc>
                <a:spcPct val="110000"/>
              </a:lnSpc>
            </a:pPr>
            <a:r>
              <a:rPr lang="en-US" sz="3200" dirty="0">
                <a:cs typeface="Times New Roman"/>
              </a:rPr>
              <a:t>Projected amount approximately $85,000 to $145,000</a:t>
            </a:r>
          </a:p>
          <a:p>
            <a:pPr lvl="3">
              <a:lnSpc>
                <a:spcPct val="110000"/>
              </a:lnSpc>
            </a:pPr>
            <a:r>
              <a:rPr lang="en-US" sz="3000" dirty="0">
                <a:cs typeface="Times New Roman"/>
              </a:rPr>
              <a:t>Based on utilization in Q1 and Q2</a:t>
            </a:r>
            <a:endParaRPr lang="en-US" sz="3000" dirty="0"/>
          </a:p>
          <a:p>
            <a:pPr marL="914400" lvl="2" indent="0">
              <a:lnSpc>
                <a:spcPct val="110000"/>
              </a:lnSpc>
              <a:buNone/>
            </a:pP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03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28F1-2495-49BD-A915-D2BB067D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316"/>
            <a:ext cx="7886700" cy="1325563"/>
          </a:xfrm>
        </p:spPr>
        <p:txBody>
          <a:bodyPr/>
          <a:lstStyle/>
          <a:p>
            <a:r>
              <a:rPr lang="en-US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8341D-F513-44B4-8486-E02A62C0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49" y="1644250"/>
            <a:ext cx="8432653" cy="48946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4000" dirty="0"/>
              <a:t>Advocacy Group Presentations 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Now through November 2021</a:t>
            </a:r>
          </a:p>
          <a:p>
            <a:pPr>
              <a:lnSpc>
                <a:spcPct val="110000"/>
              </a:lnSpc>
            </a:pPr>
            <a:r>
              <a:rPr lang="en-US" sz="4000" dirty="0"/>
              <a:t>Interim Finance Committee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October 21, 2021 </a:t>
            </a:r>
          </a:p>
          <a:p>
            <a:pPr>
              <a:lnSpc>
                <a:spcPct val="110000"/>
              </a:lnSpc>
            </a:pPr>
            <a:r>
              <a:rPr lang="en-US" sz="4000" dirty="0"/>
              <a:t>Full Pharmaceutical Assistance Fund Launch</a:t>
            </a:r>
          </a:p>
          <a:p>
            <a:pPr lvl="1">
              <a:lnSpc>
                <a:spcPct val="110000"/>
              </a:lnSpc>
            </a:pPr>
            <a:r>
              <a:rPr lang="en-US" sz="3600" dirty="0"/>
              <a:t>July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D4CB-6803-4DA6-A913-2D73CEE6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6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lf-Actualizing Workshop PowerPoint - Updated Template" id="{6EF55E02-61D9-4086-B547-17B62D39C7CC}" vid="{0F817328-713F-4463-800E-9AD75FA46F90}"/>
    </a:ext>
  </a:extLst>
</a:theme>
</file>

<file path=ppt/theme/theme2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a003921-ff39-437b-9ec0-9b0c3db85cde">
      <UserInfo>
        <DisplayName>Adrienne Navarro</DisplayName>
        <AccountId>20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AD9901C4F58F40805C0495838A658F" ma:contentTypeVersion="8" ma:contentTypeDescription="Create a new document." ma:contentTypeScope="" ma:versionID="3bf24434e59d7396bbbfad20a6e2068b">
  <xsd:schema xmlns:xsd="http://www.w3.org/2001/XMLSchema" xmlns:xs="http://www.w3.org/2001/XMLSchema" xmlns:p="http://schemas.microsoft.com/office/2006/metadata/properties" xmlns:ns2="dfee1b0d-47f1-4850-b365-76d73eba41b0" xmlns:ns3="4a003921-ff39-437b-9ec0-9b0c3db85cde" targetNamespace="http://schemas.microsoft.com/office/2006/metadata/properties" ma:root="true" ma:fieldsID="4d791b0c146d8da03ab31c373438fa61" ns2:_="" ns3:_="">
    <xsd:import namespace="dfee1b0d-47f1-4850-b365-76d73eba41b0"/>
    <xsd:import namespace="4a003921-ff39-437b-9ec0-9b0c3db85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e1b0d-47f1-4850-b365-76d73eba4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003921-ff39-437b-9ec0-9b0c3db85c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7F6E7C-558C-49F8-8C0C-858018C511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74CEF6-2A13-4B8E-B7B5-B8A0284D8428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4a003921-ff39-437b-9ec0-9b0c3db85cde"/>
    <ds:schemaRef ds:uri="dfee1b0d-47f1-4850-b365-76d73eba41b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D364A34-6757-47C7-B3DC-F4445B577224}">
  <ds:schemaRefs>
    <ds:schemaRef ds:uri="4a003921-ff39-437b-9ec0-9b0c3db85cde"/>
    <ds:schemaRef ds:uri="dfee1b0d-47f1-4850-b365-76d73eba41b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594</Words>
  <Application>Microsoft Office PowerPoint</Application>
  <PresentationFormat>On-screen Show (4:3)</PresentationFormat>
  <Paragraphs>136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Wingdings 2</vt:lpstr>
      <vt:lpstr>Office Theme</vt:lpstr>
      <vt:lpstr>HDOfficeLightV0</vt:lpstr>
      <vt:lpstr>Aging and Disability Services Division</vt:lpstr>
      <vt:lpstr>Agenda</vt:lpstr>
      <vt:lpstr>SRx/DRx Program History</vt:lpstr>
      <vt:lpstr>Program Utilization</vt:lpstr>
      <vt:lpstr>81st Legislative Session – AB35</vt:lpstr>
      <vt:lpstr>ADSD Program Proposal</vt:lpstr>
      <vt:lpstr>Pharmaceutical Assistance Fund</vt:lpstr>
      <vt:lpstr>Pharmaceutical Assistance Fund</vt:lpstr>
      <vt:lpstr>Timeline</vt:lpstr>
      <vt:lpstr>PowerPoint Presentation</vt:lpstr>
      <vt:lpstr>Definitions</vt:lpstr>
      <vt:lpstr>Contact Information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Aging and Disability Services Division NAC 656A Workshop Presentation</dc:title>
  <dc:creator>Kalen Beck</dc:creator>
  <cp:lastModifiedBy>Wendy Thornley</cp:lastModifiedBy>
  <cp:revision>6</cp:revision>
  <dcterms:created xsi:type="dcterms:W3CDTF">2019-11-21T20:46:11Z</dcterms:created>
  <dcterms:modified xsi:type="dcterms:W3CDTF">2021-09-27T18:11:44Z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0x0101006FAD9901C4F58F40805C0495838A658F</vt:lpwstr>
  </property>
</Properties>
</file>