
<file path=[Content_Types].xml><?xml version="1.0" encoding="utf-8"?>
<Types xmlns="http://schemas.openxmlformats.org/package/2006/content-types">
  <Default Extension="bin" ContentType="application/vnd.openxmlformats-officedocument.oleObject"/>
  <Default Extension="gif" ContentType="image/gif"/>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3.xml" ContentType="application/vnd.openxmlformats-officedocument.drawingml.chartshapes+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drawings/drawing4.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3.xml" ContentType="application/vnd.openxmlformats-officedocument.themeOverride+xml"/>
  <Override PartName="/ppt/drawings/drawing5.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4.xml" ContentType="application/vnd.openxmlformats-officedocument.themeOverride+xml"/>
  <Override PartName="/ppt/notesSlides/notesSlide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5.xml" ContentType="application/vnd.openxmlformats-officedocument.themeOverride+xml"/>
  <Override PartName="/ppt/drawings/drawing6.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6.xml" ContentType="application/vnd.openxmlformats-officedocument.themeOverride+xml"/>
  <Override PartName="/ppt/drawings/drawing7.xml" ContentType="application/vnd.openxmlformats-officedocument.drawingml.chartshape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7.xml" ContentType="application/vnd.openxmlformats-officedocument.themeOverride+xml"/>
  <Override PartName="/ppt/drawings/drawing8.xml" ContentType="application/vnd.openxmlformats-officedocument.drawingml.chartshapes+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361" r:id="rId2"/>
    <p:sldId id="371" r:id="rId3"/>
    <p:sldId id="358" r:id="rId4"/>
    <p:sldId id="359" r:id="rId5"/>
    <p:sldId id="393" r:id="rId6"/>
    <p:sldId id="394" r:id="rId7"/>
    <p:sldId id="408" r:id="rId8"/>
    <p:sldId id="407" r:id="rId9"/>
    <p:sldId id="463" r:id="rId10"/>
    <p:sldId id="396" r:id="rId11"/>
    <p:sldId id="398" r:id="rId12"/>
    <p:sldId id="454" r:id="rId13"/>
    <p:sldId id="423" r:id="rId14"/>
    <p:sldId id="473" r:id="rId15"/>
    <p:sldId id="451" r:id="rId16"/>
    <p:sldId id="373" r:id="rId17"/>
    <p:sldId id="372" r:id="rId18"/>
    <p:sldId id="406" r:id="rId19"/>
    <p:sldId id="479" r:id="rId20"/>
    <p:sldId id="458" r:id="rId21"/>
    <p:sldId id="459" r:id="rId22"/>
    <p:sldId id="477" r:id="rId23"/>
    <p:sldId id="475" r:id="rId24"/>
    <p:sldId id="462" r:id="rId25"/>
    <p:sldId id="461" r:id="rId26"/>
    <p:sldId id="403" r:id="rId27"/>
    <p:sldId id="362" r:id="rId28"/>
    <p:sldId id="366" r:id="rId29"/>
    <p:sldId id="363" r:id="rId30"/>
    <p:sldId id="412" r:id="rId31"/>
    <p:sldId id="382" r:id="rId32"/>
    <p:sldId id="32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5" autoAdjust="0"/>
    <p:restoredTop sz="84151" autoAdjust="0"/>
  </p:normalViewPr>
  <p:slideViewPr>
    <p:cSldViewPr snapToGrid="0">
      <p:cViewPr varScale="1">
        <p:scale>
          <a:sx n="56" d="100"/>
          <a:sy n="56" d="100"/>
        </p:scale>
        <p:origin x="1056"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69" d="100"/>
          <a:sy n="69" d="100"/>
        </p:scale>
        <p:origin x="278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5" Type="http://schemas.openxmlformats.org/officeDocument/2006/relationships/chartUserShapes" Target="../drawings/drawing4.xml"/><Relationship Id="rId4" Type="http://schemas.openxmlformats.org/officeDocument/2006/relationships/oleObject" Target="../embeddings/oleObject1.bin"/></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5.xml"/><Relationship Id="rId4"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chartUserShapes" Target="../drawings/drawing6.xml"/><Relationship Id="rId4"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7.xml"/><Relationship Id="rId4" Type="http://schemas.openxmlformats.org/officeDocument/2006/relationships/package" Target="../embeddings/Microsoft_Excel_Worksheet11.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8.xml"/><Relationship Id="rId4"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d-elez\Desktop\Gift%20Fund%20Presentation%202021\Chart%20in%20Microsoft%20PowerPoin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834280872472807E-2"/>
          <c:y val="0.31825225177466276"/>
          <c:w val="0.56806282263071417"/>
          <c:h val="0.63681792164046258"/>
        </c:manualLayout>
      </c:layout>
      <c:barChart>
        <c:barDir val="bar"/>
        <c:grouping val="clustered"/>
        <c:varyColors val="0"/>
        <c:ser>
          <c:idx val="0"/>
          <c:order val="0"/>
          <c:tx>
            <c:strRef>
              <c:f>Sheet1!$B$1</c:f>
              <c:strCache>
                <c:ptCount val="1"/>
                <c:pt idx="0">
                  <c:v>Poverty Rate</c:v>
                </c:pt>
              </c:strCache>
            </c:strRef>
          </c:tx>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a:effectLst>
              <a:innerShdw blurRad="114300">
                <a:schemeClr val="accent1"/>
              </a:innerShdw>
            </a:effectLst>
          </c:spPr>
          <c:invertIfNegative val="0"/>
          <c:dPt>
            <c:idx val="1"/>
            <c:invertIfNegative val="0"/>
            <c:bubble3D val="0"/>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a:effectLst>
                <a:innerShdw blurRad="114300">
                  <a:schemeClr val="accent5">
                    <a:lumMod val="50000"/>
                  </a:schemeClr>
                </a:innerShdw>
              </a:effectLst>
            </c:spPr>
            <c:extLst>
              <c:ext xmlns:c16="http://schemas.microsoft.com/office/drawing/2014/chart" uri="{C3380CC4-5D6E-409C-BE32-E72D297353CC}">
                <c16:uniqueId val="{00000001-ABF5-4704-8D2B-B0C9A1ACF63C}"/>
              </c:ext>
            </c:extLst>
          </c:dPt>
          <c:dLbls>
            <c:dLbl>
              <c:idx val="0"/>
              <c:layout>
                <c:manualLayout>
                  <c:x val="-2.3937748283456114E-2"/>
                  <c:y val="0"/>
                </c:manualLayout>
              </c:layout>
              <c:tx>
                <c:rich>
                  <a:bodyPr/>
                  <a:lstStyle/>
                  <a:p>
                    <a:r>
                      <a:rPr lang="en-US"/>
                      <a:t>10.4%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manualLayout>
                      <c:w val="0.33273470114004"/>
                      <c:h val="0.22227115957916344"/>
                    </c:manualLayout>
                  </c15:layout>
                  <c15:showDataLabelsRange val="0"/>
                </c:ext>
                <c:ext xmlns:c16="http://schemas.microsoft.com/office/drawing/2014/chart" uri="{C3380CC4-5D6E-409C-BE32-E72D297353CC}">
                  <c16:uniqueId val="{00000002-85D3-4EC8-A176-5850704E7B46}"/>
                </c:ext>
              </c:extLst>
            </c:dLbl>
            <c:dLbl>
              <c:idx val="1"/>
              <c:layout>
                <c:manualLayout>
                  <c:x val="-3.830039725352978E-2"/>
                  <c:y val="0"/>
                </c:manualLayout>
              </c:layout>
              <c:tx>
                <c:rich>
                  <a:bodyPr/>
                  <a:lstStyle/>
                  <a:p>
                    <a:r>
                      <a:rPr lang="en-US" dirty="0"/>
                      <a:t>25.5%</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28485920457312774"/>
                      <c:h val="0.22227115957916344"/>
                    </c:manualLayout>
                  </c15:layout>
                  <c15:showDataLabelsRange val="0"/>
                </c:ext>
                <c:ext xmlns:c16="http://schemas.microsoft.com/office/drawing/2014/chart" uri="{C3380CC4-5D6E-409C-BE32-E72D297353CC}">
                  <c16:uniqueId val="{00000001-ABF5-4704-8D2B-B0C9A1ACF63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Individuals with Disability </c:v>
                </c:pt>
                <c:pt idx="1">
                  <c:v>Without Disability</c:v>
                </c:pt>
              </c:strCache>
            </c:strRef>
          </c:cat>
          <c:val>
            <c:numRef>
              <c:f>Sheet1!$B$2:$B$3</c:f>
              <c:numCache>
                <c:formatCode>0%</c:formatCode>
                <c:ptCount val="2"/>
                <c:pt idx="0">
                  <c:v>0.24</c:v>
                </c:pt>
                <c:pt idx="1">
                  <c:v>0.1</c:v>
                </c:pt>
              </c:numCache>
            </c:numRef>
          </c:val>
          <c:extLst>
            <c:ext xmlns:c16="http://schemas.microsoft.com/office/drawing/2014/chart" uri="{C3380CC4-5D6E-409C-BE32-E72D297353CC}">
              <c16:uniqueId val="{00000002-ABF5-4704-8D2B-B0C9A1ACF63C}"/>
            </c:ext>
          </c:extLst>
        </c:ser>
        <c:dLbls>
          <c:dLblPos val="outEnd"/>
          <c:showLegendKey val="0"/>
          <c:showVal val="1"/>
          <c:showCatName val="0"/>
          <c:showSerName val="0"/>
          <c:showPercent val="0"/>
          <c:showBubbleSize val="0"/>
        </c:dLbls>
        <c:gapWidth val="227"/>
        <c:overlap val="-48"/>
        <c:axId val="793405288"/>
        <c:axId val="793402664"/>
      </c:barChart>
      <c:catAx>
        <c:axId val="793405288"/>
        <c:scaling>
          <c:orientation val="minMax"/>
        </c:scaling>
        <c:delete val="1"/>
        <c:axPos val="l"/>
        <c:numFmt formatCode="General" sourceLinked="1"/>
        <c:majorTickMark val="none"/>
        <c:minorTickMark val="none"/>
        <c:tickLblPos val="nextTo"/>
        <c:crossAx val="793402664"/>
        <c:crosses val="autoZero"/>
        <c:auto val="1"/>
        <c:lblAlgn val="ctr"/>
        <c:lblOffset val="100"/>
        <c:noMultiLvlLbl val="0"/>
      </c:catAx>
      <c:valAx>
        <c:axId val="793402664"/>
        <c:scaling>
          <c:orientation val="minMax"/>
        </c:scaling>
        <c:delete val="1"/>
        <c:axPos val="b"/>
        <c:numFmt formatCode="0%" sourceLinked="1"/>
        <c:majorTickMark val="none"/>
        <c:minorTickMark val="none"/>
        <c:tickLblPos val="nextTo"/>
        <c:crossAx val="793405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'Data w PreETS'!$H$31</c:f>
              <c:strCache>
                <c:ptCount val="1"/>
                <c:pt idx="0">
                  <c:v>Cat 09- Client Services 
 </c:v>
                </c:pt>
              </c:strCache>
            </c:strRef>
          </c:tx>
          <c:spPr>
            <a:solidFill>
              <a:schemeClr val="tx2"/>
            </a:solidFill>
            <a:ln>
              <a:noFill/>
            </a:ln>
            <a:effectLst/>
          </c:spPr>
          <c:invertIfNegative val="0"/>
          <c:cat>
            <c:numRef>
              <c:f>'Data w PreETS'!$G$32:$G$50</c:f>
              <c:numCache>
                <c:formatCode>General</c:formatCode>
                <c:ptCount val="19"/>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numCache>
            </c:numRef>
          </c:cat>
          <c:val>
            <c:numRef>
              <c:f>'Data w PreETS'!$H$32:$H$50</c:f>
              <c:numCache>
                <c:formatCode>"$"#,##0</c:formatCode>
                <c:ptCount val="19"/>
                <c:pt idx="0">
                  <c:v>9678569</c:v>
                </c:pt>
                <c:pt idx="1">
                  <c:v>7950804.8300000001</c:v>
                </c:pt>
                <c:pt idx="2">
                  <c:v>11033873</c:v>
                </c:pt>
                <c:pt idx="3">
                  <c:v>10002437</c:v>
                </c:pt>
                <c:pt idx="4">
                  <c:v>9226875</c:v>
                </c:pt>
                <c:pt idx="5">
                  <c:v>11846564</c:v>
                </c:pt>
                <c:pt idx="6">
                  <c:v>12144720</c:v>
                </c:pt>
                <c:pt idx="7">
                  <c:v>12015422</c:v>
                </c:pt>
                <c:pt idx="8">
                  <c:v>8381924</c:v>
                </c:pt>
                <c:pt idx="9">
                  <c:v>7022957</c:v>
                </c:pt>
                <c:pt idx="10">
                  <c:v>6800037.9800000004</c:v>
                </c:pt>
                <c:pt idx="11">
                  <c:v>5974917.7199999997</c:v>
                </c:pt>
                <c:pt idx="12">
                  <c:v>5284974.92</c:v>
                </c:pt>
                <c:pt idx="13">
                  <c:v>5344236.41</c:v>
                </c:pt>
                <c:pt idx="14">
                  <c:v>4700147.5999999996</c:v>
                </c:pt>
                <c:pt idx="15">
                  <c:v>5581222.1600000001</c:v>
                </c:pt>
                <c:pt idx="16">
                  <c:v>2075283.7859499999</c:v>
                </c:pt>
                <c:pt idx="17">
                  <c:v>2506822.3033000003</c:v>
                </c:pt>
                <c:pt idx="18">
                  <c:v>1829943.8767999997</c:v>
                </c:pt>
              </c:numCache>
            </c:numRef>
          </c:val>
          <c:extLst>
            <c:ext xmlns:c16="http://schemas.microsoft.com/office/drawing/2014/chart" uri="{C3380CC4-5D6E-409C-BE32-E72D297353CC}">
              <c16:uniqueId val="{00000000-C0E5-4A49-B871-8C7B975F1C92}"/>
            </c:ext>
          </c:extLst>
        </c:ser>
        <c:ser>
          <c:idx val="1"/>
          <c:order val="1"/>
          <c:tx>
            <c:strRef>
              <c:f>'Data w PreETS'!$I$31</c:f>
              <c:strCache>
                <c:ptCount val="1"/>
                <c:pt idx="0">
                  <c:v>PreETS Expediture/Reserve</c:v>
                </c:pt>
              </c:strCache>
            </c:strRef>
          </c:tx>
          <c:spPr>
            <a:solidFill>
              <a:schemeClr val="accent2">
                <a:lumMod val="75000"/>
              </a:schemeClr>
            </a:solidFill>
            <a:ln>
              <a:noFill/>
            </a:ln>
            <a:effectLst/>
          </c:spPr>
          <c:invertIfNegative val="0"/>
          <c:cat>
            <c:numRef>
              <c:f>'Data w PreETS'!$G$32:$G$50</c:f>
              <c:numCache>
                <c:formatCode>General</c:formatCode>
                <c:ptCount val="19"/>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numCache>
            </c:numRef>
          </c:cat>
          <c:val>
            <c:numRef>
              <c:f>'Data w PreETS'!$I$32:$I$50</c:f>
              <c:numCache>
                <c:formatCode>General</c:formatCode>
                <c:ptCount val="19"/>
                <c:pt idx="10" formatCode="&quot;$&quot;#,##0">
                  <c:v>105353.02</c:v>
                </c:pt>
                <c:pt idx="11" formatCode="&quot;$&quot;#,##0">
                  <c:v>1147851.28</c:v>
                </c:pt>
                <c:pt idx="12" formatCode="&quot;$&quot;#,##0">
                  <c:v>1874873.08</c:v>
                </c:pt>
                <c:pt idx="13" formatCode="&quot;$&quot;#,##0">
                  <c:v>1991563.59</c:v>
                </c:pt>
                <c:pt idx="14" formatCode="&quot;$&quot;#,##0">
                  <c:v>2130902.4</c:v>
                </c:pt>
                <c:pt idx="15" formatCode="&quot;$&quot;#,##0">
                  <c:v>1593377.84</c:v>
                </c:pt>
                <c:pt idx="16" formatCode="&quot;$&quot;#,##0">
                  <c:v>2675334.2140500001</c:v>
                </c:pt>
                <c:pt idx="17" formatCode="&quot;$&quot;#,##0">
                  <c:v>2832266.6966999997</c:v>
                </c:pt>
                <c:pt idx="18" formatCode="&quot;$&quot;#,##0">
                  <c:v>2837665.1232000003</c:v>
                </c:pt>
              </c:numCache>
            </c:numRef>
          </c:val>
          <c:extLst>
            <c:ext xmlns:c16="http://schemas.microsoft.com/office/drawing/2014/chart" uri="{C3380CC4-5D6E-409C-BE32-E72D297353CC}">
              <c16:uniqueId val="{00000001-C0E5-4A49-B871-8C7B975F1C92}"/>
            </c:ext>
          </c:extLst>
        </c:ser>
        <c:dLbls>
          <c:showLegendKey val="0"/>
          <c:showVal val="0"/>
          <c:showCatName val="0"/>
          <c:showSerName val="0"/>
          <c:showPercent val="0"/>
          <c:showBubbleSize val="0"/>
        </c:dLbls>
        <c:gapWidth val="150"/>
        <c:overlap val="100"/>
        <c:axId val="393418232"/>
        <c:axId val="393420200"/>
      </c:barChart>
      <c:catAx>
        <c:axId val="39341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3420200"/>
        <c:crosses val="autoZero"/>
        <c:auto val="1"/>
        <c:lblAlgn val="ctr"/>
        <c:lblOffset val="100"/>
        <c:noMultiLvlLbl val="0"/>
      </c:catAx>
      <c:valAx>
        <c:axId val="393420200"/>
        <c:scaling>
          <c:orientation val="minMax"/>
          <c:max val="1200000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34182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'Data w PreETS'!$H$31</c:f>
              <c:strCache>
                <c:ptCount val="1"/>
                <c:pt idx="0">
                  <c:v>Cat 09- Client Services 
 </c:v>
                </c:pt>
              </c:strCache>
            </c:strRef>
          </c:tx>
          <c:spPr>
            <a:solidFill>
              <a:schemeClr val="tx2"/>
            </a:solidFill>
            <a:ln>
              <a:noFill/>
            </a:ln>
            <a:effectLst/>
          </c:spPr>
          <c:invertIfNegative val="0"/>
          <c:cat>
            <c:numRef>
              <c:f>'Data w PreETS'!$G$41:$G$50</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'Data w PreETS'!$H$41:$H$50</c:f>
              <c:numCache>
                <c:formatCode>"$"#,##0</c:formatCode>
                <c:ptCount val="10"/>
                <c:pt idx="0">
                  <c:v>7022957</c:v>
                </c:pt>
                <c:pt idx="1">
                  <c:v>6800037.9800000004</c:v>
                </c:pt>
                <c:pt idx="2">
                  <c:v>5974917.7199999997</c:v>
                </c:pt>
                <c:pt idx="3">
                  <c:v>5284974.92</c:v>
                </c:pt>
                <c:pt idx="4">
                  <c:v>5344236.41</c:v>
                </c:pt>
                <c:pt idx="5">
                  <c:v>4700147.5999999996</c:v>
                </c:pt>
                <c:pt idx="6">
                  <c:v>5581222.1600000001</c:v>
                </c:pt>
                <c:pt idx="7">
                  <c:v>2075283.7859499999</c:v>
                </c:pt>
                <c:pt idx="8">
                  <c:v>2506822.3033000003</c:v>
                </c:pt>
                <c:pt idx="9">
                  <c:v>1829943.8767999997</c:v>
                </c:pt>
              </c:numCache>
            </c:numRef>
          </c:val>
          <c:extLst>
            <c:ext xmlns:c16="http://schemas.microsoft.com/office/drawing/2014/chart" uri="{C3380CC4-5D6E-409C-BE32-E72D297353CC}">
              <c16:uniqueId val="{00000000-B737-48BB-A67F-F09A11CBE44B}"/>
            </c:ext>
          </c:extLst>
        </c:ser>
        <c:ser>
          <c:idx val="1"/>
          <c:order val="1"/>
          <c:tx>
            <c:strRef>
              <c:f>'Data w PreETS'!$I$31</c:f>
              <c:strCache>
                <c:ptCount val="1"/>
                <c:pt idx="0">
                  <c:v>PreETS Expediture/Reserve</c:v>
                </c:pt>
              </c:strCache>
            </c:strRef>
          </c:tx>
          <c:spPr>
            <a:solidFill>
              <a:schemeClr val="accent2">
                <a:lumMod val="75000"/>
              </a:schemeClr>
            </a:solidFill>
            <a:ln>
              <a:noFill/>
            </a:ln>
            <a:effectLst/>
          </c:spPr>
          <c:invertIfNegative val="0"/>
          <c:cat>
            <c:numRef>
              <c:f>'Data w PreETS'!$G$41:$G$50</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'Data w PreETS'!$I$41:$I$50</c:f>
              <c:numCache>
                <c:formatCode>"$"#,##0</c:formatCode>
                <c:ptCount val="10"/>
                <c:pt idx="1">
                  <c:v>105353.02</c:v>
                </c:pt>
                <c:pt idx="2">
                  <c:v>1147851.28</c:v>
                </c:pt>
                <c:pt idx="3">
                  <c:v>1874873.08</c:v>
                </c:pt>
                <c:pt idx="4">
                  <c:v>1991563.59</c:v>
                </c:pt>
                <c:pt idx="5">
                  <c:v>2130902.4</c:v>
                </c:pt>
                <c:pt idx="6">
                  <c:v>1593377.84</c:v>
                </c:pt>
                <c:pt idx="7">
                  <c:v>2675334.2140500001</c:v>
                </c:pt>
                <c:pt idx="8">
                  <c:v>2832266.6966999997</c:v>
                </c:pt>
                <c:pt idx="9">
                  <c:v>2837665.1232000003</c:v>
                </c:pt>
              </c:numCache>
            </c:numRef>
          </c:val>
          <c:extLst>
            <c:ext xmlns:c16="http://schemas.microsoft.com/office/drawing/2014/chart" uri="{C3380CC4-5D6E-409C-BE32-E72D297353CC}">
              <c16:uniqueId val="{00000001-B737-48BB-A67F-F09A11CBE44B}"/>
            </c:ext>
          </c:extLst>
        </c:ser>
        <c:dLbls>
          <c:showLegendKey val="0"/>
          <c:showVal val="0"/>
          <c:showCatName val="0"/>
          <c:showSerName val="0"/>
          <c:showPercent val="0"/>
          <c:showBubbleSize val="0"/>
        </c:dLbls>
        <c:gapWidth val="150"/>
        <c:overlap val="100"/>
        <c:axId val="586810080"/>
        <c:axId val="586806144"/>
      </c:barChart>
      <c:catAx>
        <c:axId val="586810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6806144"/>
        <c:crosses val="autoZero"/>
        <c:auto val="1"/>
        <c:lblAlgn val="ctr"/>
        <c:lblOffset val="100"/>
        <c:noMultiLvlLbl val="0"/>
      </c:catAx>
      <c:valAx>
        <c:axId val="58680614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6810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551034013623714"/>
          <c:y val="3.9279804641315211E-2"/>
          <c:w val="0.55151297577093139"/>
          <c:h val="0.9607201953586848"/>
        </c:manualLayout>
      </c:layout>
      <c:pieChart>
        <c:varyColors val="1"/>
        <c:ser>
          <c:idx val="0"/>
          <c:order val="0"/>
          <c:tx>
            <c:strRef>
              <c:f>Sheet1!$B$1</c:f>
              <c:strCache>
                <c:ptCount val="1"/>
                <c:pt idx="0">
                  <c:v>Non-Federal Match </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46CB-4379-A9FB-A836197AFB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46CB-4379-A9FB-A836197AFB2E}"/>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46CB-4379-A9FB-A836197AFB2E}"/>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46CB-4379-A9FB-A836197AFB2E}"/>
              </c:ext>
            </c:extLst>
          </c:dPt>
          <c:dLbls>
            <c:dLbl>
              <c:idx val="0"/>
              <c:layout>
                <c:manualLayout>
                  <c:x val="-0.2334026714496942"/>
                  <c:y val="-0.1240275563923829"/>
                </c:manualLayout>
              </c:layout>
              <c:tx>
                <c:rich>
                  <a:bodyPr/>
                  <a:lstStyle/>
                  <a:p>
                    <a:fld id="{EB432CF1-E70F-463D-B907-40C49C3D6B92}" type="CATEGORYNAME">
                      <a:rPr lang="en-US" sz="1600" b="1">
                        <a:solidFill>
                          <a:schemeClr val="tx2"/>
                        </a:solidFill>
                      </a:rPr>
                      <a:pPr/>
                      <a:t>[CATEGORY NAME]</a:t>
                    </a:fld>
                    <a:endParaRPr lang="en-US" sz="1600" b="1" dirty="0">
                      <a:solidFill>
                        <a:schemeClr val="tx2"/>
                      </a:solidFill>
                    </a:endParaRPr>
                  </a:p>
                  <a:p>
                    <a:fld id="{7A8D7D8F-6B80-499F-B771-A4F7F14D4846}" type="VALUE">
                      <a:rPr lang="en-US" sz="1600" b="1">
                        <a:solidFill>
                          <a:schemeClr val="tx2"/>
                        </a:solidFill>
                      </a:rPr>
                      <a:pPr/>
                      <a:t>[VALUE]</a:t>
                    </a:fld>
                    <a:endParaRPr lang="en-US"/>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6CB-4379-A9FB-A836197AFB2E}"/>
                </c:ext>
              </c:extLst>
            </c:dLbl>
            <c:dLbl>
              <c:idx val="1"/>
              <c:layout>
                <c:manualLayout>
                  <c:x val="0.21402742136949224"/>
                  <c:y val="-6.7232163523557403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B71CE49A-A2B8-423A-AEC9-09FB7C20BA5D}" type="CATEGORYNAME">
                      <a:rPr lang="en-US" sz="1600" b="1">
                        <a:solidFill>
                          <a:schemeClr val="tx2"/>
                        </a:solidFill>
                      </a:rPr>
                      <a:pPr>
                        <a:defRPr sz="1400"/>
                      </a:pPr>
                      <a:t>[CATEGORY NAME]</a:t>
                    </a:fld>
                    <a:fld id="{8874B7F2-06F3-4449-95E3-F083B9C93A84}" type="VALUE">
                      <a:rPr lang="en-US" sz="1600" b="1">
                        <a:solidFill>
                          <a:schemeClr val="tx2"/>
                        </a:solidFill>
                      </a:rPr>
                      <a:pPr>
                        <a:defRPr sz="1400"/>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9522444195355451"/>
                      <c:h val="0.29213613329942906"/>
                    </c:manualLayout>
                  </c15:layout>
                  <c15:dlblFieldTable/>
                  <c15:showDataLabelsRange val="0"/>
                </c:ext>
                <c:ext xmlns:c16="http://schemas.microsoft.com/office/drawing/2014/chart" uri="{C3380CC4-5D6E-409C-BE32-E72D297353CC}">
                  <c16:uniqueId val="{00000003-46CB-4379-A9FB-A836197AFB2E}"/>
                </c:ext>
              </c:extLst>
            </c:dLbl>
            <c:dLbl>
              <c:idx val="2"/>
              <c:layout>
                <c:manualLayout>
                  <c:x val="0.12039564965937447"/>
                  <c:y val="7.3351972784435879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fld id="{D16E17D0-4E6F-469B-9D6A-D2D8F3D52B4C}" type="CATEGORYNAME">
                      <a:rPr lang="en-US" sz="1400" b="1">
                        <a:solidFill>
                          <a:schemeClr val="tx2"/>
                        </a:solidFill>
                      </a:rPr>
                      <a:pPr>
                        <a:defRPr sz="1400"/>
                      </a:pPr>
                      <a:t>[CATEGORY NAME]</a:t>
                    </a:fld>
                    <a:fld id="{4F9AB5F1-D5A8-459C-AB8B-4E7EEBC0A786}" type="PERCENTAGE">
                      <a:rPr lang="en-US" sz="1400" b="1">
                        <a:solidFill>
                          <a:schemeClr val="tx2"/>
                        </a:solidFill>
                      </a:rPr>
                      <a:pPr>
                        <a:defRPr sz="1400"/>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12832140442528095"/>
                      <c:h val="0.33789950747953018"/>
                    </c:manualLayout>
                  </c15:layout>
                  <c15:dlblFieldTable/>
                  <c15:showDataLabelsRange val="0"/>
                </c:ext>
                <c:ext xmlns:c16="http://schemas.microsoft.com/office/drawing/2014/chart" uri="{C3380CC4-5D6E-409C-BE32-E72D297353CC}">
                  <c16:uniqueId val="{00000005-46CB-4379-A9FB-A836197AFB2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General Fund</c:v>
                </c:pt>
                <c:pt idx="1">
                  <c:v>BEN Soft Match </c:v>
                </c:pt>
                <c:pt idx="2">
                  <c:v>TPCA Soft Match </c:v>
                </c:pt>
              </c:strCache>
            </c:strRef>
          </c:cat>
          <c:val>
            <c:numRef>
              <c:f>Sheet1!$B$2:$B$5</c:f>
              <c:numCache>
                <c:formatCode>0%</c:formatCode>
                <c:ptCount val="4"/>
                <c:pt idx="0">
                  <c:v>0.57999999999999996</c:v>
                </c:pt>
                <c:pt idx="1">
                  <c:v>0.28000000000000003</c:v>
                </c:pt>
                <c:pt idx="2">
                  <c:v>0.14000000000000001</c:v>
                </c:pt>
              </c:numCache>
            </c:numRef>
          </c:val>
          <c:extLst>
            <c:ext xmlns:c16="http://schemas.microsoft.com/office/drawing/2014/chart" uri="{C3380CC4-5D6E-409C-BE32-E72D297353CC}">
              <c16:uniqueId val="{00000008-46CB-4379-A9FB-A836197AFB2E}"/>
            </c:ext>
          </c:extLst>
        </c:ser>
        <c:dLbls>
          <c:dLblPos val="ctr"/>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269170401198837"/>
          <c:y val="0.17838950831323502"/>
          <c:w val="0.55151297577093139"/>
          <c:h val="0.9607201953586848"/>
        </c:manualLayout>
      </c:layout>
      <c:pieChart>
        <c:varyColors val="1"/>
        <c:ser>
          <c:idx val="0"/>
          <c:order val="0"/>
          <c:tx>
            <c:strRef>
              <c:f>Sheet1!$B$1</c:f>
              <c:strCache>
                <c:ptCount val="1"/>
                <c:pt idx="0">
                  <c:v>Non-Federal Match </c:v>
                </c:pt>
              </c:strCache>
            </c:strRef>
          </c:tx>
          <c:dPt>
            <c:idx val="0"/>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1-CAD0-4922-9E60-FC2C7FA654EB}"/>
              </c:ext>
            </c:extLst>
          </c:dPt>
          <c:dPt>
            <c:idx val="1"/>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3-CAD0-4922-9E60-FC2C7FA654EB}"/>
              </c:ext>
            </c:extLst>
          </c:dPt>
          <c:dPt>
            <c:idx val="2"/>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5-CAD0-4922-9E60-FC2C7FA654EB}"/>
              </c:ext>
            </c:extLst>
          </c:dPt>
          <c:dPt>
            <c:idx val="3"/>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7-CAD0-4922-9E60-FC2C7FA654EB}"/>
              </c:ext>
            </c:extLst>
          </c:dPt>
          <c:dLbls>
            <c:dLbl>
              <c:idx val="0"/>
              <c:layout>
                <c:manualLayout>
                  <c:x val="-0.24915978077599665"/>
                  <c:y val="-0.13066451007700489"/>
                </c:manualLayout>
              </c:layout>
              <c:tx>
                <c:rich>
                  <a:bodyPr/>
                  <a:lstStyle/>
                  <a:p>
                    <a:fld id="{EB432CF1-E70F-463D-B907-40C49C3D6B92}" type="CATEGORYNAME">
                      <a:rPr lang="en-US" sz="1800"/>
                      <a:pPr/>
                      <a:t>[CATEGORY NAME]</a:t>
                    </a:fld>
                    <a:endParaRPr lang="en-US" sz="1800" dirty="0"/>
                  </a:p>
                  <a:p>
                    <a:fld id="{7A8D7D8F-6B80-499F-B771-A4F7F14D4846}" type="VALUE">
                      <a:rPr lang="en-US" sz="1800"/>
                      <a:pPr/>
                      <a:t>[VALUE]</a:t>
                    </a:fld>
                    <a:endParaRPr lang="en-US"/>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AD0-4922-9E60-FC2C7FA654EB}"/>
                </c:ext>
              </c:extLst>
            </c:dLbl>
            <c:dLbl>
              <c:idx val="1"/>
              <c:layout>
                <c:manualLayout>
                  <c:x val="0.21306184230419395"/>
                  <c:y val="-7.3652675834785727E-2"/>
                </c:manualLayout>
              </c:layout>
              <c:tx>
                <c:rich>
                  <a:bodyPr/>
                  <a:lstStyle/>
                  <a:p>
                    <a:fld id="{B71CE49A-A2B8-423A-AEC9-09FB7C20BA5D}" type="CATEGORYNAME">
                      <a:rPr lang="en-US"/>
                      <a:pPr/>
                      <a:t>[CATEGORY NAME]</a:t>
                    </a:fld>
                    <a:fld id="{8874B7F2-06F3-4449-95E3-F083B9C93A84}" type="VALUE">
                      <a:rPr lang="en-US"/>
                      <a:pPr/>
                      <a:t>[VALUE]</a:t>
                    </a:fld>
                    <a:endParaRPr lang="en-US"/>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AD0-4922-9E60-FC2C7FA654EB}"/>
                </c:ext>
              </c:extLst>
            </c:dLbl>
            <c:dLbl>
              <c:idx val="2"/>
              <c:layout>
                <c:manualLayout>
                  <c:x val="0.11500752663270028"/>
                  <c:y val="0.14001325569284667"/>
                </c:manualLayout>
              </c:layout>
              <c:tx>
                <c:rich>
                  <a:bodyPr/>
                  <a:lstStyle/>
                  <a:p>
                    <a:r>
                      <a:rPr lang="en-US" dirty="0"/>
                      <a:t>*</a:t>
                    </a:r>
                    <a:fld id="{D16E17D0-4E6F-469B-9D6A-D2D8F3D52B4C}" type="CATEGORYNAME">
                      <a:rPr lang="en-US" smtClean="0"/>
                      <a:pPr/>
                      <a:t>[CATEGORY NAME]</a:t>
                    </a:fld>
                    <a:fld id="{4F9AB5F1-D5A8-459C-AB8B-4E7EEBC0A786}" type="PERCENTAGE">
                      <a:rPr lang="en-US"/>
                      <a:pPr/>
                      <a:t>[PERCENTAGE]</a:t>
                    </a:fld>
                    <a:endParaRPr lang="en-US"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AD0-4922-9E60-FC2C7FA654EB}"/>
                </c:ext>
              </c:extLst>
            </c:dLbl>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effectLst/>
                    <a:latin typeface="+mn-lt"/>
                    <a:ea typeface="+mn-ea"/>
                    <a:cs typeface="+mn-cs"/>
                  </a:defRPr>
                </a:pPr>
                <a:endParaRPr lang="en-US"/>
              </a:p>
            </c:txPr>
            <c:dLblPos val="ctr"/>
            <c:showLegendKey val="0"/>
            <c:showVal val="1"/>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General Fund</c:v>
                </c:pt>
                <c:pt idx="1">
                  <c:v>BEN Soft Match </c:v>
                </c:pt>
                <c:pt idx="2">
                  <c:v>TPCA Soft Match </c:v>
                </c:pt>
              </c:strCache>
            </c:strRef>
          </c:cat>
          <c:val>
            <c:numRef>
              <c:f>Sheet1!$B$2:$B$5</c:f>
              <c:numCache>
                <c:formatCode>0%</c:formatCode>
                <c:ptCount val="4"/>
                <c:pt idx="0">
                  <c:v>0.57999999999999996</c:v>
                </c:pt>
                <c:pt idx="1">
                  <c:v>0.28000000000000003</c:v>
                </c:pt>
                <c:pt idx="2">
                  <c:v>0.14000000000000001</c:v>
                </c:pt>
              </c:numCache>
            </c:numRef>
          </c:val>
          <c:extLst>
            <c:ext xmlns:c16="http://schemas.microsoft.com/office/drawing/2014/chart" uri="{C3380CC4-5D6E-409C-BE32-E72D297353CC}">
              <c16:uniqueId val="{00000008-CAD0-4922-9E60-FC2C7FA654EB}"/>
            </c:ext>
          </c:extLst>
        </c:ser>
        <c:dLbls>
          <c:dLblPos val="ctr"/>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a:scene3d>
      <a:camera prst="orthographicFront"/>
      <a:lightRig rig="threePt" dir="t"/>
    </a:scene3d>
    <a:sp3d prstMaterial="matte">
      <a:bevelT w="63500" h="63500" prst="artDeco"/>
      <a:contourClr>
        <a:srgbClr val="000000"/>
      </a:contourClr>
    </a:sp3d>
  </c:spPr>
  <c:txPr>
    <a:bodyPr/>
    <a:lstStyle/>
    <a:p>
      <a:pPr>
        <a:defRPr>
          <a:effectLst/>
        </a:defRPr>
      </a:pPr>
      <a:endParaRPr lang="en-US"/>
    </a:p>
  </c:txPr>
  <c:externalData r:id="rId4">
    <c:autoUpdate val="0"/>
  </c:externalData>
  <c:userShapes r:id="rId5"/>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551034013623714"/>
          <c:y val="3.9279804641315211E-2"/>
          <c:w val="0.55151297577093139"/>
          <c:h val="0.9607201953586848"/>
        </c:manualLayout>
      </c:layout>
      <c:pieChart>
        <c:varyColors val="1"/>
        <c:ser>
          <c:idx val="0"/>
          <c:order val="0"/>
          <c:tx>
            <c:strRef>
              <c:f>Sheet1!$B$1</c:f>
              <c:strCache>
                <c:ptCount val="1"/>
                <c:pt idx="0">
                  <c:v>Non-Federal Match </c:v>
                </c:pt>
              </c:strCache>
            </c:strRef>
          </c:tx>
          <c:dPt>
            <c:idx val="0"/>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1-B221-424F-A2A6-4021C6370FCD}"/>
              </c:ext>
            </c:extLst>
          </c:dPt>
          <c:dPt>
            <c:idx val="1"/>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3-B221-424F-A2A6-4021C6370FCD}"/>
              </c:ext>
            </c:extLst>
          </c:dPt>
          <c:dLbls>
            <c:dLbl>
              <c:idx val="0"/>
              <c:layout>
                <c:manualLayout>
                  <c:x val="-0.21837584191485848"/>
                  <c:y val="-0.23661220319673487"/>
                </c:manualLayout>
              </c:layout>
              <c:tx>
                <c:rich>
                  <a:bodyPr/>
                  <a:lstStyle/>
                  <a:p>
                    <a:fld id="{EB432CF1-E70F-463D-B907-40C49C3D6B92}" type="CATEGORYNAME">
                      <a:rPr lang="en-US" sz="2000"/>
                      <a:pPr/>
                      <a:t>[CATEGORY NAME]</a:t>
                    </a:fld>
                    <a:endParaRPr lang="en-US" sz="2000" dirty="0"/>
                  </a:p>
                  <a:p>
                    <a:fld id="{7A8D7D8F-6B80-499F-B771-A4F7F14D4846}" type="VALUE">
                      <a:rPr lang="en-US" sz="2000"/>
                      <a:pPr/>
                      <a:t>[VALUE]</a:t>
                    </a:fld>
                    <a:endParaRPr lang="en-US"/>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221-424F-A2A6-4021C6370FCD}"/>
                </c:ext>
              </c:extLst>
            </c:dLbl>
            <c:dLbl>
              <c:idx val="1"/>
              <c:layout>
                <c:manualLayout>
                  <c:x val="0.23230780582495697"/>
                  <c:y val="0.11860293752596661"/>
                </c:manualLayout>
              </c:layout>
              <c:tx>
                <c:rich>
                  <a:bodyPr/>
                  <a:lstStyle/>
                  <a:p>
                    <a:fld id="{B71CE49A-A2B8-423A-AEC9-09FB7C20BA5D}" type="CATEGORYNAME">
                      <a:rPr lang="en-US" smtClean="0"/>
                      <a:pPr/>
                      <a:t>[CATEGORY NAME]</a:t>
                    </a:fld>
                    <a:endParaRPr lang="en-US" dirty="0"/>
                  </a:p>
                  <a:p>
                    <a:r>
                      <a:rPr lang="en-US" dirty="0"/>
                      <a:t>35%</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221-424F-A2A6-4021C6370FC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en-US"/>
              </a:p>
            </c:txPr>
            <c:dLblPos val="inEnd"/>
            <c:showLegendKey val="0"/>
            <c:showVal val="1"/>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General Fund</c:v>
                </c:pt>
                <c:pt idx="1">
                  <c:v>BEN Soft Match </c:v>
                </c:pt>
              </c:strCache>
            </c:strRef>
          </c:cat>
          <c:val>
            <c:numRef>
              <c:f>Sheet1!$B$2:$B$3</c:f>
              <c:numCache>
                <c:formatCode>0%</c:formatCode>
                <c:ptCount val="2"/>
                <c:pt idx="0">
                  <c:v>0.65</c:v>
                </c:pt>
                <c:pt idx="1">
                  <c:v>0.35</c:v>
                </c:pt>
              </c:numCache>
            </c:numRef>
          </c:val>
          <c:extLst>
            <c:ext xmlns:c16="http://schemas.microsoft.com/office/drawing/2014/chart" uri="{C3380CC4-5D6E-409C-BE32-E72D297353CC}">
              <c16:uniqueId val="{00000004-B221-424F-A2A6-4021C6370FCD}"/>
            </c:ext>
          </c:extLst>
        </c:ser>
        <c:dLbls>
          <c:dLblPos val="inEnd"/>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a:scene3d>
      <a:camera prst="orthographicFront"/>
      <a:lightRig rig="threePt" dir="t"/>
    </a:scene3d>
    <a:sp3d prstMaterial="matte">
      <a:bevelT w="63500" h="63500" prst="artDeco"/>
      <a:contourClr>
        <a:srgbClr val="000000"/>
      </a:contourClr>
    </a:sp3d>
  </c:spPr>
  <c:txPr>
    <a:bodyPr/>
    <a:lstStyle/>
    <a:p>
      <a:pPr>
        <a:defRPr/>
      </a:pPr>
      <a:endParaRPr lang="en-US"/>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81106707653123"/>
          <c:y val="1.2836071652348648E-2"/>
          <c:w val="0.88542042498270945"/>
          <c:h val="0.81976594940098024"/>
        </c:manualLayout>
      </c:layout>
      <c:lineChart>
        <c:grouping val="standard"/>
        <c:varyColors val="0"/>
        <c:ser>
          <c:idx val="0"/>
          <c:order val="0"/>
          <c:tx>
            <c:strRef>
              <c:f>'110GrantData_2002-20'!$C$4</c:f>
              <c:strCache>
                <c:ptCount val="1"/>
                <c:pt idx="0">
                  <c:v>Section 110 
Federal Grant Award</c:v>
                </c:pt>
              </c:strCache>
            </c:strRef>
          </c:tx>
          <c:spPr>
            <a:ln w="28575" cap="rnd">
              <a:solidFill>
                <a:schemeClr val="accent6"/>
              </a:solidFill>
              <a:round/>
            </a:ln>
            <a:effectLst/>
          </c:spPr>
          <c:marker>
            <c:symbol val="none"/>
          </c:marker>
          <c:dPt>
            <c:idx val="19"/>
            <c:marker>
              <c:symbol val="none"/>
            </c:marker>
            <c:bubble3D val="0"/>
            <c:spPr>
              <a:ln w="28575" cap="rnd">
                <a:solidFill>
                  <a:schemeClr val="accent6"/>
                </a:solidFill>
                <a:prstDash val="dash"/>
                <a:round/>
              </a:ln>
              <a:effectLst/>
            </c:spPr>
            <c:extLst>
              <c:ext xmlns:c16="http://schemas.microsoft.com/office/drawing/2014/chart" uri="{C3380CC4-5D6E-409C-BE32-E72D297353CC}">
                <c16:uniqueId val="{00000000-A1D4-488F-88AB-9E208E20BB93}"/>
              </c:ext>
            </c:extLst>
          </c:dPt>
          <c:dPt>
            <c:idx val="20"/>
            <c:marker>
              <c:symbol val="none"/>
            </c:marker>
            <c:bubble3D val="0"/>
            <c:spPr>
              <a:ln w="28575" cap="rnd">
                <a:solidFill>
                  <a:schemeClr val="accent6"/>
                </a:solidFill>
                <a:prstDash val="dash"/>
                <a:round/>
              </a:ln>
              <a:effectLst/>
            </c:spPr>
            <c:extLst>
              <c:ext xmlns:c16="http://schemas.microsoft.com/office/drawing/2014/chart" uri="{C3380CC4-5D6E-409C-BE32-E72D297353CC}">
                <c16:uniqueId val="{00000001-A1D4-488F-88AB-9E208E20BB93}"/>
              </c:ext>
            </c:extLst>
          </c:dPt>
          <c:cat>
            <c:strRef>
              <c:f>'110GrantData_2002-20'!$A$5:$A$25</c:f>
              <c:strCache>
                <c:ptCount val="21"/>
                <c:pt idx="0">
                  <c:v>FFY02</c:v>
                </c:pt>
                <c:pt idx="1">
                  <c:v>FFY03</c:v>
                </c:pt>
                <c:pt idx="2">
                  <c:v>FFY04</c:v>
                </c:pt>
                <c:pt idx="3">
                  <c:v>FFY05</c:v>
                </c:pt>
                <c:pt idx="4">
                  <c:v>FFY06</c:v>
                </c:pt>
                <c:pt idx="5">
                  <c:v>FFY07</c:v>
                </c:pt>
                <c:pt idx="6">
                  <c:v>FFY08</c:v>
                </c:pt>
                <c:pt idx="7">
                  <c:v>FFY09</c:v>
                </c:pt>
                <c:pt idx="8">
                  <c:v>FFY10</c:v>
                </c:pt>
                <c:pt idx="9">
                  <c:v>FFY11</c:v>
                </c:pt>
                <c:pt idx="10">
                  <c:v>FFY12</c:v>
                </c:pt>
                <c:pt idx="11">
                  <c:v>FFY13</c:v>
                </c:pt>
                <c:pt idx="12">
                  <c:v>FFY14</c:v>
                </c:pt>
                <c:pt idx="13">
                  <c:v>FFY15</c:v>
                </c:pt>
                <c:pt idx="14">
                  <c:v>FFY16</c:v>
                </c:pt>
                <c:pt idx="15">
                  <c:v>FFY17</c:v>
                </c:pt>
                <c:pt idx="16">
                  <c:v>FFY18</c:v>
                </c:pt>
                <c:pt idx="17">
                  <c:v>FFY19</c:v>
                </c:pt>
                <c:pt idx="18">
                  <c:v>FFY20(EST.)</c:v>
                </c:pt>
                <c:pt idx="19">
                  <c:v>FFY21(EST.)</c:v>
                </c:pt>
                <c:pt idx="20">
                  <c:v>FFY22(EST.)</c:v>
                </c:pt>
              </c:strCache>
            </c:strRef>
          </c:cat>
          <c:val>
            <c:numRef>
              <c:f>'110GrantData_2002-20'!$C$5:$C$25</c:f>
              <c:numCache>
                <c:formatCode>"$"#,##0</c:formatCode>
                <c:ptCount val="21"/>
                <c:pt idx="0">
                  <c:v>12039030</c:v>
                </c:pt>
                <c:pt idx="1">
                  <c:v>12773854</c:v>
                </c:pt>
                <c:pt idx="2">
                  <c:v>12920230</c:v>
                </c:pt>
                <c:pt idx="3">
                  <c:v>15580711</c:v>
                </c:pt>
                <c:pt idx="4">
                  <c:v>16597632</c:v>
                </c:pt>
                <c:pt idx="5">
                  <c:v>17843899</c:v>
                </c:pt>
                <c:pt idx="6">
                  <c:v>17931565</c:v>
                </c:pt>
                <c:pt idx="7">
                  <c:v>19022522</c:v>
                </c:pt>
                <c:pt idx="8">
                  <c:v>17364524</c:v>
                </c:pt>
                <c:pt idx="9">
                  <c:v>19352891</c:v>
                </c:pt>
                <c:pt idx="10">
                  <c:v>22206585</c:v>
                </c:pt>
                <c:pt idx="11">
                  <c:v>20385377</c:v>
                </c:pt>
                <c:pt idx="12">
                  <c:v>22541738</c:v>
                </c:pt>
                <c:pt idx="13">
                  <c:v>24188896</c:v>
                </c:pt>
                <c:pt idx="14">
                  <c:v>24988724</c:v>
                </c:pt>
                <c:pt idx="15">
                  <c:v>25881489</c:v>
                </c:pt>
                <c:pt idx="16">
                  <c:v>27277525</c:v>
                </c:pt>
                <c:pt idx="17">
                  <c:v>28946102</c:v>
                </c:pt>
                <c:pt idx="18">
                  <c:v>28511945</c:v>
                </c:pt>
                <c:pt idx="19">
                  <c:v>29937542.25</c:v>
                </c:pt>
                <c:pt idx="20">
                  <c:v>31434419.362500001</c:v>
                </c:pt>
              </c:numCache>
            </c:numRef>
          </c:val>
          <c:smooth val="0"/>
          <c:extLst>
            <c:ext xmlns:c16="http://schemas.microsoft.com/office/drawing/2014/chart" uri="{C3380CC4-5D6E-409C-BE32-E72D297353CC}">
              <c16:uniqueId val="{00000000-6266-4DF2-92DE-5B99ED8BE47F}"/>
            </c:ext>
          </c:extLst>
        </c:ser>
        <c:ser>
          <c:idx val="1"/>
          <c:order val="1"/>
          <c:tx>
            <c:strRef>
              <c:f>'110GrantData_2002-20'!$H$4</c:f>
              <c:strCache>
                <c:ptCount val="1"/>
                <c:pt idx="0">
                  <c:v>Final Federal 
Grant Award (net)</c:v>
                </c:pt>
              </c:strCache>
            </c:strRef>
          </c:tx>
          <c:spPr>
            <a:ln w="28575" cap="rnd">
              <a:solidFill>
                <a:schemeClr val="accent5"/>
              </a:solidFill>
              <a:round/>
            </a:ln>
            <a:effectLst/>
          </c:spPr>
          <c:marker>
            <c:symbol val="none"/>
          </c:marker>
          <c:dPt>
            <c:idx val="19"/>
            <c:marker>
              <c:symbol val="none"/>
            </c:marker>
            <c:bubble3D val="0"/>
            <c:spPr>
              <a:ln w="28575" cap="rnd">
                <a:solidFill>
                  <a:schemeClr val="accent5"/>
                </a:solidFill>
                <a:prstDash val="dash"/>
                <a:round/>
              </a:ln>
              <a:effectLst/>
            </c:spPr>
            <c:extLst>
              <c:ext xmlns:c16="http://schemas.microsoft.com/office/drawing/2014/chart" uri="{C3380CC4-5D6E-409C-BE32-E72D297353CC}">
                <c16:uniqueId val="{00000002-A1D4-488F-88AB-9E208E20BB93}"/>
              </c:ext>
            </c:extLst>
          </c:dPt>
          <c:dPt>
            <c:idx val="20"/>
            <c:marker>
              <c:symbol val="none"/>
            </c:marker>
            <c:bubble3D val="0"/>
            <c:spPr>
              <a:ln w="28575" cap="rnd">
                <a:solidFill>
                  <a:schemeClr val="accent5"/>
                </a:solidFill>
                <a:prstDash val="dash"/>
                <a:round/>
              </a:ln>
              <a:effectLst/>
            </c:spPr>
            <c:extLst>
              <c:ext xmlns:c16="http://schemas.microsoft.com/office/drawing/2014/chart" uri="{C3380CC4-5D6E-409C-BE32-E72D297353CC}">
                <c16:uniqueId val="{00000003-A1D4-488F-88AB-9E208E20BB93}"/>
              </c:ext>
            </c:extLst>
          </c:dPt>
          <c:cat>
            <c:strRef>
              <c:f>'110GrantData_2002-20'!$A$5:$A$25</c:f>
              <c:strCache>
                <c:ptCount val="21"/>
                <c:pt idx="0">
                  <c:v>FFY02</c:v>
                </c:pt>
                <c:pt idx="1">
                  <c:v>FFY03</c:v>
                </c:pt>
                <c:pt idx="2">
                  <c:v>FFY04</c:v>
                </c:pt>
                <c:pt idx="3">
                  <c:v>FFY05</c:v>
                </c:pt>
                <c:pt idx="4">
                  <c:v>FFY06</c:v>
                </c:pt>
                <c:pt idx="5">
                  <c:v>FFY07</c:v>
                </c:pt>
                <c:pt idx="6">
                  <c:v>FFY08</c:v>
                </c:pt>
                <c:pt idx="7">
                  <c:v>FFY09</c:v>
                </c:pt>
                <c:pt idx="8">
                  <c:v>FFY10</c:v>
                </c:pt>
                <c:pt idx="9">
                  <c:v>FFY11</c:v>
                </c:pt>
                <c:pt idx="10">
                  <c:v>FFY12</c:v>
                </c:pt>
                <c:pt idx="11">
                  <c:v>FFY13</c:v>
                </c:pt>
                <c:pt idx="12">
                  <c:v>FFY14</c:v>
                </c:pt>
                <c:pt idx="13">
                  <c:v>FFY15</c:v>
                </c:pt>
                <c:pt idx="14">
                  <c:v>FFY16</c:v>
                </c:pt>
                <c:pt idx="15">
                  <c:v>FFY17</c:v>
                </c:pt>
                <c:pt idx="16">
                  <c:v>FFY18</c:v>
                </c:pt>
                <c:pt idx="17">
                  <c:v>FFY19</c:v>
                </c:pt>
                <c:pt idx="18">
                  <c:v>FFY20(EST.)</c:v>
                </c:pt>
                <c:pt idx="19">
                  <c:v>FFY21(EST.)</c:v>
                </c:pt>
                <c:pt idx="20">
                  <c:v>FFY22(EST.)</c:v>
                </c:pt>
              </c:strCache>
            </c:strRef>
          </c:cat>
          <c:val>
            <c:numRef>
              <c:f>'110GrantData_2002-20'!$H$5:$H$25</c:f>
              <c:numCache>
                <c:formatCode>_("$"* #,##0_);_("$"* \(#,##0\);_("$"* "-"??_);_(@_)</c:formatCode>
                <c:ptCount val="21"/>
                <c:pt idx="0">
                  <c:v>12039030</c:v>
                </c:pt>
                <c:pt idx="1">
                  <c:v>12773854</c:v>
                </c:pt>
                <c:pt idx="2">
                  <c:v>12920230</c:v>
                </c:pt>
                <c:pt idx="3">
                  <c:v>13580711</c:v>
                </c:pt>
                <c:pt idx="4">
                  <c:v>16597632</c:v>
                </c:pt>
                <c:pt idx="5">
                  <c:v>15547425</c:v>
                </c:pt>
                <c:pt idx="6">
                  <c:v>16280179</c:v>
                </c:pt>
                <c:pt idx="7">
                  <c:v>10236604</c:v>
                </c:pt>
                <c:pt idx="8">
                  <c:v>16927885</c:v>
                </c:pt>
                <c:pt idx="9">
                  <c:v>18616938</c:v>
                </c:pt>
                <c:pt idx="10">
                  <c:v>12506585</c:v>
                </c:pt>
                <c:pt idx="11">
                  <c:v>15885377</c:v>
                </c:pt>
                <c:pt idx="12">
                  <c:v>17341738</c:v>
                </c:pt>
                <c:pt idx="13">
                  <c:v>15288896</c:v>
                </c:pt>
                <c:pt idx="14">
                  <c:v>16788724</c:v>
                </c:pt>
                <c:pt idx="15">
                  <c:v>16381489</c:v>
                </c:pt>
                <c:pt idx="16">
                  <c:v>19777525</c:v>
                </c:pt>
                <c:pt idx="17">
                  <c:v>23246102</c:v>
                </c:pt>
                <c:pt idx="18">
                  <c:v>22511945</c:v>
                </c:pt>
                <c:pt idx="19">
                  <c:v>17437946.25</c:v>
                </c:pt>
                <c:pt idx="20">
                  <c:v>17572141.362500001</c:v>
                </c:pt>
              </c:numCache>
            </c:numRef>
          </c:val>
          <c:smooth val="0"/>
          <c:extLst>
            <c:ext xmlns:c16="http://schemas.microsoft.com/office/drawing/2014/chart" uri="{C3380CC4-5D6E-409C-BE32-E72D297353CC}">
              <c16:uniqueId val="{00000001-6266-4DF2-92DE-5B99ED8BE47F}"/>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smooth val="0"/>
        <c:axId val="104260552"/>
        <c:axId val="104262120"/>
      </c:lineChart>
      <c:catAx>
        <c:axId val="104260552"/>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accent5">
                        <a:lumMod val="50000"/>
                      </a:schemeClr>
                    </a:solidFill>
                    <a:latin typeface="+mn-lt"/>
                    <a:ea typeface="+mn-ea"/>
                    <a:cs typeface="+mn-cs"/>
                  </a:defRPr>
                </a:pPr>
                <a:r>
                  <a:rPr lang="en-US" b="1" dirty="0">
                    <a:solidFill>
                      <a:schemeClr val="accent5">
                        <a:lumMod val="50000"/>
                      </a:schemeClr>
                    </a:solidFill>
                  </a:rPr>
                  <a:t>Federal Fiscal Year (</a:t>
                </a:r>
                <a:r>
                  <a:rPr lang="en-US" b="1" dirty="0" err="1">
                    <a:solidFill>
                      <a:schemeClr val="accent5">
                        <a:lumMod val="50000"/>
                      </a:schemeClr>
                    </a:solidFill>
                  </a:rPr>
                  <a:t>FFY_Oct</a:t>
                </a:r>
                <a:r>
                  <a:rPr lang="en-US" b="1" dirty="0">
                    <a:solidFill>
                      <a:schemeClr val="accent5">
                        <a:lumMod val="50000"/>
                      </a:schemeClr>
                    </a:solidFill>
                  </a:rPr>
                  <a:t>-Sept)</a:t>
                </a:r>
              </a:p>
            </c:rich>
          </c:tx>
          <c:layout>
            <c:manualLayout>
              <c:xMode val="edge"/>
              <c:yMode val="edge"/>
              <c:x val="0.46380279155839893"/>
              <c:y val="0.908877261574381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accent5">
                      <a:lumMod val="5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262120"/>
        <c:crosses val="autoZero"/>
        <c:auto val="1"/>
        <c:lblAlgn val="ctr"/>
        <c:lblOffset val="100"/>
        <c:noMultiLvlLbl val="0"/>
      </c:catAx>
      <c:valAx>
        <c:axId val="104262120"/>
        <c:scaling>
          <c:orientation val="minMax"/>
          <c:max val="32000000"/>
          <c:min val="9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accent5">
                        <a:lumMod val="50000"/>
                      </a:schemeClr>
                    </a:solidFill>
                    <a:latin typeface="+mn-lt"/>
                    <a:ea typeface="+mn-ea"/>
                    <a:cs typeface="+mn-cs"/>
                  </a:defRPr>
                </a:pPr>
                <a:r>
                  <a:rPr lang="en-US" b="1">
                    <a:solidFill>
                      <a:schemeClr val="accent5">
                        <a:lumMod val="50000"/>
                      </a:schemeClr>
                    </a:solidFill>
                  </a:rPr>
                  <a:t>$ Amount of he Federal Award </a:t>
                </a:r>
              </a:p>
            </c:rich>
          </c:tx>
          <c:layout>
            <c:manualLayout>
              <c:xMode val="edge"/>
              <c:yMode val="edge"/>
              <c:x val="5.8587770244265223E-3"/>
              <c:y val="0.3809489443561588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accent5">
                      <a:lumMod val="50000"/>
                    </a:schemeClr>
                  </a:solidFill>
                  <a:latin typeface="+mn-lt"/>
                  <a:ea typeface="+mn-ea"/>
                  <a:cs typeface="+mn-cs"/>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26055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a:outerShdw blurRad="50800" dist="38100" dir="5400000" algn="t" rotWithShape="0">
        <a:prstClr val="black">
          <a:alpha val="40000"/>
        </a:prstClr>
      </a:outerShdw>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834280872472807E-2"/>
          <c:y val="0.31825225177466276"/>
          <c:w val="0.56806282263071417"/>
          <c:h val="0.63681792164046258"/>
        </c:manualLayout>
      </c:layout>
      <c:barChart>
        <c:barDir val="bar"/>
        <c:grouping val="clustered"/>
        <c:varyColors val="0"/>
        <c:ser>
          <c:idx val="0"/>
          <c:order val="0"/>
          <c:tx>
            <c:strRef>
              <c:f>Sheet1!$B$1</c:f>
              <c:strCache>
                <c:ptCount val="1"/>
                <c:pt idx="0">
                  <c:v>Poverty Rate</c:v>
                </c:pt>
              </c:strCache>
            </c:strRef>
          </c:tx>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a:effectLst>
              <a:innerShdw blurRad="114300">
                <a:schemeClr val="accent1"/>
              </a:innerShdw>
            </a:effectLst>
          </c:spPr>
          <c:invertIfNegative val="0"/>
          <c:dPt>
            <c:idx val="1"/>
            <c:invertIfNegative val="0"/>
            <c:bubble3D val="0"/>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a:effectLst>
                <a:innerShdw blurRad="114300">
                  <a:schemeClr val="accent5">
                    <a:lumMod val="50000"/>
                  </a:schemeClr>
                </a:innerShdw>
              </a:effectLst>
            </c:spPr>
            <c:extLst>
              <c:ext xmlns:c16="http://schemas.microsoft.com/office/drawing/2014/chart" uri="{C3380CC4-5D6E-409C-BE32-E72D297353CC}">
                <c16:uniqueId val="{00000001-2A9D-4796-9AFB-8E19C41F566F}"/>
              </c:ext>
            </c:extLst>
          </c:dPt>
          <c:dLbls>
            <c:dLbl>
              <c:idx val="0"/>
              <c:layout>
                <c:manualLayout>
                  <c:x val="-4.7875496566912226E-3"/>
                  <c:y val="2.3156478047890376E-7"/>
                </c:manualLayout>
              </c:layout>
              <c:tx>
                <c:rich>
                  <a:bodyPr/>
                  <a:lstStyle/>
                  <a:p>
                    <a:r>
                      <a:rPr lang="en-US" dirty="0"/>
                      <a:t>78.2%</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24780357023033769"/>
                      <c:h val="0.11995842949060842"/>
                    </c:manualLayout>
                  </c15:layout>
                  <c15:showDataLabelsRange val="0"/>
                </c:ext>
                <c:ext xmlns:c16="http://schemas.microsoft.com/office/drawing/2014/chart" uri="{C3380CC4-5D6E-409C-BE32-E72D297353CC}">
                  <c16:uniqueId val="{00000003-2A9D-4796-9AFB-8E19C41F566F}"/>
                </c:ext>
              </c:extLst>
            </c:dLbl>
            <c:dLbl>
              <c:idx val="1"/>
              <c:layout>
                <c:manualLayout>
                  <c:x val="-3.3512847596838556E-2"/>
                  <c:y val="0"/>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r>
                      <a:rPr lang="en-US" dirty="0"/>
                      <a:t>42.5%</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28485920457312774"/>
                      <c:h val="0.19874417788250681"/>
                    </c:manualLayout>
                  </c15:layout>
                  <c15:showDataLabelsRange val="0"/>
                </c:ext>
                <c:ext xmlns:c16="http://schemas.microsoft.com/office/drawing/2014/chart" uri="{C3380CC4-5D6E-409C-BE32-E72D297353CC}">
                  <c16:uniqueId val="{00000001-2A9D-4796-9AFB-8E19C41F566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Individuals with Disability </c:v>
                </c:pt>
                <c:pt idx="1">
                  <c:v>Without Disability</c:v>
                </c:pt>
              </c:strCache>
            </c:strRef>
          </c:cat>
          <c:val>
            <c:numRef>
              <c:f>Sheet1!$B$2:$B$3</c:f>
              <c:numCache>
                <c:formatCode>0%</c:formatCode>
                <c:ptCount val="2"/>
                <c:pt idx="0">
                  <c:v>0.78</c:v>
                </c:pt>
                <c:pt idx="1">
                  <c:v>0.41</c:v>
                </c:pt>
              </c:numCache>
            </c:numRef>
          </c:val>
          <c:extLst>
            <c:ext xmlns:c16="http://schemas.microsoft.com/office/drawing/2014/chart" uri="{C3380CC4-5D6E-409C-BE32-E72D297353CC}">
              <c16:uniqueId val="{00000002-2A9D-4796-9AFB-8E19C41F566F}"/>
            </c:ext>
          </c:extLst>
        </c:ser>
        <c:dLbls>
          <c:dLblPos val="outEnd"/>
          <c:showLegendKey val="0"/>
          <c:showVal val="1"/>
          <c:showCatName val="0"/>
          <c:showSerName val="0"/>
          <c:showPercent val="0"/>
          <c:showBubbleSize val="0"/>
        </c:dLbls>
        <c:gapWidth val="227"/>
        <c:axId val="793405288"/>
        <c:axId val="793402664"/>
      </c:barChart>
      <c:catAx>
        <c:axId val="793405288"/>
        <c:scaling>
          <c:orientation val="minMax"/>
        </c:scaling>
        <c:delete val="1"/>
        <c:axPos val="l"/>
        <c:numFmt formatCode="General" sourceLinked="1"/>
        <c:majorTickMark val="none"/>
        <c:minorTickMark val="none"/>
        <c:tickLblPos val="nextTo"/>
        <c:crossAx val="793402664"/>
        <c:crosses val="autoZero"/>
        <c:auto val="1"/>
        <c:lblAlgn val="ctr"/>
        <c:lblOffset val="100"/>
        <c:noMultiLvlLbl val="0"/>
      </c:catAx>
      <c:valAx>
        <c:axId val="793402664"/>
        <c:scaling>
          <c:orientation val="minMax"/>
        </c:scaling>
        <c:delete val="1"/>
        <c:axPos val="b"/>
        <c:numFmt formatCode="0%" sourceLinked="1"/>
        <c:majorTickMark val="none"/>
        <c:minorTickMark val="none"/>
        <c:tickLblPos val="nextTo"/>
        <c:crossAx val="793405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B/A 3265 &amp; 3254 – General Fund TOTAL  </a:t>
            </a:r>
          </a:p>
        </c:rich>
      </c:tx>
      <c:layout>
        <c:manualLayout>
          <c:xMode val="edge"/>
          <c:yMode val="edge"/>
          <c:x val="0.18749706627968429"/>
          <c:y val="2.5117735263685128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3.6405005688282137E-2"/>
          <c:y val="0.14641562995576707"/>
          <c:w val="0.94994311717861202"/>
          <c:h val="0.77823116425317751"/>
        </c:manualLayout>
      </c:layout>
      <c:ofPieChart>
        <c:ofPieType val="pie"/>
        <c:varyColors val="1"/>
        <c:ser>
          <c:idx val="0"/>
          <c:order val="0"/>
          <c:tx>
            <c:strRef>
              <c:f>Sheet2!$A$1</c:f>
              <c:strCache>
                <c:ptCount val="1"/>
                <c:pt idx="0">
                  <c:v>B/A 3265 &amp; 3254 </c:v>
                </c:pt>
              </c:strCache>
            </c:strRef>
          </c:tx>
          <c:dPt>
            <c:idx val="0"/>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72C-459C-BD98-19B303A3D391}"/>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72C-459C-BD98-19B303A3D391}"/>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72C-459C-BD98-19B303A3D391}"/>
              </c:ext>
            </c:extLst>
          </c:dPt>
          <c:dLbls>
            <c:dLbl>
              <c:idx val="0"/>
              <c:tx>
                <c:rich>
                  <a:bodyPr/>
                  <a:lstStyle/>
                  <a:p>
                    <a:r>
                      <a:rPr lang="en-US"/>
                      <a:t>5,584,370</a:t>
                    </a:r>
                  </a:p>
                </c:rich>
              </c:tx>
              <c:dLblPos val="ct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372C-459C-BD98-19B303A3D391}"/>
                </c:ext>
              </c:extLst>
            </c:dLbl>
            <c:dLbl>
              <c:idx val="1"/>
              <c:layout>
                <c:manualLayout>
                  <c:x val="0.1801413560506302"/>
                  <c:y val="0.13862517647516417"/>
                </c:manualLayout>
              </c:layout>
              <c:tx>
                <c:rich>
                  <a:bodyPr/>
                  <a:lstStyle/>
                  <a:p>
                    <a:r>
                      <a:rPr lang="en-US"/>
                      <a:t>14.90%</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372C-459C-BD98-19B303A3D391}"/>
                </c:ext>
              </c:extLst>
            </c:dLbl>
            <c:dLbl>
              <c:idx val="2"/>
              <c:layout>
                <c:manualLayout>
                  <c:x val="-0.11780799584352301"/>
                  <c:y val="0"/>
                </c:manualLayout>
              </c:layout>
              <c:tx>
                <c:rich>
                  <a:bodyPr/>
                  <a:lstStyle/>
                  <a:p>
                    <a:r>
                      <a:rPr lang="en-US" sz="1000" b="1" i="0" u="none" strike="noStrike" kern="1200" baseline="0">
                        <a:solidFill>
                          <a:sysClr val="window" lastClr="FFFFFF"/>
                        </a:solidFill>
                      </a:rPr>
                      <a:t>$974,550</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372C-459C-BD98-19B303A3D39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Sheet2!$A$3:$A$4</c:f>
              <c:strCache>
                <c:ptCount val="2"/>
                <c:pt idx="0">
                  <c:v>General Fund (GF) Cap</c:v>
                </c:pt>
                <c:pt idx="1">
                  <c:v>   Reduction from GF Cap</c:v>
                </c:pt>
              </c:strCache>
            </c:strRef>
          </c:cat>
          <c:val>
            <c:numRef>
              <c:f>Sheet2!$E$3:$E$4</c:f>
              <c:numCache>
                <c:formatCode>"$"#,##0_);[Red]\("$"#,##0\)</c:formatCode>
                <c:ptCount val="2"/>
                <c:pt idx="0">
                  <c:v>6558920</c:v>
                </c:pt>
                <c:pt idx="1">
                  <c:v>974550</c:v>
                </c:pt>
              </c:numCache>
            </c:numRef>
          </c:val>
          <c:extLst>
            <c:ext xmlns:c16="http://schemas.microsoft.com/office/drawing/2014/chart" uri="{C3380CC4-5D6E-409C-BE32-E72D297353CC}">
              <c16:uniqueId val="{00000006-372C-459C-BD98-19B303A3D391}"/>
            </c:ext>
          </c:extLst>
        </c:ser>
        <c:dLbls>
          <c:dLblPos val="ctr"/>
          <c:showLegendKey val="0"/>
          <c:showVal val="0"/>
          <c:showCatName val="0"/>
          <c:showSerName val="0"/>
          <c:showPercent val="1"/>
          <c:showBubbleSize val="0"/>
          <c:showLeaderLines val="1"/>
        </c:dLbls>
        <c:gapWidth val="100"/>
        <c:secondPieSize val="75"/>
        <c:serLines>
          <c:spPr>
            <a:ln w="9525">
              <a:solidFill>
                <a:schemeClr val="dk1">
                  <a:lumMod val="50000"/>
                  <a:lumOff val="50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stacked"/>
        <c:varyColors val="0"/>
        <c:ser>
          <c:idx val="1"/>
          <c:order val="0"/>
          <c:tx>
            <c:strRef>
              <c:f>'Data w General Fund'!$L$31</c:f>
              <c:strCache>
                <c:ptCount val="1"/>
                <c:pt idx="0">
                  <c:v>Cat 09- Client Services 
General Fund </c:v>
                </c:pt>
              </c:strCache>
            </c:strRef>
          </c:tx>
          <c:spPr>
            <a:solidFill>
              <a:srgbClr val="00B050"/>
            </a:solidFill>
            <a:ln>
              <a:noFill/>
            </a:ln>
            <a:effectLst/>
          </c:spPr>
          <c:invertIfNegative val="0"/>
          <c:cat>
            <c:numRef>
              <c:f>'Data w General Fund'!$G$32:$G$50</c:f>
              <c:numCache>
                <c:formatCode>General</c:formatCode>
                <c:ptCount val="19"/>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numCache>
            </c:numRef>
          </c:cat>
          <c:val>
            <c:numRef>
              <c:f>'Data w General Fund'!$L$32:$L$50</c:f>
              <c:numCache>
                <c:formatCode>"$"#,##0</c:formatCode>
                <c:ptCount val="19"/>
                <c:pt idx="0">
                  <c:v>1532056.0969998406</c:v>
                </c:pt>
                <c:pt idx="1">
                  <c:v>1355811.4470267759</c:v>
                </c:pt>
                <c:pt idx="2">
                  <c:v>1649223.7790778377</c:v>
                </c:pt>
                <c:pt idx="3">
                  <c:v>1759931.3885805865</c:v>
                </c:pt>
                <c:pt idx="4">
                  <c:v>1738877.9750255193</c:v>
                </c:pt>
                <c:pt idx="5">
                  <c:v>1780596.191223874</c:v>
                </c:pt>
                <c:pt idx="6">
                  <c:v>1738347.9389379036</c:v>
                </c:pt>
                <c:pt idx="7">
                  <c:v>1365838.6488748402</c:v>
                </c:pt>
                <c:pt idx="8">
                  <c:v>1011634.7338461913</c:v>
                </c:pt>
                <c:pt idx="9">
                  <c:v>941836.25516260974</c:v>
                </c:pt>
                <c:pt idx="10">
                  <c:v>880257.739840272</c:v>
                </c:pt>
                <c:pt idx="11">
                  <c:v>877178.67531002103</c:v>
                </c:pt>
                <c:pt idx="12">
                  <c:v>826843.88308417925</c:v>
                </c:pt>
                <c:pt idx="13">
                  <c:v>634381.45340462599</c:v>
                </c:pt>
                <c:pt idx="14">
                  <c:v>567174.27071652981</c:v>
                </c:pt>
                <c:pt idx="15">
                  <c:v>683178.60949636868</c:v>
                </c:pt>
                <c:pt idx="16">
                  <c:v>238858.646164031</c:v>
                </c:pt>
                <c:pt idx="17">
                  <c:v>325813.0707382831</c:v>
                </c:pt>
                <c:pt idx="18">
                  <c:v>232013.45135871429</c:v>
                </c:pt>
              </c:numCache>
            </c:numRef>
          </c:val>
          <c:extLst>
            <c:ext xmlns:c16="http://schemas.microsoft.com/office/drawing/2014/chart" uri="{C3380CC4-5D6E-409C-BE32-E72D297353CC}">
              <c16:uniqueId val="{00000000-C42D-454F-9E41-5EBB1D3E4991}"/>
            </c:ext>
          </c:extLst>
        </c:ser>
        <c:ser>
          <c:idx val="2"/>
          <c:order val="1"/>
          <c:tx>
            <c:strRef>
              <c:f>'Data w General Fund'!$M$31</c:f>
              <c:strCache>
                <c:ptCount val="1"/>
                <c:pt idx="0">
                  <c:v>Cat 09- Client Services
Federal Funds</c:v>
                </c:pt>
              </c:strCache>
            </c:strRef>
          </c:tx>
          <c:spPr>
            <a:gradFill rotWithShape="1">
              <a:gsLst>
                <a:gs pos="0">
                  <a:schemeClr val="accent1">
                    <a:shade val="65000"/>
                    <a:satMod val="103000"/>
                    <a:lumMod val="102000"/>
                    <a:tint val="94000"/>
                  </a:schemeClr>
                </a:gs>
                <a:gs pos="50000">
                  <a:schemeClr val="accent1">
                    <a:shade val="65000"/>
                    <a:satMod val="110000"/>
                    <a:lumMod val="100000"/>
                    <a:shade val="100000"/>
                  </a:schemeClr>
                </a:gs>
                <a:gs pos="100000">
                  <a:schemeClr val="accent1">
                    <a:shade val="65000"/>
                    <a:lumMod val="99000"/>
                    <a:satMod val="120000"/>
                    <a:shade val="78000"/>
                  </a:schemeClr>
                </a:gs>
              </a:gsLst>
              <a:lin ang="5400000" scaled="0"/>
            </a:gradFill>
            <a:ln>
              <a:noFill/>
            </a:ln>
            <a:effectLst/>
          </c:spPr>
          <c:invertIfNegative val="0"/>
          <c:cat>
            <c:numRef>
              <c:f>'Data w General Fund'!$G$32:$G$50</c:f>
              <c:numCache>
                <c:formatCode>General</c:formatCode>
                <c:ptCount val="19"/>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numCache>
            </c:numRef>
          </c:cat>
          <c:val>
            <c:numRef>
              <c:f>'Data w General Fund'!$M$32:$M$50</c:f>
              <c:numCache>
                <c:formatCode>"$"#,##0</c:formatCode>
                <c:ptCount val="19"/>
                <c:pt idx="0">
                  <c:v>8146512.9030001592</c:v>
                </c:pt>
                <c:pt idx="1">
                  <c:v>6594993.3829732239</c:v>
                </c:pt>
                <c:pt idx="2">
                  <c:v>9384649.2209221628</c:v>
                </c:pt>
                <c:pt idx="3">
                  <c:v>8242505.6114194132</c:v>
                </c:pt>
                <c:pt idx="4">
                  <c:v>7487997.0249744803</c:v>
                </c:pt>
                <c:pt idx="5">
                  <c:v>10065967.808776125</c:v>
                </c:pt>
                <c:pt idx="6">
                  <c:v>10406372.061062096</c:v>
                </c:pt>
                <c:pt idx="7">
                  <c:v>10649583.35112516</c:v>
                </c:pt>
                <c:pt idx="8">
                  <c:v>7370289.2661538087</c:v>
                </c:pt>
                <c:pt idx="9">
                  <c:v>6081120.7448373903</c:v>
                </c:pt>
                <c:pt idx="10">
                  <c:v>5919780.2401597286</c:v>
                </c:pt>
                <c:pt idx="11">
                  <c:v>5097739.0446899785</c:v>
                </c:pt>
                <c:pt idx="12">
                  <c:v>4458131.036915821</c:v>
                </c:pt>
                <c:pt idx="13">
                  <c:v>4709854.9565953743</c:v>
                </c:pt>
                <c:pt idx="14">
                  <c:v>4132973.3292834698</c:v>
                </c:pt>
                <c:pt idx="15">
                  <c:v>4898043.5505036311</c:v>
                </c:pt>
                <c:pt idx="16">
                  <c:v>1836425.1397859689</c:v>
                </c:pt>
                <c:pt idx="17">
                  <c:v>2181009.2325617173</c:v>
                </c:pt>
                <c:pt idx="18">
                  <c:v>1597930.4254412854</c:v>
                </c:pt>
              </c:numCache>
            </c:numRef>
          </c:val>
          <c:extLst>
            <c:ext xmlns:c16="http://schemas.microsoft.com/office/drawing/2014/chart" uri="{C3380CC4-5D6E-409C-BE32-E72D297353CC}">
              <c16:uniqueId val="{00000001-C42D-454F-9E41-5EBB1D3E4991}"/>
            </c:ext>
          </c:extLst>
        </c:ser>
        <c:ser>
          <c:idx val="0"/>
          <c:order val="2"/>
          <c:tx>
            <c:strRef>
              <c:f>'Data w General Fund'!$J$31</c:f>
              <c:strCache>
                <c:ptCount val="1"/>
                <c:pt idx="0">
                  <c:v>COVID 
Budget Cuts  </c:v>
                </c:pt>
              </c:strCache>
            </c:strRef>
          </c:tx>
          <c:spPr>
            <a:gradFill rotWithShape="1">
              <a:gsLst>
                <a:gs pos="0">
                  <a:schemeClr val="accent1">
                    <a:tint val="65000"/>
                    <a:satMod val="103000"/>
                    <a:lumMod val="102000"/>
                    <a:tint val="94000"/>
                  </a:schemeClr>
                </a:gs>
                <a:gs pos="50000">
                  <a:schemeClr val="accent1">
                    <a:tint val="65000"/>
                    <a:satMod val="110000"/>
                    <a:lumMod val="100000"/>
                    <a:shade val="100000"/>
                  </a:schemeClr>
                </a:gs>
                <a:gs pos="100000">
                  <a:schemeClr val="accent1">
                    <a:tint val="65000"/>
                    <a:lumMod val="99000"/>
                    <a:satMod val="120000"/>
                    <a:shade val="78000"/>
                  </a:schemeClr>
                </a:gs>
              </a:gsLst>
              <a:lin ang="5400000" scaled="0"/>
            </a:gradFill>
            <a:ln>
              <a:noFill/>
            </a:ln>
            <a:effectLst/>
          </c:spPr>
          <c:invertIfNegative val="0"/>
          <c:cat>
            <c:numRef>
              <c:f>'Data w General Fund'!$G$32:$G$50</c:f>
              <c:numCache>
                <c:formatCode>General</c:formatCode>
                <c:ptCount val="19"/>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numCache>
            </c:numRef>
          </c:cat>
          <c:val>
            <c:numRef>
              <c:f>'Data w General Fund'!$J$32:$J$50</c:f>
              <c:numCache>
                <c:formatCode>General</c:formatCode>
                <c:ptCount val="19"/>
                <c:pt idx="16" formatCode="_(&quot;$&quot;* #,##0_);_(&quot;$&quot;* \(#,##0\);_(&quot;$&quot;* &quot;-&quot;??_);_(@_)">
                  <c:v>879151</c:v>
                </c:pt>
                <c:pt idx="17" formatCode="&quot;$&quot;#,##0">
                  <c:v>1941704</c:v>
                </c:pt>
                <c:pt idx="18" formatCode="&quot;$&quot;#,##0">
                  <c:v>2404080</c:v>
                </c:pt>
              </c:numCache>
            </c:numRef>
          </c:val>
          <c:extLst>
            <c:ext xmlns:c16="http://schemas.microsoft.com/office/drawing/2014/chart" uri="{C3380CC4-5D6E-409C-BE32-E72D297353CC}">
              <c16:uniqueId val="{00000002-C42D-454F-9E41-5EBB1D3E4991}"/>
            </c:ext>
          </c:extLst>
        </c:ser>
        <c:dLbls>
          <c:showLegendKey val="0"/>
          <c:showVal val="0"/>
          <c:showCatName val="0"/>
          <c:showSerName val="0"/>
          <c:showPercent val="0"/>
          <c:showBubbleSize val="0"/>
        </c:dLbls>
        <c:gapWidth val="150"/>
        <c:overlap val="100"/>
        <c:axId val="628558216"/>
        <c:axId val="628557888"/>
      </c:barChart>
      <c:catAx>
        <c:axId val="62855821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28557888"/>
        <c:crosses val="autoZero"/>
        <c:auto val="1"/>
        <c:lblAlgn val="ctr"/>
        <c:lblOffset val="100"/>
        <c:noMultiLvlLbl val="0"/>
      </c:catAx>
      <c:valAx>
        <c:axId val="628557888"/>
        <c:scaling>
          <c:orientation val="minMax"/>
          <c:max val="13000000"/>
          <c:min val="0"/>
        </c:scaling>
        <c:delete val="0"/>
        <c:axPos val="l"/>
        <c:majorGridlines>
          <c:spPr>
            <a:ln w="9525" cap="flat" cmpd="sng" algn="ctr">
              <a:solidFill>
                <a:schemeClr val="tx2">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628558216"/>
        <c:crosses val="autoZero"/>
        <c:crossBetween val="between"/>
      </c:valAx>
      <c:spPr>
        <a:noFill/>
        <a:ln>
          <a:noFill/>
        </a:ln>
        <a:effectLst/>
      </c:spPr>
    </c:plotArea>
    <c:legend>
      <c:legendPos val="b"/>
      <c:layout>
        <c:manualLayout>
          <c:xMode val="edge"/>
          <c:yMode val="edge"/>
          <c:x val="0.28247990989938931"/>
          <c:y val="0.91393472705835932"/>
          <c:w val="0.4768792945020231"/>
          <c:h val="8.606527294164063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4 yr College</c:v>
                </c:pt>
              </c:strCache>
            </c:strRef>
          </c:tx>
          <c:spPr>
            <a:solidFill>
              <a:schemeClr val="accent1"/>
            </a:solidFill>
            <a:ln>
              <a:noFill/>
            </a:ln>
            <a:effectLst/>
          </c:spPr>
          <c:invertIfNegative val="0"/>
          <c:dLbls>
            <c:dLbl>
              <c:idx val="1"/>
              <c:layout>
                <c:manualLayout>
                  <c:x val="0"/>
                  <c:y val="0.1717046011296321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D5-4F76-8CF3-4FA292DC9319}"/>
                </c:ext>
              </c:extLst>
            </c:dLbl>
            <c:numFmt formatCode="_(&quot;$&quot;* #,##0_);_(&quot;$&quot;* \(#,##0\);_(&quot;$&quot;* &quot;-&quot;_);_(@_)"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Sheet1!$A$2:$A$3</c:f>
              <c:numCache>
                <c:formatCode>General</c:formatCode>
                <c:ptCount val="2"/>
                <c:pt idx="0">
                  <c:v>2014</c:v>
                </c:pt>
                <c:pt idx="1">
                  <c:v>2020</c:v>
                </c:pt>
              </c:numCache>
            </c:numRef>
          </c:cat>
          <c:val>
            <c:numRef>
              <c:f>Sheet1!$B$2:$B$3</c:f>
              <c:numCache>
                <c:formatCode>General</c:formatCode>
                <c:ptCount val="2"/>
                <c:pt idx="0">
                  <c:v>621</c:v>
                </c:pt>
                <c:pt idx="1">
                  <c:v>3790</c:v>
                </c:pt>
              </c:numCache>
            </c:numRef>
          </c:val>
          <c:extLst>
            <c:ext xmlns:c16="http://schemas.microsoft.com/office/drawing/2014/chart" uri="{C3380CC4-5D6E-409C-BE32-E72D297353CC}">
              <c16:uniqueId val="{00000000-40D5-4F76-8CF3-4FA292DC9319}"/>
            </c:ext>
          </c:extLst>
        </c:ser>
        <c:dLbls>
          <c:dLblPos val="outEnd"/>
          <c:showLegendKey val="0"/>
          <c:showVal val="1"/>
          <c:showCatName val="0"/>
          <c:showSerName val="0"/>
          <c:showPercent val="0"/>
          <c:showBubbleSize val="0"/>
        </c:dLbls>
        <c:gapWidth val="444"/>
        <c:overlap val="-90"/>
        <c:axId val="661178624"/>
        <c:axId val="661182888"/>
      </c:barChart>
      <c:catAx>
        <c:axId val="6611786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2"/>
                </a:solidFill>
                <a:latin typeface="+mn-lt"/>
                <a:ea typeface="+mn-ea"/>
                <a:cs typeface="+mn-cs"/>
              </a:defRPr>
            </a:pPr>
            <a:endParaRPr lang="en-US"/>
          </a:p>
        </c:txPr>
        <c:crossAx val="661182888"/>
        <c:crosses val="autoZero"/>
        <c:auto val="1"/>
        <c:lblAlgn val="ctr"/>
        <c:lblOffset val="100"/>
        <c:noMultiLvlLbl val="0"/>
      </c:catAx>
      <c:valAx>
        <c:axId val="661182888"/>
        <c:scaling>
          <c:orientation val="minMax"/>
        </c:scaling>
        <c:delete val="1"/>
        <c:axPos val="l"/>
        <c:numFmt formatCode="General" sourceLinked="1"/>
        <c:majorTickMark val="none"/>
        <c:minorTickMark val="none"/>
        <c:tickLblPos val="nextTo"/>
        <c:crossAx val="661178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Occupational or Vocational Training</c:v>
                </c:pt>
              </c:strCache>
            </c:strRef>
          </c:tx>
          <c:spPr>
            <a:solidFill>
              <a:schemeClr val="accent1"/>
            </a:solidFill>
            <a:ln>
              <a:noFill/>
            </a:ln>
            <a:effectLst/>
          </c:spPr>
          <c:invertIfNegative val="0"/>
          <c:dLbls>
            <c:numFmt formatCode="_(&quot;$&quot;* #,##0_);_(&quot;$&quot;* \(#,##0\);_(&quot;$&quot;* &quot;-&quot;_);_(@_)"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Sheet1!$A$2:$A$3</c:f>
              <c:numCache>
                <c:formatCode>General</c:formatCode>
                <c:ptCount val="2"/>
                <c:pt idx="0">
                  <c:v>2014</c:v>
                </c:pt>
                <c:pt idx="1">
                  <c:v>2020</c:v>
                </c:pt>
              </c:numCache>
            </c:numRef>
          </c:cat>
          <c:val>
            <c:numRef>
              <c:f>Sheet1!$B$2:$B$3</c:f>
              <c:numCache>
                <c:formatCode>"$"#,##0_);[Red]\("$"#,##0\)</c:formatCode>
                <c:ptCount val="2"/>
                <c:pt idx="0">
                  <c:v>1585</c:v>
                </c:pt>
                <c:pt idx="1">
                  <c:v>3337</c:v>
                </c:pt>
              </c:numCache>
            </c:numRef>
          </c:val>
          <c:extLst>
            <c:ext xmlns:c16="http://schemas.microsoft.com/office/drawing/2014/chart" uri="{C3380CC4-5D6E-409C-BE32-E72D297353CC}">
              <c16:uniqueId val="{00000001-9760-4E41-A894-7A049A8901F4}"/>
            </c:ext>
          </c:extLst>
        </c:ser>
        <c:dLbls>
          <c:dLblPos val="outEnd"/>
          <c:showLegendKey val="0"/>
          <c:showVal val="1"/>
          <c:showCatName val="0"/>
          <c:showSerName val="0"/>
          <c:showPercent val="0"/>
          <c:showBubbleSize val="0"/>
        </c:dLbls>
        <c:gapWidth val="444"/>
        <c:overlap val="-90"/>
        <c:axId val="661178624"/>
        <c:axId val="661182888"/>
      </c:barChart>
      <c:catAx>
        <c:axId val="6611786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2"/>
                </a:solidFill>
                <a:latin typeface="+mn-lt"/>
                <a:ea typeface="+mn-ea"/>
                <a:cs typeface="+mn-cs"/>
              </a:defRPr>
            </a:pPr>
            <a:endParaRPr lang="en-US"/>
          </a:p>
        </c:txPr>
        <c:crossAx val="661182888"/>
        <c:crosses val="autoZero"/>
        <c:auto val="1"/>
        <c:lblAlgn val="ctr"/>
        <c:lblOffset val="100"/>
        <c:noMultiLvlLbl val="0"/>
      </c:catAx>
      <c:valAx>
        <c:axId val="661182888"/>
        <c:scaling>
          <c:orientation val="minMax"/>
        </c:scaling>
        <c:delete val="1"/>
        <c:axPos val="l"/>
        <c:numFmt formatCode="&quot;$&quot;#,##0_);[Red]\(&quot;$&quot;#,##0\)" sourceLinked="1"/>
        <c:majorTickMark val="none"/>
        <c:minorTickMark val="none"/>
        <c:tickLblPos val="nextTo"/>
        <c:crossAx val="661178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Assessments</c:v>
                </c:pt>
              </c:strCache>
            </c:strRef>
          </c:tx>
          <c:spPr>
            <a:solidFill>
              <a:schemeClr val="accent1"/>
            </a:solidFill>
            <a:ln>
              <a:noFill/>
            </a:ln>
            <a:effectLst/>
          </c:spPr>
          <c:invertIfNegative val="0"/>
          <c:dLbls>
            <c:dLbl>
              <c:idx val="1"/>
              <c:layout>
                <c:manualLayout>
                  <c:x val="0"/>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5C6-4EC9-AC2F-0DD9BA47C708}"/>
                </c:ext>
              </c:extLst>
            </c:dLbl>
            <c:numFmt formatCode="_(&quot;$&quot;* #,##0_);_(&quot;$&quot;* \(#,##0\);_(&quot;$&quot;* &quot;-&quot;_);_(@_)"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Sheet1!$A$2:$A$3</c:f>
              <c:numCache>
                <c:formatCode>General</c:formatCode>
                <c:ptCount val="2"/>
                <c:pt idx="0">
                  <c:v>2014</c:v>
                </c:pt>
                <c:pt idx="1">
                  <c:v>2020</c:v>
                </c:pt>
              </c:numCache>
            </c:numRef>
          </c:cat>
          <c:val>
            <c:numRef>
              <c:f>Sheet1!$B$2:$B$3</c:f>
              <c:numCache>
                <c:formatCode>"$"#,##0_);[Red]\("$"#,##0\)</c:formatCode>
                <c:ptCount val="2"/>
                <c:pt idx="0">
                  <c:v>1078</c:v>
                </c:pt>
                <c:pt idx="1">
                  <c:v>1519</c:v>
                </c:pt>
              </c:numCache>
            </c:numRef>
          </c:val>
          <c:extLst>
            <c:ext xmlns:c16="http://schemas.microsoft.com/office/drawing/2014/chart" uri="{C3380CC4-5D6E-409C-BE32-E72D297353CC}">
              <c16:uniqueId val="{00000001-65C6-4EC9-AC2F-0DD9BA47C708}"/>
            </c:ext>
          </c:extLst>
        </c:ser>
        <c:dLbls>
          <c:dLblPos val="outEnd"/>
          <c:showLegendKey val="0"/>
          <c:showVal val="1"/>
          <c:showCatName val="0"/>
          <c:showSerName val="0"/>
          <c:showPercent val="0"/>
          <c:showBubbleSize val="0"/>
        </c:dLbls>
        <c:gapWidth val="444"/>
        <c:overlap val="-90"/>
        <c:axId val="661178624"/>
        <c:axId val="661182888"/>
      </c:barChart>
      <c:catAx>
        <c:axId val="6611786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2"/>
                </a:solidFill>
                <a:latin typeface="+mn-lt"/>
                <a:ea typeface="+mn-ea"/>
                <a:cs typeface="+mn-cs"/>
              </a:defRPr>
            </a:pPr>
            <a:endParaRPr lang="en-US"/>
          </a:p>
        </c:txPr>
        <c:crossAx val="661182888"/>
        <c:crosses val="autoZero"/>
        <c:auto val="1"/>
        <c:lblAlgn val="ctr"/>
        <c:lblOffset val="100"/>
        <c:noMultiLvlLbl val="0"/>
      </c:catAx>
      <c:valAx>
        <c:axId val="661182888"/>
        <c:scaling>
          <c:orientation val="minMax"/>
        </c:scaling>
        <c:delete val="1"/>
        <c:axPos val="l"/>
        <c:numFmt formatCode="&quot;$&quot;#,##0_);[Red]\(&quot;$&quot;#,##0\)" sourceLinked="1"/>
        <c:majorTickMark val="none"/>
        <c:minorTickMark val="none"/>
        <c:tickLblPos val="nextTo"/>
        <c:crossAx val="661178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Occupational or Vocational Training</c:v>
                </c:pt>
              </c:strCache>
            </c:strRef>
          </c:tx>
          <c:spPr>
            <a:solidFill>
              <a:schemeClr val="accent1"/>
            </a:solidFill>
            <a:ln>
              <a:noFill/>
            </a:ln>
            <a:effectLst/>
          </c:spPr>
          <c:invertIfNegative val="0"/>
          <c:dLbls>
            <c:dLbl>
              <c:idx val="1"/>
              <c:layout>
                <c:manualLayout>
                  <c:x val="0"/>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4F-400C-9238-C0D5D9543679}"/>
                </c:ext>
              </c:extLst>
            </c:dLbl>
            <c:numFmt formatCode="_(&quot;$&quot;* #,##0_);_(&quot;$&quot;* \(#,##0\);_(&quot;$&quot;* &quot;-&quot;_);_(@_)"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Sheet1!$A$2:$A$3</c:f>
              <c:numCache>
                <c:formatCode>General</c:formatCode>
                <c:ptCount val="2"/>
                <c:pt idx="0">
                  <c:v>2014</c:v>
                </c:pt>
                <c:pt idx="1">
                  <c:v>2020</c:v>
                </c:pt>
              </c:numCache>
            </c:numRef>
          </c:cat>
          <c:val>
            <c:numRef>
              <c:f>Sheet1!$B$2:$B$3</c:f>
              <c:numCache>
                <c:formatCode>"$"#,##0_);[Red]\("$"#,##0\)</c:formatCode>
                <c:ptCount val="2"/>
                <c:pt idx="0">
                  <c:v>1119</c:v>
                </c:pt>
                <c:pt idx="1">
                  <c:v>2452</c:v>
                </c:pt>
              </c:numCache>
            </c:numRef>
          </c:val>
          <c:extLst>
            <c:ext xmlns:c16="http://schemas.microsoft.com/office/drawing/2014/chart" uri="{C3380CC4-5D6E-409C-BE32-E72D297353CC}">
              <c16:uniqueId val="{00000002-AF00-46C7-B589-8703C0AB742D}"/>
            </c:ext>
          </c:extLst>
        </c:ser>
        <c:dLbls>
          <c:dLblPos val="outEnd"/>
          <c:showLegendKey val="0"/>
          <c:showVal val="1"/>
          <c:showCatName val="0"/>
          <c:showSerName val="0"/>
          <c:showPercent val="0"/>
          <c:showBubbleSize val="0"/>
        </c:dLbls>
        <c:gapWidth val="444"/>
        <c:overlap val="-90"/>
        <c:axId val="661178624"/>
        <c:axId val="661182888"/>
      </c:barChart>
      <c:catAx>
        <c:axId val="6611786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2"/>
                </a:solidFill>
                <a:latin typeface="+mn-lt"/>
                <a:ea typeface="+mn-ea"/>
                <a:cs typeface="+mn-cs"/>
              </a:defRPr>
            </a:pPr>
            <a:endParaRPr lang="en-US"/>
          </a:p>
        </c:txPr>
        <c:crossAx val="661182888"/>
        <c:crosses val="autoZero"/>
        <c:auto val="1"/>
        <c:lblAlgn val="ctr"/>
        <c:lblOffset val="100"/>
        <c:noMultiLvlLbl val="0"/>
      </c:catAx>
      <c:valAx>
        <c:axId val="661182888"/>
        <c:scaling>
          <c:orientation val="minMax"/>
        </c:scaling>
        <c:delete val="1"/>
        <c:axPos val="l"/>
        <c:numFmt formatCode="&quot;$&quot;#,##0_);[Red]\(&quot;$&quot;#,##0\)" sourceLinked="1"/>
        <c:majorTickMark val="none"/>
        <c:minorTickMark val="none"/>
        <c:tickLblPos val="nextTo"/>
        <c:crossAx val="661178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507785823309402E-2"/>
          <c:y val="0.10523568235396477"/>
          <c:w val="0.89298442835338121"/>
          <c:h val="0.75310217390403666"/>
        </c:manualLayout>
      </c:layout>
      <c:barChart>
        <c:barDir val="col"/>
        <c:grouping val="clustered"/>
        <c:varyColors val="0"/>
        <c:ser>
          <c:idx val="0"/>
          <c:order val="0"/>
          <c:tx>
            <c:strRef>
              <c:f>Sheet1!$B$1</c:f>
              <c:strCache>
                <c:ptCount val="1"/>
                <c:pt idx="0">
                  <c:v>Transportation</c:v>
                </c:pt>
              </c:strCache>
            </c:strRef>
          </c:tx>
          <c:spPr>
            <a:solidFill>
              <a:schemeClr val="accent1"/>
            </a:solidFill>
            <a:ln>
              <a:noFill/>
            </a:ln>
            <a:effectLst/>
          </c:spPr>
          <c:invertIfNegative val="0"/>
          <c:dLbls>
            <c:numFmt formatCode="_(&quot;$&quot;* #,##0_);_(&quot;$&quot;* \(#,##0\);_(&quot;$&quot;* &quot;-&quot;_);_(@_)" sourceLinked="0"/>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Sheet1!$A$2:$A$3</c:f>
              <c:numCache>
                <c:formatCode>General</c:formatCode>
                <c:ptCount val="2"/>
                <c:pt idx="0">
                  <c:v>2014</c:v>
                </c:pt>
                <c:pt idx="1">
                  <c:v>2020</c:v>
                </c:pt>
              </c:numCache>
            </c:numRef>
          </c:cat>
          <c:val>
            <c:numRef>
              <c:f>Sheet1!$B$2:$B$3</c:f>
              <c:numCache>
                <c:formatCode>"$"#,##0_);[Red]\("$"#,##0\)</c:formatCode>
                <c:ptCount val="2"/>
                <c:pt idx="0">
                  <c:v>202</c:v>
                </c:pt>
                <c:pt idx="1">
                  <c:v>374</c:v>
                </c:pt>
              </c:numCache>
            </c:numRef>
          </c:val>
          <c:extLst>
            <c:ext xmlns:c16="http://schemas.microsoft.com/office/drawing/2014/chart" uri="{C3380CC4-5D6E-409C-BE32-E72D297353CC}">
              <c16:uniqueId val="{00000002-7EA5-4660-AFD5-409059BB4A23}"/>
            </c:ext>
          </c:extLst>
        </c:ser>
        <c:dLbls>
          <c:dLblPos val="outEnd"/>
          <c:showLegendKey val="0"/>
          <c:showVal val="1"/>
          <c:showCatName val="0"/>
          <c:showSerName val="0"/>
          <c:showPercent val="0"/>
          <c:showBubbleSize val="0"/>
        </c:dLbls>
        <c:gapWidth val="444"/>
        <c:overlap val="-90"/>
        <c:axId val="661178624"/>
        <c:axId val="661182888"/>
      </c:barChart>
      <c:catAx>
        <c:axId val="6611786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2"/>
                </a:solidFill>
                <a:latin typeface="+mn-lt"/>
                <a:ea typeface="+mn-ea"/>
                <a:cs typeface="+mn-cs"/>
              </a:defRPr>
            </a:pPr>
            <a:endParaRPr lang="en-US"/>
          </a:p>
        </c:txPr>
        <c:crossAx val="661182888"/>
        <c:crosses val="autoZero"/>
        <c:auto val="1"/>
        <c:lblAlgn val="ctr"/>
        <c:lblOffset val="100"/>
        <c:noMultiLvlLbl val="0"/>
      </c:catAx>
      <c:valAx>
        <c:axId val="661182888"/>
        <c:scaling>
          <c:orientation val="minMax"/>
        </c:scaling>
        <c:delete val="1"/>
        <c:axPos val="l"/>
        <c:numFmt formatCode="&quot;$&quot;#,##0_);[Red]\(&quot;$&quot;#,##0\)" sourceLinked="1"/>
        <c:majorTickMark val="none"/>
        <c:minorTickMark val="none"/>
        <c:tickLblPos val="nextTo"/>
        <c:crossAx val="661178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7">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7">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3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3d2" qsCatId="3D" csTypeId="urn:microsoft.com/office/officeart/2005/8/colors/colorful5" csCatId="colorful" phldr="1"/>
      <dgm:spPr/>
      <dgm:t>
        <a:bodyPr/>
        <a:lstStyle/>
        <a:p>
          <a:endParaRPr lang="en-US"/>
        </a:p>
      </dgm:t>
    </dgm:pt>
    <dgm:pt modelId="{40FC4FFE-8987-4A26-B7F4-8A516F18ADAE}">
      <dgm:prSet custT="1"/>
      <dgm:spPr/>
      <dgm:t>
        <a:bodyPr/>
        <a:lstStyle/>
        <a:p>
          <a:pPr>
            <a:lnSpc>
              <a:spcPct val="100000"/>
            </a:lnSpc>
            <a:defRPr cap="all"/>
          </a:pPr>
          <a:r>
            <a:rPr lang="en-US" sz="1600" dirty="0">
              <a:solidFill>
                <a:schemeClr val="tx2"/>
              </a:solidFill>
            </a:rPr>
            <a:t>Reversion of General fund not expended</a:t>
          </a:r>
        </a:p>
        <a:p>
          <a:pPr>
            <a:lnSpc>
              <a:spcPct val="100000"/>
            </a:lnSpc>
            <a:defRPr cap="all"/>
          </a:pPr>
          <a:r>
            <a:rPr lang="en-US" sz="1600" dirty="0">
              <a:solidFill>
                <a:schemeClr val="tx2"/>
              </a:solidFill>
            </a:rPr>
            <a:t>Loss of associated federal funds that would have been drawn  </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custT="1"/>
      <dgm:spPr/>
      <dgm:t>
        <a:bodyPr/>
        <a:lstStyle/>
        <a:p>
          <a:pPr>
            <a:lnSpc>
              <a:spcPct val="100000"/>
            </a:lnSpc>
            <a:defRPr cap="all"/>
          </a:pPr>
          <a:r>
            <a:rPr lang="en-US" sz="1600" dirty="0">
              <a:solidFill>
                <a:schemeClr val="tx2"/>
              </a:solidFill>
            </a:rPr>
            <a:t>Minimizes ability to carry forward federal funds and take advantage of a 2-year grant allowance  </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custT="1"/>
      <dgm:spPr/>
      <dgm:t>
        <a:bodyPr/>
        <a:lstStyle/>
        <a:p>
          <a:pPr>
            <a:lnSpc>
              <a:spcPct val="100000"/>
            </a:lnSpc>
            <a:defRPr cap="all"/>
          </a:pPr>
          <a:r>
            <a:rPr lang="en-US" sz="1600" dirty="0">
              <a:solidFill>
                <a:schemeClr val="tx2"/>
              </a:solidFill>
            </a:rPr>
            <a:t>Logistics of spending funds within a 12-month period DUE TO state processes</a:t>
          </a:r>
        </a:p>
        <a:p>
          <a:pPr>
            <a:lnSpc>
              <a:spcPct val="100000"/>
            </a:lnSpc>
            <a:defRPr cap="all"/>
          </a:pPr>
          <a:r>
            <a:rPr lang="en-US" sz="1600" dirty="0">
              <a:solidFill>
                <a:schemeClr val="tx2"/>
              </a:solidFill>
            </a:rPr>
            <a:t>Will always result in loss of state AND federal grant funds</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dgm:spPr/>
    </dgm:pt>
    <dgm:pt modelId="{7C175B98-93F4-4D7C-BB95-1514AB879CD5}"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r graph with downward trend"/>
        </a:ext>
      </dgm:extLst>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custLinFactNeighborX="1196" custLinFactNeighborY="-3953">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dgm:spPr/>
    </dgm:pt>
    <dgm:pt modelId="{DB4CA7C4-FCA1-4127-B20A-2A5C031A3CF4}"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resentation with bar chart"/>
        </a:ext>
      </dgm:extLst>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custLinFactNeighborX="398" custLinFactNeighborY="-3163">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dgm:spPr/>
    </dgm:pt>
    <dgm:pt modelId="{39509775-983E-4110-B989-EE2CD6514BE0}"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topwatch"/>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custScaleX="113256" custLinFactNeighborX="398" custLinFactNeighborY="-4744">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E714B9-174F-4D08-A2A8-2D9A938687FE}"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22052DAA-AAC5-4DE9-A423-93D43EBEB863}">
      <dgm:prSet phldrT="[Text]"/>
      <dgm:spPr/>
      <dgm:t>
        <a:bodyPr/>
        <a:lstStyle/>
        <a:p>
          <a:pPr>
            <a:buClr>
              <a:schemeClr val="accent5">
                <a:lumMod val="50000"/>
              </a:schemeClr>
            </a:buClr>
            <a:buFont typeface="Wingdings" panose="05000000000000000000" pitchFamily="2" charset="2"/>
            <a:buChar char="§"/>
          </a:pPr>
          <a:r>
            <a:rPr lang="en-US" dirty="0"/>
            <a:t>ORDER OF SELECTION </a:t>
          </a:r>
        </a:p>
      </dgm:t>
    </dgm:pt>
    <dgm:pt modelId="{5B6A34DC-44D4-444D-A2FA-0A06C64C828F}" type="parTrans" cxnId="{BE22228D-0387-420B-B898-2369284A9087}">
      <dgm:prSet/>
      <dgm:spPr/>
      <dgm:t>
        <a:bodyPr/>
        <a:lstStyle/>
        <a:p>
          <a:endParaRPr lang="en-US"/>
        </a:p>
      </dgm:t>
    </dgm:pt>
    <dgm:pt modelId="{F9CAD193-322E-4A4A-9ABE-ED1739EADF8F}" type="sibTrans" cxnId="{BE22228D-0387-420B-B898-2369284A9087}">
      <dgm:prSet/>
      <dgm:spPr>
        <a:solidFill>
          <a:schemeClr val="accent6"/>
        </a:solidFill>
      </dgm:spPr>
      <dgm:t>
        <a:bodyPr/>
        <a:lstStyle/>
        <a:p>
          <a:endParaRPr lang="en-US"/>
        </a:p>
      </dgm:t>
    </dgm:pt>
    <dgm:pt modelId="{40A03FDC-B014-41A5-951B-4DE07F7C7EB4}">
      <dgm:prSet/>
      <dgm:spPr/>
      <dgm:t>
        <a:bodyPr/>
        <a:lstStyle/>
        <a:p>
          <a:r>
            <a:rPr lang="en-US" dirty="0">
              <a:solidFill>
                <a:schemeClr val="tx2"/>
              </a:solidFill>
            </a:rPr>
            <a:t>A State vocational rehabilitation (VR) agency is required to implement an order of selection when it anticipates that it will not have sufficient fiscal and/or personnel resources to fully serve all eligible individuals. </a:t>
          </a:r>
          <a:r>
            <a:rPr lang="en-US" i="1" dirty="0">
              <a:solidFill>
                <a:schemeClr val="accent5">
                  <a:lumMod val="75000"/>
                </a:schemeClr>
              </a:solidFill>
            </a:rPr>
            <a:t>(Section 101(a)(5)(A) of the Rehabilitation Act of 1973 (Act) and 34 CFR 361.36(a)(1))</a:t>
          </a:r>
          <a:r>
            <a:rPr lang="en-US" i="1" dirty="0"/>
            <a:t> </a:t>
          </a:r>
        </a:p>
      </dgm:t>
    </dgm:pt>
    <dgm:pt modelId="{FE40862B-7C46-41EA-B13C-00E63BEC9D02}" type="parTrans" cxnId="{92F7BA25-A7CA-4AE4-8E86-CF3E08A0035A}">
      <dgm:prSet/>
      <dgm:spPr/>
      <dgm:t>
        <a:bodyPr/>
        <a:lstStyle/>
        <a:p>
          <a:endParaRPr lang="en-US"/>
        </a:p>
      </dgm:t>
    </dgm:pt>
    <dgm:pt modelId="{16E08D05-3BE6-46E9-BF07-88E4A2947084}" type="sibTrans" cxnId="{92F7BA25-A7CA-4AE4-8E86-CF3E08A0035A}">
      <dgm:prSet/>
      <dgm:spPr/>
      <dgm:t>
        <a:bodyPr/>
        <a:lstStyle/>
        <a:p>
          <a:endParaRPr lang="en-US"/>
        </a:p>
      </dgm:t>
    </dgm:pt>
    <dgm:pt modelId="{3BFEC292-5AAC-468F-8070-9707B9C2D36B}">
      <dgm:prSet/>
      <dgm:spPr/>
      <dgm:t>
        <a:bodyPr/>
        <a:lstStyle/>
        <a:p>
          <a:r>
            <a:rPr lang="en-US" dirty="0">
              <a:solidFill>
                <a:schemeClr val="bg1"/>
              </a:solidFill>
            </a:rPr>
            <a:t>PRIORITY CATEGORIES</a:t>
          </a:r>
        </a:p>
      </dgm:t>
    </dgm:pt>
    <dgm:pt modelId="{BF5116CB-7E7F-4340-A9CB-493344A40B8B}" type="parTrans" cxnId="{A20F3656-B515-44B6-8759-3681EBCE7B44}">
      <dgm:prSet/>
      <dgm:spPr/>
      <dgm:t>
        <a:bodyPr/>
        <a:lstStyle/>
        <a:p>
          <a:endParaRPr lang="en-US"/>
        </a:p>
      </dgm:t>
    </dgm:pt>
    <dgm:pt modelId="{AF94B510-AF90-4E2B-9A8B-07CF73C16E41}" type="sibTrans" cxnId="{A20F3656-B515-44B6-8759-3681EBCE7B44}">
      <dgm:prSet/>
      <dgm:spPr>
        <a:solidFill>
          <a:schemeClr val="accent6"/>
        </a:solidFill>
      </dgm:spPr>
      <dgm:t>
        <a:bodyPr/>
        <a:lstStyle/>
        <a:p>
          <a:endParaRPr lang="en-US"/>
        </a:p>
      </dgm:t>
    </dgm:pt>
    <dgm:pt modelId="{B1CEF432-E0A3-4702-AD14-5950AF73C999}">
      <dgm:prSet/>
      <dgm:spPr/>
      <dgm:t>
        <a:bodyPr/>
        <a:lstStyle/>
        <a:p>
          <a:r>
            <a:rPr lang="en-US" dirty="0"/>
            <a:t>WAITING LISTS</a:t>
          </a:r>
          <a:endParaRPr lang="en-US" dirty="0">
            <a:solidFill>
              <a:schemeClr val="accent5">
                <a:lumMod val="75000"/>
              </a:schemeClr>
            </a:solidFill>
          </a:endParaRPr>
        </a:p>
      </dgm:t>
    </dgm:pt>
    <dgm:pt modelId="{85F06110-2A66-44C3-A8BF-8D66126C9B7B}" type="parTrans" cxnId="{2D660E0E-9D8C-453B-9069-CDB00769B535}">
      <dgm:prSet/>
      <dgm:spPr/>
      <dgm:t>
        <a:bodyPr/>
        <a:lstStyle/>
        <a:p>
          <a:endParaRPr lang="en-US"/>
        </a:p>
      </dgm:t>
    </dgm:pt>
    <dgm:pt modelId="{7DC54A1D-1D05-4796-8310-822FEFE82D19}" type="sibTrans" cxnId="{2D660E0E-9D8C-453B-9069-CDB00769B535}">
      <dgm:prSet/>
      <dgm:spPr/>
      <dgm:t>
        <a:bodyPr/>
        <a:lstStyle/>
        <a:p>
          <a:endParaRPr lang="en-US"/>
        </a:p>
      </dgm:t>
    </dgm:pt>
    <dgm:pt modelId="{24F4C807-340F-4620-9BF3-1799148FD864}">
      <dgm:prSet/>
      <dgm:spPr/>
      <dgm:t>
        <a:bodyPr/>
        <a:lstStyle/>
        <a:p>
          <a:r>
            <a:rPr lang="en-US" dirty="0">
              <a:solidFill>
                <a:schemeClr val="tx2"/>
              </a:solidFill>
            </a:rPr>
            <a:t>Under an order of selection, individuals with the most significant disabilities are selected first for the provision of vocational rehabilitation services, while those with less significant disabilities remain on waiting lists. </a:t>
          </a:r>
          <a:r>
            <a:rPr lang="en-US" i="1" dirty="0">
              <a:solidFill>
                <a:schemeClr val="accent5">
                  <a:lumMod val="75000"/>
                </a:schemeClr>
              </a:solidFill>
            </a:rPr>
            <a:t>(Section 101(a)(5)(C) of the Act and 34 CFR 361.36(a)(3)(iv)(A)). </a:t>
          </a:r>
          <a:endParaRPr lang="en-US" dirty="0">
            <a:solidFill>
              <a:schemeClr val="accent5">
                <a:lumMod val="75000"/>
              </a:schemeClr>
            </a:solidFill>
          </a:endParaRPr>
        </a:p>
      </dgm:t>
    </dgm:pt>
    <dgm:pt modelId="{FDFBD999-6115-472B-BCE5-8E9675ACB0B0}" type="parTrans" cxnId="{59855E74-A240-48C8-9882-12A91059427C}">
      <dgm:prSet/>
      <dgm:spPr/>
      <dgm:t>
        <a:bodyPr/>
        <a:lstStyle/>
        <a:p>
          <a:endParaRPr lang="en-US"/>
        </a:p>
      </dgm:t>
    </dgm:pt>
    <dgm:pt modelId="{855F1768-CCC1-42A7-809C-0B59AC045285}" type="sibTrans" cxnId="{59855E74-A240-48C8-9882-12A91059427C}">
      <dgm:prSet/>
      <dgm:spPr/>
      <dgm:t>
        <a:bodyPr/>
        <a:lstStyle/>
        <a:p>
          <a:endParaRPr lang="en-US"/>
        </a:p>
      </dgm:t>
    </dgm:pt>
    <dgm:pt modelId="{182D7C0D-26ED-4661-AB40-BE0AF5BE5D60}">
      <dgm:prSet/>
      <dgm:spPr/>
      <dgm:t>
        <a:bodyPr/>
        <a:lstStyle/>
        <a:p>
          <a:r>
            <a:rPr lang="en-US" dirty="0">
              <a:solidFill>
                <a:schemeClr val="tx2"/>
              </a:solidFill>
            </a:rPr>
            <a:t>An order of selection consists of priority categories to which eligible individuals are assigned based on the significance of their disability. </a:t>
          </a:r>
          <a:r>
            <a:rPr lang="en-US" i="1" dirty="0">
              <a:solidFill>
                <a:schemeClr val="accent5">
                  <a:lumMod val="75000"/>
                </a:schemeClr>
              </a:solidFill>
            </a:rPr>
            <a:t>(34 CFR 361.36(d)(1)) </a:t>
          </a:r>
          <a:endParaRPr lang="en-US" dirty="0">
            <a:solidFill>
              <a:schemeClr val="accent5">
                <a:lumMod val="75000"/>
              </a:schemeClr>
            </a:solidFill>
          </a:endParaRPr>
        </a:p>
      </dgm:t>
    </dgm:pt>
    <dgm:pt modelId="{CCA9D8A1-13E5-40BB-8A6F-2D0203E685A3}" type="parTrans" cxnId="{D78C0166-1D4D-4F28-ACC9-AB34EBBE4325}">
      <dgm:prSet/>
      <dgm:spPr/>
      <dgm:t>
        <a:bodyPr/>
        <a:lstStyle/>
        <a:p>
          <a:endParaRPr lang="en-US"/>
        </a:p>
      </dgm:t>
    </dgm:pt>
    <dgm:pt modelId="{4696EA10-6C2A-472D-AE5E-A58287653FD1}" type="sibTrans" cxnId="{D78C0166-1D4D-4F28-ACC9-AB34EBBE4325}">
      <dgm:prSet/>
      <dgm:spPr/>
      <dgm:t>
        <a:bodyPr/>
        <a:lstStyle/>
        <a:p>
          <a:endParaRPr lang="en-US"/>
        </a:p>
      </dgm:t>
    </dgm:pt>
    <dgm:pt modelId="{25DDF88B-06DD-4157-98FF-648A5FF2C8A2}" type="pres">
      <dgm:prSet presAssocID="{BFE714B9-174F-4D08-A2A8-2D9A938687FE}" presName="linearFlow" presStyleCnt="0">
        <dgm:presLayoutVars>
          <dgm:dir/>
          <dgm:animLvl val="lvl"/>
          <dgm:resizeHandles val="exact"/>
        </dgm:presLayoutVars>
      </dgm:prSet>
      <dgm:spPr/>
    </dgm:pt>
    <dgm:pt modelId="{E3F337E9-E35A-4CC8-AB4D-8FDED7437C95}" type="pres">
      <dgm:prSet presAssocID="{22052DAA-AAC5-4DE9-A423-93D43EBEB863}" presName="composite" presStyleCnt="0"/>
      <dgm:spPr/>
    </dgm:pt>
    <dgm:pt modelId="{9963D993-4FA4-4BB2-8786-4266B9465474}" type="pres">
      <dgm:prSet presAssocID="{22052DAA-AAC5-4DE9-A423-93D43EBEB863}" presName="parTx" presStyleLbl="node1" presStyleIdx="0" presStyleCnt="3">
        <dgm:presLayoutVars>
          <dgm:chMax val="0"/>
          <dgm:chPref val="0"/>
          <dgm:bulletEnabled val="1"/>
        </dgm:presLayoutVars>
      </dgm:prSet>
      <dgm:spPr/>
    </dgm:pt>
    <dgm:pt modelId="{B1AE985E-489C-446F-881E-F2417BF81ED4}" type="pres">
      <dgm:prSet presAssocID="{22052DAA-AAC5-4DE9-A423-93D43EBEB863}" presName="parSh" presStyleLbl="node1" presStyleIdx="0" presStyleCnt="3" custLinFactNeighborY="-1021"/>
      <dgm:spPr/>
    </dgm:pt>
    <dgm:pt modelId="{8E5454EB-E13B-4C5F-8CBD-C1F26F757E2C}" type="pres">
      <dgm:prSet presAssocID="{22052DAA-AAC5-4DE9-A423-93D43EBEB863}" presName="desTx" presStyleLbl="fgAcc1" presStyleIdx="0" presStyleCnt="3" custScaleX="100513" custScaleY="94237" custLinFactNeighborX="-9010" custLinFactNeighborY="-151">
        <dgm:presLayoutVars>
          <dgm:bulletEnabled val="1"/>
        </dgm:presLayoutVars>
      </dgm:prSet>
      <dgm:spPr/>
    </dgm:pt>
    <dgm:pt modelId="{1FB93FE6-84C1-4B52-8819-FDC14C8BE687}" type="pres">
      <dgm:prSet presAssocID="{F9CAD193-322E-4A4A-9ABE-ED1739EADF8F}" presName="sibTrans" presStyleLbl="sibTrans2D1" presStyleIdx="0" presStyleCnt="2" custLinFactNeighborX="4876" custLinFactNeighborY="35665"/>
      <dgm:spPr/>
    </dgm:pt>
    <dgm:pt modelId="{29918445-575A-48F1-A20E-270E343F354A}" type="pres">
      <dgm:prSet presAssocID="{F9CAD193-322E-4A4A-9ABE-ED1739EADF8F}" presName="connTx" presStyleLbl="sibTrans2D1" presStyleIdx="0" presStyleCnt="2"/>
      <dgm:spPr/>
    </dgm:pt>
    <dgm:pt modelId="{7B755C60-8C46-4408-9D7C-752A1B5E794F}" type="pres">
      <dgm:prSet presAssocID="{3BFEC292-5AAC-468F-8070-9707B9C2D36B}" presName="composite" presStyleCnt="0"/>
      <dgm:spPr/>
    </dgm:pt>
    <dgm:pt modelId="{789F0E81-A6F5-4814-801C-C56CBB1218B8}" type="pres">
      <dgm:prSet presAssocID="{3BFEC292-5AAC-468F-8070-9707B9C2D36B}" presName="parTx" presStyleLbl="node1" presStyleIdx="0" presStyleCnt="3">
        <dgm:presLayoutVars>
          <dgm:chMax val="0"/>
          <dgm:chPref val="0"/>
          <dgm:bulletEnabled val="1"/>
        </dgm:presLayoutVars>
      </dgm:prSet>
      <dgm:spPr/>
    </dgm:pt>
    <dgm:pt modelId="{1D36478D-2E61-4582-A9D9-7A33CE6903C4}" type="pres">
      <dgm:prSet presAssocID="{3BFEC292-5AAC-468F-8070-9707B9C2D36B}" presName="parSh" presStyleLbl="node1" presStyleIdx="1" presStyleCnt="3"/>
      <dgm:spPr/>
    </dgm:pt>
    <dgm:pt modelId="{5A5DDD21-C5A6-4C7B-AE93-27EFEF8A6F60}" type="pres">
      <dgm:prSet presAssocID="{3BFEC292-5AAC-468F-8070-9707B9C2D36B}" presName="desTx" presStyleLbl="fgAcc1" presStyleIdx="1" presStyleCnt="3" custScaleX="103212" custScaleY="93453" custLinFactNeighborX="-8866" custLinFactNeighborY="16">
        <dgm:presLayoutVars>
          <dgm:bulletEnabled val="1"/>
        </dgm:presLayoutVars>
      </dgm:prSet>
      <dgm:spPr/>
    </dgm:pt>
    <dgm:pt modelId="{F104A274-399F-42E4-A252-3279723E82E2}" type="pres">
      <dgm:prSet presAssocID="{AF94B510-AF90-4E2B-9A8B-07CF73C16E41}" presName="sibTrans" presStyleLbl="sibTrans2D1" presStyleIdx="1" presStyleCnt="2" custLinFactNeighborX="9751" custLinFactNeighborY="27504"/>
      <dgm:spPr/>
    </dgm:pt>
    <dgm:pt modelId="{BA1F6BE3-D91B-4970-9B4A-0847418F7758}" type="pres">
      <dgm:prSet presAssocID="{AF94B510-AF90-4E2B-9A8B-07CF73C16E41}" presName="connTx" presStyleLbl="sibTrans2D1" presStyleIdx="1" presStyleCnt="2"/>
      <dgm:spPr/>
    </dgm:pt>
    <dgm:pt modelId="{65CB07CA-5CBD-4E6C-8432-4D1FECB193F5}" type="pres">
      <dgm:prSet presAssocID="{B1CEF432-E0A3-4702-AD14-5950AF73C999}" presName="composite" presStyleCnt="0"/>
      <dgm:spPr/>
    </dgm:pt>
    <dgm:pt modelId="{E6D88279-6ED0-4507-BD5D-15F7D69D8A33}" type="pres">
      <dgm:prSet presAssocID="{B1CEF432-E0A3-4702-AD14-5950AF73C999}" presName="parTx" presStyleLbl="node1" presStyleIdx="1" presStyleCnt="3">
        <dgm:presLayoutVars>
          <dgm:chMax val="0"/>
          <dgm:chPref val="0"/>
          <dgm:bulletEnabled val="1"/>
        </dgm:presLayoutVars>
      </dgm:prSet>
      <dgm:spPr/>
    </dgm:pt>
    <dgm:pt modelId="{76F910F6-DFC3-42DB-A37E-D40656F753FC}" type="pres">
      <dgm:prSet presAssocID="{B1CEF432-E0A3-4702-AD14-5950AF73C999}" presName="parSh" presStyleLbl="node1" presStyleIdx="2" presStyleCnt="3"/>
      <dgm:spPr/>
    </dgm:pt>
    <dgm:pt modelId="{DF1514F0-C4F1-4E41-A963-685F687CE30D}" type="pres">
      <dgm:prSet presAssocID="{B1CEF432-E0A3-4702-AD14-5950AF73C999}" presName="desTx" presStyleLbl="fgAcc1" presStyleIdx="2" presStyleCnt="3" custScaleX="101713" custScaleY="93734" custLinFactNeighborX="-9456" custLinFactNeighborY="-343">
        <dgm:presLayoutVars>
          <dgm:bulletEnabled val="1"/>
        </dgm:presLayoutVars>
      </dgm:prSet>
      <dgm:spPr/>
    </dgm:pt>
  </dgm:ptLst>
  <dgm:cxnLst>
    <dgm:cxn modelId="{2D660E0E-9D8C-453B-9069-CDB00769B535}" srcId="{BFE714B9-174F-4D08-A2A8-2D9A938687FE}" destId="{B1CEF432-E0A3-4702-AD14-5950AF73C999}" srcOrd="2" destOrd="0" parTransId="{85F06110-2A66-44C3-A8BF-8D66126C9B7B}" sibTransId="{7DC54A1D-1D05-4796-8310-822FEFE82D19}"/>
    <dgm:cxn modelId="{6564B70E-E548-46F1-B3AD-0872FF020874}" type="presOf" srcId="{40A03FDC-B014-41A5-951B-4DE07F7C7EB4}" destId="{8E5454EB-E13B-4C5F-8CBD-C1F26F757E2C}" srcOrd="0" destOrd="0" presId="urn:microsoft.com/office/officeart/2005/8/layout/process3"/>
    <dgm:cxn modelId="{6969B90F-899C-4F52-9953-3A71E5919A5A}" type="presOf" srcId="{24F4C807-340F-4620-9BF3-1799148FD864}" destId="{DF1514F0-C4F1-4E41-A963-685F687CE30D}" srcOrd="0" destOrd="0" presId="urn:microsoft.com/office/officeart/2005/8/layout/process3"/>
    <dgm:cxn modelId="{92F7BA25-A7CA-4AE4-8E86-CF3E08A0035A}" srcId="{22052DAA-AAC5-4DE9-A423-93D43EBEB863}" destId="{40A03FDC-B014-41A5-951B-4DE07F7C7EB4}" srcOrd="0" destOrd="0" parTransId="{FE40862B-7C46-41EA-B13C-00E63BEC9D02}" sibTransId="{16E08D05-3BE6-46E9-BF07-88E4A2947084}"/>
    <dgm:cxn modelId="{7FD8302F-A01A-4D0C-B3F3-FCC1D3C3EDEF}" type="presOf" srcId="{AF94B510-AF90-4E2B-9A8B-07CF73C16E41}" destId="{F104A274-399F-42E4-A252-3279723E82E2}" srcOrd="0" destOrd="0" presId="urn:microsoft.com/office/officeart/2005/8/layout/process3"/>
    <dgm:cxn modelId="{CF0FA838-09B6-4EF5-94EB-2FC20AC735C1}" type="presOf" srcId="{182D7C0D-26ED-4661-AB40-BE0AF5BE5D60}" destId="{5A5DDD21-C5A6-4C7B-AE93-27EFEF8A6F60}" srcOrd="0" destOrd="0" presId="urn:microsoft.com/office/officeart/2005/8/layout/process3"/>
    <dgm:cxn modelId="{6CA6035E-EDDE-40F6-BF76-2BE5A0BEF921}" type="presOf" srcId="{B1CEF432-E0A3-4702-AD14-5950AF73C999}" destId="{E6D88279-6ED0-4507-BD5D-15F7D69D8A33}" srcOrd="0" destOrd="0" presId="urn:microsoft.com/office/officeart/2005/8/layout/process3"/>
    <dgm:cxn modelId="{6D648B62-03BD-43D0-9DB0-9CB238FD547E}" type="presOf" srcId="{22052DAA-AAC5-4DE9-A423-93D43EBEB863}" destId="{9963D993-4FA4-4BB2-8786-4266B9465474}" srcOrd="0" destOrd="0" presId="urn:microsoft.com/office/officeart/2005/8/layout/process3"/>
    <dgm:cxn modelId="{D78C0166-1D4D-4F28-ACC9-AB34EBBE4325}" srcId="{3BFEC292-5AAC-468F-8070-9707B9C2D36B}" destId="{182D7C0D-26ED-4661-AB40-BE0AF5BE5D60}" srcOrd="0" destOrd="0" parTransId="{CCA9D8A1-13E5-40BB-8A6F-2D0203E685A3}" sibTransId="{4696EA10-6C2A-472D-AE5E-A58287653FD1}"/>
    <dgm:cxn modelId="{ECD31E4D-C3BD-4DA6-A959-09786CB2112D}" type="presOf" srcId="{F9CAD193-322E-4A4A-9ABE-ED1739EADF8F}" destId="{29918445-575A-48F1-A20E-270E343F354A}" srcOrd="1" destOrd="0" presId="urn:microsoft.com/office/officeart/2005/8/layout/process3"/>
    <dgm:cxn modelId="{59855E74-A240-48C8-9882-12A91059427C}" srcId="{B1CEF432-E0A3-4702-AD14-5950AF73C999}" destId="{24F4C807-340F-4620-9BF3-1799148FD864}" srcOrd="0" destOrd="0" parTransId="{FDFBD999-6115-472B-BCE5-8E9675ACB0B0}" sibTransId="{855F1768-CCC1-42A7-809C-0B59AC045285}"/>
    <dgm:cxn modelId="{A20F3656-B515-44B6-8759-3681EBCE7B44}" srcId="{BFE714B9-174F-4D08-A2A8-2D9A938687FE}" destId="{3BFEC292-5AAC-468F-8070-9707B9C2D36B}" srcOrd="1" destOrd="0" parTransId="{BF5116CB-7E7F-4340-A9CB-493344A40B8B}" sibTransId="{AF94B510-AF90-4E2B-9A8B-07CF73C16E41}"/>
    <dgm:cxn modelId="{D83A1357-C096-47B2-AEB9-42CDC0F04B6B}" type="presOf" srcId="{B1CEF432-E0A3-4702-AD14-5950AF73C999}" destId="{76F910F6-DFC3-42DB-A37E-D40656F753FC}" srcOrd="1" destOrd="0" presId="urn:microsoft.com/office/officeart/2005/8/layout/process3"/>
    <dgm:cxn modelId="{84B1997D-D787-41FF-8971-45190C744030}" type="presOf" srcId="{AF94B510-AF90-4E2B-9A8B-07CF73C16E41}" destId="{BA1F6BE3-D91B-4970-9B4A-0847418F7758}" srcOrd="1" destOrd="0" presId="urn:microsoft.com/office/officeart/2005/8/layout/process3"/>
    <dgm:cxn modelId="{BE22228D-0387-420B-B898-2369284A9087}" srcId="{BFE714B9-174F-4D08-A2A8-2D9A938687FE}" destId="{22052DAA-AAC5-4DE9-A423-93D43EBEB863}" srcOrd="0" destOrd="0" parTransId="{5B6A34DC-44D4-444D-A2FA-0A06C64C828F}" sibTransId="{F9CAD193-322E-4A4A-9ABE-ED1739EADF8F}"/>
    <dgm:cxn modelId="{73EB4A98-2D01-40EF-9060-F079DB67CD6C}" type="presOf" srcId="{BFE714B9-174F-4D08-A2A8-2D9A938687FE}" destId="{25DDF88B-06DD-4157-98FF-648A5FF2C8A2}" srcOrd="0" destOrd="0" presId="urn:microsoft.com/office/officeart/2005/8/layout/process3"/>
    <dgm:cxn modelId="{24C0CBAA-8D1B-47DF-B6F2-2B93C14D7505}" type="presOf" srcId="{3BFEC292-5AAC-468F-8070-9707B9C2D36B}" destId="{789F0E81-A6F5-4814-801C-C56CBB1218B8}" srcOrd="0" destOrd="0" presId="urn:microsoft.com/office/officeart/2005/8/layout/process3"/>
    <dgm:cxn modelId="{8C2EB6CE-3F48-4194-A346-BDD7ADF34181}" type="presOf" srcId="{F9CAD193-322E-4A4A-9ABE-ED1739EADF8F}" destId="{1FB93FE6-84C1-4B52-8819-FDC14C8BE687}" srcOrd="0" destOrd="0" presId="urn:microsoft.com/office/officeart/2005/8/layout/process3"/>
    <dgm:cxn modelId="{A48F63F3-04E8-46D7-B31A-810599820929}" type="presOf" srcId="{22052DAA-AAC5-4DE9-A423-93D43EBEB863}" destId="{B1AE985E-489C-446F-881E-F2417BF81ED4}" srcOrd="1" destOrd="0" presId="urn:microsoft.com/office/officeart/2005/8/layout/process3"/>
    <dgm:cxn modelId="{B6C294FA-C7A2-4D53-8F4F-2AEC897F41B2}" type="presOf" srcId="{3BFEC292-5AAC-468F-8070-9707B9C2D36B}" destId="{1D36478D-2E61-4582-A9D9-7A33CE6903C4}" srcOrd="1" destOrd="0" presId="urn:microsoft.com/office/officeart/2005/8/layout/process3"/>
    <dgm:cxn modelId="{0A6FE77A-BCC7-44A5-A584-5EA8A375B9F3}" type="presParOf" srcId="{25DDF88B-06DD-4157-98FF-648A5FF2C8A2}" destId="{E3F337E9-E35A-4CC8-AB4D-8FDED7437C95}" srcOrd="0" destOrd="0" presId="urn:microsoft.com/office/officeart/2005/8/layout/process3"/>
    <dgm:cxn modelId="{9E2F95BA-5E30-47F1-9D77-773FDA5FD6FC}" type="presParOf" srcId="{E3F337E9-E35A-4CC8-AB4D-8FDED7437C95}" destId="{9963D993-4FA4-4BB2-8786-4266B9465474}" srcOrd="0" destOrd="0" presId="urn:microsoft.com/office/officeart/2005/8/layout/process3"/>
    <dgm:cxn modelId="{C132A066-09D3-4DAB-8407-4FC2EDA00F66}" type="presParOf" srcId="{E3F337E9-E35A-4CC8-AB4D-8FDED7437C95}" destId="{B1AE985E-489C-446F-881E-F2417BF81ED4}" srcOrd="1" destOrd="0" presId="urn:microsoft.com/office/officeart/2005/8/layout/process3"/>
    <dgm:cxn modelId="{51B54868-38A8-4EA7-A9CD-01FFAF6F522F}" type="presParOf" srcId="{E3F337E9-E35A-4CC8-AB4D-8FDED7437C95}" destId="{8E5454EB-E13B-4C5F-8CBD-C1F26F757E2C}" srcOrd="2" destOrd="0" presId="urn:microsoft.com/office/officeart/2005/8/layout/process3"/>
    <dgm:cxn modelId="{736B7204-D3A1-4E36-A0F7-82C90F8E82B7}" type="presParOf" srcId="{25DDF88B-06DD-4157-98FF-648A5FF2C8A2}" destId="{1FB93FE6-84C1-4B52-8819-FDC14C8BE687}" srcOrd="1" destOrd="0" presId="urn:microsoft.com/office/officeart/2005/8/layout/process3"/>
    <dgm:cxn modelId="{013EC976-50D4-4F4A-8CE5-EE9B57B28613}" type="presParOf" srcId="{1FB93FE6-84C1-4B52-8819-FDC14C8BE687}" destId="{29918445-575A-48F1-A20E-270E343F354A}" srcOrd="0" destOrd="0" presId="urn:microsoft.com/office/officeart/2005/8/layout/process3"/>
    <dgm:cxn modelId="{67ABB933-6395-4394-A088-0C8BF2F94FF8}" type="presParOf" srcId="{25DDF88B-06DD-4157-98FF-648A5FF2C8A2}" destId="{7B755C60-8C46-4408-9D7C-752A1B5E794F}" srcOrd="2" destOrd="0" presId="urn:microsoft.com/office/officeart/2005/8/layout/process3"/>
    <dgm:cxn modelId="{F20D0461-E8E3-4C24-A570-045295D746BA}" type="presParOf" srcId="{7B755C60-8C46-4408-9D7C-752A1B5E794F}" destId="{789F0E81-A6F5-4814-801C-C56CBB1218B8}" srcOrd="0" destOrd="0" presId="urn:microsoft.com/office/officeart/2005/8/layout/process3"/>
    <dgm:cxn modelId="{9D6248A3-A20A-4B02-8232-E289FD992712}" type="presParOf" srcId="{7B755C60-8C46-4408-9D7C-752A1B5E794F}" destId="{1D36478D-2E61-4582-A9D9-7A33CE6903C4}" srcOrd="1" destOrd="0" presId="urn:microsoft.com/office/officeart/2005/8/layout/process3"/>
    <dgm:cxn modelId="{5FF611B6-9C88-4BC1-86BC-7D67320E9616}" type="presParOf" srcId="{7B755C60-8C46-4408-9D7C-752A1B5E794F}" destId="{5A5DDD21-C5A6-4C7B-AE93-27EFEF8A6F60}" srcOrd="2" destOrd="0" presId="urn:microsoft.com/office/officeart/2005/8/layout/process3"/>
    <dgm:cxn modelId="{CAB242DB-D3C5-44F3-80DE-B6DD78B241D0}" type="presParOf" srcId="{25DDF88B-06DD-4157-98FF-648A5FF2C8A2}" destId="{F104A274-399F-42E4-A252-3279723E82E2}" srcOrd="3" destOrd="0" presId="urn:microsoft.com/office/officeart/2005/8/layout/process3"/>
    <dgm:cxn modelId="{01ACEA35-4C80-49B3-89A7-0191E475756C}" type="presParOf" srcId="{F104A274-399F-42E4-A252-3279723E82E2}" destId="{BA1F6BE3-D91B-4970-9B4A-0847418F7758}" srcOrd="0" destOrd="0" presId="urn:microsoft.com/office/officeart/2005/8/layout/process3"/>
    <dgm:cxn modelId="{C892A831-D7AC-409E-B17E-877C9CDF5731}" type="presParOf" srcId="{25DDF88B-06DD-4157-98FF-648A5FF2C8A2}" destId="{65CB07CA-5CBD-4E6C-8432-4D1FECB193F5}" srcOrd="4" destOrd="0" presId="urn:microsoft.com/office/officeart/2005/8/layout/process3"/>
    <dgm:cxn modelId="{3A93B001-FB50-4D4A-B8FD-DFBE15C781DB}" type="presParOf" srcId="{65CB07CA-5CBD-4E6C-8432-4D1FECB193F5}" destId="{E6D88279-6ED0-4507-BD5D-15F7D69D8A33}" srcOrd="0" destOrd="0" presId="urn:microsoft.com/office/officeart/2005/8/layout/process3"/>
    <dgm:cxn modelId="{86BDCD46-C657-416A-92E7-A5DBCD0E3489}" type="presParOf" srcId="{65CB07CA-5CBD-4E6C-8432-4D1FECB193F5}" destId="{76F910F6-DFC3-42DB-A37E-D40656F753FC}" srcOrd="1" destOrd="0" presId="urn:microsoft.com/office/officeart/2005/8/layout/process3"/>
    <dgm:cxn modelId="{839FFE3E-C08F-486E-88D5-8B6CEA5FF2E8}" type="presParOf" srcId="{65CB07CA-5CBD-4E6C-8432-4D1FECB193F5}" destId="{DF1514F0-C4F1-4E41-A963-685F687CE30D}"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620243" y="115653"/>
          <a:ext cx="1818562" cy="1818562"/>
        </a:xfrm>
        <a:prstGeom prst="ellipse">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C175B98-93F4-4D7C-BB95-1514AB879CD5}">
      <dsp:nvSpPr>
        <dsp:cNvPr id="0" name=""/>
        <dsp:cNvSpPr/>
      </dsp:nvSpPr>
      <dsp:spPr>
        <a:xfrm>
          <a:off x="1007806" y="503216"/>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27117FB-F8A7-4A20-A8A7-EC686DDC76D0}">
      <dsp:nvSpPr>
        <dsp:cNvPr id="0" name=""/>
        <dsp:cNvSpPr/>
      </dsp:nvSpPr>
      <dsp:spPr>
        <a:xfrm>
          <a:off x="74555" y="2441287"/>
          <a:ext cx="2981250" cy="1501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solidFill>
                <a:schemeClr val="tx2"/>
              </a:solidFill>
            </a:rPr>
            <a:t>Reversion of General fund not expended</a:t>
          </a:r>
        </a:p>
        <a:p>
          <a:pPr marL="0" lvl="0" indent="0" algn="ctr" defTabSz="711200">
            <a:lnSpc>
              <a:spcPct val="100000"/>
            </a:lnSpc>
            <a:spcBef>
              <a:spcPct val="0"/>
            </a:spcBef>
            <a:spcAft>
              <a:spcPct val="35000"/>
            </a:spcAft>
            <a:buNone/>
            <a:defRPr cap="all"/>
          </a:pPr>
          <a:r>
            <a:rPr lang="en-US" sz="1600" kern="1200" dirty="0">
              <a:solidFill>
                <a:schemeClr val="tx2"/>
              </a:solidFill>
            </a:rPr>
            <a:t>Loss of associated federal funds that would have been drawn  </a:t>
          </a:r>
        </a:p>
      </dsp:txBody>
      <dsp:txXfrm>
        <a:off x="74555" y="2441287"/>
        <a:ext cx="2981250" cy="1501791"/>
      </dsp:txXfrm>
    </dsp:sp>
    <dsp:sp modelId="{BCD8CDD9-0C56-4401-ADB1-8B48DAB2C96F}">
      <dsp:nvSpPr>
        <dsp:cNvPr id="0" name=""/>
        <dsp:cNvSpPr/>
      </dsp:nvSpPr>
      <dsp:spPr>
        <a:xfrm>
          <a:off x="4123212" y="115653"/>
          <a:ext cx="1818562" cy="1818562"/>
        </a:xfrm>
        <a:prstGeom prst="ellipse">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B4CA7C4-FCA1-4127-B20A-2A5C031A3CF4}">
      <dsp:nvSpPr>
        <dsp:cNvPr id="0" name=""/>
        <dsp:cNvSpPr/>
      </dsp:nvSpPr>
      <dsp:spPr>
        <a:xfrm>
          <a:off x="4510775" y="503216"/>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E6FE37A-5DB0-4899-9FCB-0CE39BC185F8}">
      <dsp:nvSpPr>
        <dsp:cNvPr id="0" name=""/>
        <dsp:cNvSpPr/>
      </dsp:nvSpPr>
      <dsp:spPr>
        <a:xfrm>
          <a:off x="3553734" y="2453152"/>
          <a:ext cx="2981250" cy="1501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solidFill>
                <a:schemeClr val="tx2"/>
              </a:solidFill>
            </a:rPr>
            <a:t>Minimizes ability to carry forward federal funds and take advantage of a 2-year grant allowance  </a:t>
          </a:r>
        </a:p>
      </dsp:txBody>
      <dsp:txXfrm>
        <a:off x="3553734" y="2453152"/>
        <a:ext cx="2981250" cy="1501791"/>
      </dsp:txXfrm>
    </dsp:sp>
    <dsp:sp modelId="{FF93E135-77D6-48A0-8871-9BC93D705D06}">
      <dsp:nvSpPr>
        <dsp:cNvPr id="0" name=""/>
        <dsp:cNvSpPr/>
      </dsp:nvSpPr>
      <dsp:spPr>
        <a:xfrm>
          <a:off x="7823778" y="115653"/>
          <a:ext cx="1818562" cy="1818562"/>
        </a:xfrm>
        <a:prstGeom prst="ellipse">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9509775-983E-4110-B989-EE2CD6514BE0}">
      <dsp:nvSpPr>
        <dsp:cNvPr id="0" name=""/>
        <dsp:cNvSpPr/>
      </dsp:nvSpPr>
      <dsp:spPr>
        <a:xfrm>
          <a:off x="8211341" y="503216"/>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EDC777-00B3-41D7-9AE1-23D741E941C3}">
      <dsp:nvSpPr>
        <dsp:cNvPr id="0" name=""/>
        <dsp:cNvSpPr/>
      </dsp:nvSpPr>
      <dsp:spPr>
        <a:xfrm>
          <a:off x="7056702" y="2429408"/>
          <a:ext cx="3376444" cy="1501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solidFill>
                <a:schemeClr val="tx2"/>
              </a:solidFill>
            </a:rPr>
            <a:t>Logistics of spending funds within a 12-month period DUE TO state processes</a:t>
          </a:r>
        </a:p>
        <a:p>
          <a:pPr marL="0" lvl="0" indent="0" algn="ctr" defTabSz="711200">
            <a:lnSpc>
              <a:spcPct val="100000"/>
            </a:lnSpc>
            <a:spcBef>
              <a:spcPct val="0"/>
            </a:spcBef>
            <a:spcAft>
              <a:spcPct val="35000"/>
            </a:spcAft>
            <a:buNone/>
            <a:defRPr cap="all"/>
          </a:pPr>
          <a:r>
            <a:rPr lang="en-US" sz="1600" kern="1200" dirty="0">
              <a:solidFill>
                <a:schemeClr val="tx2"/>
              </a:solidFill>
            </a:rPr>
            <a:t>Will always result in loss of state AND federal grant funds</a:t>
          </a:r>
        </a:p>
      </dsp:txBody>
      <dsp:txXfrm>
        <a:off x="7056702" y="2429408"/>
        <a:ext cx="3376444" cy="15017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E985E-489C-446F-881E-F2417BF81ED4}">
      <dsp:nvSpPr>
        <dsp:cNvPr id="0" name=""/>
        <dsp:cNvSpPr/>
      </dsp:nvSpPr>
      <dsp:spPr>
        <a:xfrm>
          <a:off x="1281" y="251017"/>
          <a:ext cx="2307086" cy="9510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Clr>
              <a:schemeClr val="accent5">
                <a:lumMod val="50000"/>
              </a:schemeClr>
            </a:buClr>
            <a:buFont typeface="Wingdings" panose="05000000000000000000" pitchFamily="2" charset="2"/>
            <a:buNone/>
          </a:pPr>
          <a:r>
            <a:rPr lang="en-US" sz="1500" kern="1200" dirty="0"/>
            <a:t>ORDER OF SELECTION </a:t>
          </a:r>
        </a:p>
      </dsp:txBody>
      <dsp:txXfrm>
        <a:off x="1281" y="251017"/>
        <a:ext cx="2307086" cy="634063"/>
      </dsp:txXfrm>
    </dsp:sp>
    <dsp:sp modelId="{8E5454EB-E13B-4C5F-8CBD-C1F26F757E2C}">
      <dsp:nvSpPr>
        <dsp:cNvPr id="0" name=""/>
        <dsp:cNvSpPr/>
      </dsp:nvSpPr>
      <dsp:spPr>
        <a:xfrm>
          <a:off x="260031" y="1018449"/>
          <a:ext cx="2318922" cy="42678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tx2"/>
              </a:solidFill>
            </a:rPr>
            <a:t>A State vocational rehabilitation (VR) agency is required to implement an order of selection when it anticipates that it will not have sufficient fiscal and/or personnel resources to fully serve all eligible individuals. </a:t>
          </a:r>
          <a:r>
            <a:rPr lang="en-US" sz="1500" i="1" kern="1200" dirty="0">
              <a:solidFill>
                <a:schemeClr val="accent5">
                  <a:lumMod val="75000"/>
                </a:schemeClr>
              </a:solidFill>
            </a:rPr>
            <a:t>(Section 101(a)(5)(A) of the Rehabilitation Act of 1973 (Act) and 34 CFR 361.36(a)(1))</a:t>
          </a:r>
          <a:r>
            <a:rPr lang="en-US" sz="1500" i="1" kern="1200" dirty="0"/>
            <a:t> </a:t>
          </a:r>
        </a:p>
      </dsp:txBody>
      <dsp:txXfrm>
        <a:off x="327950" y="1086368"/>
        <a:ext cx="2183084" cy="4131967"/>
      </dsp:txXfrm>
    </dsp:sp>
    <dsp:sp modelId="{1FB93FE6-84C1-4B52-8819-FDC14C8BE687}">
      <dsp:nvSpPr>
        <dsp:cNvPr id="0" name=""/>
        <dsp:cNvSpPr/>
      </dsp:nvSpPr>
      <dsp:spPr>
        <a:xfrm rot="17214">
          <a:off x="2695896" y="495107"/>
          <a:ext cx="744607" cy="574397"/>
        </a:xfrm>
        <a:prstGeom prst="rightArrow">
          <a:avLst>
            <a:gd name="adj1" fmla="val 60000"/>
            <a:gd name="adj2" fmla="val 50000"/>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695897" y="609555"/>
        <a:ext cx="572288" cy="344639"/>
      </dsp:txXfrm>
    </dsp:sp>
    <dsp:sp modelId="{1D36478D-2E61-4582-A9D9-7A33CE6903C4}">
      <dsp:nvSpPr>
        <dsp:cNvPr id="0" name=""/>
        <dsp:cNvSpPr/>
      </dsp:nvSpPr>
      <dsp:spPr>
        <a:xfrm>
          <a:off x="3713270" y="269604"/>
          <a:ext cx="2307086" cy="9510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solidFill>
                <a:schemeClr val="bg1"/>
              </a:solidFill>
            </a:rPr>
            <a:t>PRIORITY CATEGORIES</a:t>
          </a:r>
        </a:p>
      </dsp:txBody>
      <dsp:txXfrm>
        <a:off x="3713270" y="269604"/>
        <a:ext cx="2307086" cy="634063"/>
      </dsp:txXfrm>
    </dsp:sp>
    <dsp:sp modelId="{5A5DDD21-C5A6-4C7B-AE93-27EFEF8A6F60}">
      <dsp:nvSpPr>
        <dsp:cNvPr id="0" name=""/>
        <dsp:cNvSpPr/>
      </dsp:nvSpPr>
      <dsp:spPr>
        <a:xfrm>
          <a:off x="3944208" y="1052642"/>
          <a:ext cx="2381190" cy="42322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tx2"/>
              </a:solidFill>
            </a:rPr>
            <a:t>An order of selection consists of priority categories to which eligible individuals are assigned based on the significance of their disability. </a:t>
          </a:r>
          <a:r>
            <a:rPr lang="en-US" sz="1500" i="1" kern="1200" dirty="0">
              <a:solidFill>
                <a:schemeClr val="accent5">
                  <a:lumMod val="75000"/>
                </a:schemeClr>
              </a:solidFill>
            </a:rPr>
            <a:t>(34 CFR 361.36(d)(1)) </a:t>
          </a:r>
          <a:endParaRPr lang="en-US" sz="1500" kern="1200" dirty="0">
            <a:solidFill>
              <a:schemeClr val="accent5">
                <a:lumMod val="75000"/>
              </a:schemeClr>
            </a:solidFill>
          </a:endParaRPr>
        </a:p>
      </dsp:txBody>
      <dsp:txXfrm>
        <a:off x="4013951" y="1122385"/>
        <a:ext cx="2241704" cy="4092813"/>
      </dsp:txXfrm>
    </dsp:sp>
    <dsp:sp modelId="{F104A274-399F-42E4-A252-3279723E82E2}">
      <dsp:nvSpPr>
        <dsp:cNvPr id="0" name=""/>
        <dsp:cNvSpPr/>
      </dsp:nvSpPr>
      <dsp:spPr>
        <a:xfrm rot="21597078">
          <a:off x="6453580" y="455810"/>
          <a:ext cx="761099" cy="574397"/>
        </a:xfrm>
        <a:prstGeom prst="rightArrow">
          <a:avLst>
            <a:gd name="adj1" fmla="val 60000"/>
            <a:gd name="adj2" fmla="val 50000"/>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453580" y="570762"/>
        <a:ext cx="588780" cy="344639"/>
      </dsp:txXfrm>
    </dsp:sp>
    <dsp:sp modelId="{76F910F6-DFC3-42DB-A37E-D40656F753FC}">
      <dsp:nvSpPr>
        <dsp:cNvPr id="0" name=""/>
        <dsp:cNvSpPr/>
      </dsp:nvSpPr>
      <dsp:spPr>
        <a:xfrm>
          <a:off x="7456393" y="266422"/>
          <a:ext cx="2307086" cy="9510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t>WAITING LISTS</a:t>
          </a:r>
          <a:endParaRPr lang="en-US" sz="1500" kern="1200" dirty="0">
            <a:solidFill>
              <a:schemeClr val="accent5">
                <a:lumMod val="75000"/>
              </a:schemeClr>
            </a:solidFill>
          </a:endParaRPr>
        </a:p>
      </dsp:txBody>
      <dsp:txXfrm>
        <a:off x="7456393" y="266422"/>
        <a:ext cx="2307086" cy="634063"/>
      </dsp:txXfrm>
    </dsp:sp>
    <dsp:sp modelId="{DF1514F0-C4F1-4E41-A963-685F687CE30D}">
      <dsp:nvSpPr>
        <dsp:cNvPr id="0" name=""/>
        <dsp:cNvSpPr/>
      </dsp:nvSpPr>
      <dsp:spPr>
        <a:xfrm>
          <a:off x="7691010" y="1026839"/>
          <a:ext cx="2346607" cy="42450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tx2"/>
              </a:solidFill>
            </a:rPr>
            <a:t>Under an order of selection, individuals with the most significant disabilities are selected first for the provision of vocational rehabilitation services, while those with less significant disabilities remain on waiting lists. </a:t>
          </a:r>
          <a:r>
            <a:rPr lang="en-US" sz="1500" i="1" kern="1200" dirty="0">
              <a:solidFill>
                <a:schemeClr val="accent5">
                  <a:lumMod val="75000"/>
                </a:schemeClr>
              </a:solidFill>
            </a:rPr>
            <a:t>(Section 101(a)(5)(C) of the Act and 34 CFR 361.36(a)(3)(iv)(A)). </a:t>
          </a:r>
          <a:endParaRPr lang="en-US" sz="1500" kern="1200" dirty="0">
            <a:solidFill>
              <a:schemeClr val="accent5">
                <a:lumMod val="75000"/>
              </a:schemeClr>
            </a:solidFill>
          </a:endParaRPr>
        </a:p>
      </dsp:txBody>
      <dsp:txXfrm>
        <a:off x="7759740" y="1095569"/>
        <a:ext cx="2209147" cy="4107565"/>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0.09101</cdr:x>
      <cdr:y>0.39624</cdr:y>
    </cdr:from>
    <cdr:to>
      <cdr:x>0.09101</cdr:x>
      <cdr:y>0.8703</cdr:y>
    </cdr:to>
    <cdr:cxnSp macro="">
      <cdr:nvCxnSpPr>
        <cdr:cNvPr id="3" name="Straight Connector 2">
          <a:extLst xmlns:a="http://schemas.openxmlformats.org/drawingml/2006/main">
            <a:ext uri="{FF2B5EF4-FFF2-40B4-BE49-F238E27FC236}">
              <a16:creationId xmlns:a16="http://schemas.microsoft.com/office/drawing/2014/main" id="{2DD74748-E961-4383-81C5-67B4395BA125}"/>
            </a:ext>
          </a:extLst>
        </cdr:cNvPr>
        <cdr:cNvCxnSpPr>
          <a:cxnSpLocks xmlns:a="http://schemas.openxmlformats.org/drawingml/2006/main"/>
        </cdr:cNvCxnSpPr>
      </cdr:nvCxnSpPr>
      <cdr:spPr>
        <a:xfrm xmlns:a="http://schemas.openxmlformats.org/drawingml/2006/main">
          <a:off x="241424" y="855563"/>
          <a:ext cx="0" cy="1023612"/>
        </a:xfrm>
        <a:prstGeom xmlns:a="http://schemas.openxmlformats.org/drawingml/2006/main" prst="line">
          <a:avLst/>
        </a:prstGeom>
        <a:ln xmlns:a="http://schemas.openxmlformats.org/drawingml/2006/main">
          <a:solidFill>
            <a:schemeClr val="tx2"/>
          </a:solidFill>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0.09101</cdr:x>
      <cdr:y>0.39624</cdr:y>
    </cdr:from>
    <cdr:to>
      <cdr:x>0.09101</cdr:x>
      <cdr:y>0.8703</cdr:y>
    </cdr:to>
    <cdr:cxnSp macro="">
      <cdr:nvCxnSpPr>
        <cdr:cNvPr id="3" name="Straight Connector 2">
          <a:extLst xmlns:a="http://schemas.openxmlformats.org/drawingml/2006/main">
            <a:ext uri="{FF2B5EF4-FFF2-40B4-BE49-F238E27FC236}">
              <a16:creationId xmlns:a16="http://schemas.microsoft.com/office/drawing/2014/main" id="{2DD74748-E961-4383-81C5-67B4395BA125}"/>
            </a:ext>
          </a:extLst>
        </cdr:cNvPr>
        <cdr:cNvCxnSpPr>
          <a:cxnSpLocks xmlns:a="http://schemas.openxmlformats.org/drawingml/2006/main"/>
        </cdr:cNvCxnSpPr>
      </cdr:nvCxnSpPr>
      <cdr:spPr>
        <a:xfrm xmlns:a="http://schemas.openxmlformats.org/drawingml/2006/main">
          <a:off x="241424" y="855563"/>
          <a:ext cx="0" cy="1023612"/>
        </a:xfrm>
        <a:prstGeom xmlns:a="http://schemas.openxmlformats.org/drawingml/2006/main" prst="line">
          <a:avLst/>
        </a:prstGeom>
        <a:ln xmlns:a="http://schemas.openxmlformats.org/drawingml/2006/main">
          <a:solidFill>
            <a:schemeClr val="tx2"/>
          </a:solidFill>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0.09293</cdr:x>
      <cdr:y>0.86723</cdr:y>
    </cdr:from>
    <cdr:to>
      <cdr:x>0.26999</cdr:x>
      <cdr:y>0.94753</cdr:y>
    </cdr:to>
    <cdr:sp macro="" textlink="">
      <cdr:nvSpPr>
        <cdr:cNvPr id="2" name="TextBox 1">
          <a:extLst xmlns:a="http://schemas.openxmlformats.org/drawingml/2006/main">
            <a:ext uri="{FF2B5EF4-FFF2-40B4-BE49-F238E27FC236}">
              <a16:creationId xmlns:a16="http://schemas.microsoft.com/office/drawing/2014/main" id="{3564FF4C-F8F8-4265-8382-307F50C04B39}"/>
            </a:ext>
          </a:extLst>
        </cdr:cNvPr>
        <cdr:cNvSpPr txBox="1"/>
      </cdr:nvSpPr>
      <cdr:spPr>
        <a:xfrm xmlns:a="http://schemas.openxmlformats.org/drawingml/2006/main">
          <a:off x="518680" y="2630925"/>
          <a:ext cx="988291" cy="2435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0.35934</cdr:x>
      <cdr:y>0.85314</cdr:y>
    </cdr:from>
    <cdr:to>
      <cdr:x>0.6026</cdr:x>
      <cdr:y>1</cdr:y>
    </cdr:to>
    <cdr:sp macro="" textlink="">
      <cdr:nvSpPr>
        <cdr:cNvPr id="3" name="TextBox 2">
          <a:extLst xmlns:a="http://schemas.openxmlformats.org/drawingml/2006/main">
            <a:ext uri="{FF2B5EF4-FFF2-40B4-BE49-F238E27FC236}">
              <a16:creationId xmlns:a16="http://schemas.microsoft.com/office/drawing/2014/main" id="{0922D519-F3F6-499E-8169-8DD0C9B60919}"/>
            </a:ext>
          </a:extLst>
        </cdr:cNvPr>
        <cdr:cNvSpPr txBox="1"/>
      </cdr:nvSpPr>
      <cdr:spPr>
        <a:xfrm xmlns:a="http://schemas.openxmlformats.org/drawingml/2006/main">
          <a:off x="2005734" y="2588194"/>
          <a:ext cx="1357745" cy="4455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b="1" dirty="0"/>
            <a:t>Total General Fund Cap  </a:t>
          </a:r>
        </a:p>
        <a:p xmlns:a="http://schemas.openxmlformats.org/drawingml/2006/main">
          <a:pPr algn="ctr"/>
          <a:r>
            <a:rPr lang="en-US" b="1" dirty="0"/>
            <a:t>$6,558,920</a:t>
          </a:r>
          <a:endParaRPr lang="en-US" sz="1100" b="1" dirty="0"/>
        </a:p>
      </cdr:txBody>
    </cdr:sp>
  </cdr:relSizeAnchor>
  <cdr:relSizeAnchor xmlns:cdr="http://schemas.openxmlformats.org/drawingml/2006/chartDrawing">
    <cdr:from>
      <cdr:x>0.04328</cdr:x>
      <cdr:y>0.61262</cdr:y>
    </cdr:from>
    <cdr:to>
      <cdr:x>0.28819</cdr:x>
      <cdr:y>0.69483</cdr:y>
    </cdr:to>
    <cdr:sp macro="" textlink="">
      <cdr:nvSpPr>
        <cdr:cNvPr id="4" name="TextBox 3">
          <a:extLst xmlns:a="http://schemas.openxmlformats.org/drawingml/2006/main">
            <a:ext uri="{FF2B5EF4-FFF2-40B4-BE49-F238E27FC236}">
              <a16:creationId xmlns:a16="http://schemas.microsoft.com/office/drawing/2014/main" id="{03313142-D6B0-463A-B2D0-CB4898B2B6D8}"/>
            </a:ext>
          </a:extLst>
        </cdr:cNvPr>
        <cdr:cNvSpPr txBox="1"/>
      </cdr:nvSpPr>
      <cdr:spPr>
        <a:xfrm xmlns:a="http://schemas.openxmlformats.org/drawingml/2006/main">
          <a:off x="241589" y="1858521"/>
          <a:ext cx="1366982" cy="2493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General Fund – G01</a:t>
          </a:r>
        </a:p>
      </cdr:txBody>
    </cdr:sp>
  </cdr:relSizeAnchor>
  <cdr:relSizeAnchor xmlns:cdr="http://schemas.openxmlformats.org/drawingml/2006/chartDrawing">
    <cdr:from>
      <cdr:x>0.33618</cdr:x>
      <cdr:y>0.56086</cdr:y>
    </cdr:from>
    <cdr:to>
      <cdr:x>0.5</cdr:x>
      <cdr:y>0.69787</cdr:y>
    </cdr:to>
    <cdr:sp macro="" textlink="">
      <cdr:nvSpPr>
        <cdr:cNvPr id="5" name="TextBox 4">
          <a:extLst xmlns:a="http://schemas.openxmlformats.org/drawingml/2006/main">
            <a:ext uri="{FF2B5EF4-FFF2-40B4-BE49-F238E27FC236}">
              <a16:creationId xmlns:a16="http://schemas.microsoft.com/office/drawing/2014/main" id="{26B4F939-6C28-4AC9-AD6F-E2E64489CEDB}"/>
            </a:ext>
          </a:extLst>
        </cdr:cNvPr>
        <cdr:cNvSpPr txBox="1"/>
      </cdr:nvSpPr>
      <cdr:spPr>
        <a:xfrm xmlns:a="http://schemas.openxmlformats.org/drawingml/2006/main">
          <a:off x="1876425" y="1701502"/>
          <a:ext cx="914400" cy="4156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dirty="0"/>
            <a:t>GF Reduction </a:t>
          </a:r>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0.56179</cdr:x>
      <cdr:y>0.38029</cdr:y>
    </cdr:from>
    <cdr:to>
      <cdr:x>0.98273</cdr:x>
      <cdr:y>0.74045</cdr:y>
    </cdr:to>
    <cdr:cxnSp macro="">
      <cdr:nvCxnSpPr>
        <cdr:cNvPr id="3" name="Straight Arrow Connector 2">
          <a:extLst xmlns:a="http://schemas.openxmlformats.org/drawingml/2006/main">
            <a:ext uri="{FF2B5EF4-FFF2-40B4-BE49-F238E27FC236}">
              <a16:creationId xmlns:a16="http://schemas.microsoft.com/office/drawing/2014/main" id="{DBE11B4D-2714-4B4C-B12A-071E0DE8A215}"/>
            </a:ext>
          </a:extLst>
        </cdr:cNvPr>
        <cdr:cNvCxnSpPr/>
      </cdr:nvCxnSpPr>
      <cdr:spPr>
        <a:xfrm xmlns:a="http://schemas.openxmlformats.org/drawingml/2006/main">
          <a:off x="5834105" y="1765030"/>
          <a:ext cx="4371366" cy="1671601"/>
        </a:xfrm>
        <a:prstGeom xmlns:a="http://schemas.openxmlformats.org/drawingml/2006/main" prst="straightConnector1">
          <a:avLst/>
        </a:prstGeom>
        <a:ln xmlns:a="http://schemas.openxmlformats.org/drawingml/2006/main" w="19050" cap="flat" cmpd="sng" algn="ctr">
          <a:solidFill>
            <a:schemeClr val="bg1"/>
          </a:solidFill>
          <a:prstDash val="dash"/>
          <a:round/>
          <a:headEnd type="none" w="med" len="med"/>
          <a:tailEnd type="arrow"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0.71034</cdr:x>
      <cdr:y>0.51471</cdr:y>
    </cdr:from>
    <cdr:to>
      <cdr:x>0.97128</cdr:x>
      <cdr:y>0.7639</cdr:y>
    </cdr:to>
    <cdr:sp macro="" textlink="">
      <cdr:nvSpPr>
        <cdr:cNvPr id="2" name="Oval 1">
          <a:extLst xmlns:a="http://schemas.openxmlformats.org/drawingml/2006/main">
            <a:ext uri="{FF2B5EF4-FFF2-40B4-BE49-F238E27FC236}">
              <a16:creationId xmlns:a16="http://schemas.microsoft.com/office/drawing/2014/main" id="{EB20E8EB-E834-415D-8AB9-ABC3CF706014}"/>
            </a:ext>
          </a:extLst>
        </cdr:cNvPr>
        <cdr:cNvSpPr/>
      </cdr:nvSpPr>
      <cdr:spPr>
        <a:xfrm xmlns:a="http://schemas.openxmlformats.org/drawingml/2006/main">
          <a:off x="5115433" y="2455217"/>
          <a:ext cx="1879134" cy="1188659"/>
        </a:xfrm>
        <a:prstGeom xmlns:a="http://schemas.openxmlformats.org/drawingml/2006/main" prst="ellipse">
          <a:avLst/>
        </a:prstGeom>
        <a:noFill xmlns:a="http://schemas.openxmlformats.org/drawingml/2006/main"/>
        <a:ln xmlns:a="http://schemas.openxmlformats.org/drawingml/2006/main" w="19050" cap="flat" cmpd="sng" algn="ctr">
          <a:solidFill>
            <a:schemeClr val="bg1">
              <a:lumMod val="95000"/>
            </a:schemeClr>
          </a:solidFill>
          <a:prstDash val="solid"/>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accent3"/>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accent3"/>
              </a:solidFill>
              <a:latin typeface="+mn-lt"/>
              <a:ea typeface="+mn-ea"/>
              <a:cs typeface="+mn-cs"/>
            </a:defRPr>
          </a:lvl1pPr>
          <a:lvl2pPr marL="457200" algn="l" defTabSz="914400" rtl="0" eaLnBrk="1" latinLnBrk="0" hangingPunct="1">
            <a:defRPr sz="1800" kern="1200">
              <a:solidFill>
                <a:schemeClr val="accent3"/>
              </a:solidFill>
              <a:latin typeface="+mn-lt"/>
              <a:ea typeface="+mn-ea"/>
              <a:cs typeface="+mn-cs"/>
            </a:defRPr>
          </a:lvl2pPr>
          <a:lvl3pPr marL="914400" algn="l" defTabSz="914400" rtl="0" eaLnBrk="1" latinLnBrk="0" hangingPunct="1">
            <a:defRPr sz="1800" kern="1200">
              <a:solidFill>
                <a:schemeClr val="accent3"/>
              </a:solidFill>
              <a:latin typeface="+mn-lt"/>
              <a:ea typeface="+mn-ea"/>
              <a:cs typeface="+mn-cs"/>
            </a:defRPr>
          </a:lvl3pPr>
          <a:lvl4pPr marL="1371600" algn="l" defTabSz="914400" rtl="0" eaLnBrk="1" latinLnBrk="0" hangingPunct="1">
            <a:defRPr sz="1800" kern="1200">
              <a:solidFill>
                <a:schemeClr val="accent3"/>
              </a:solidFill>
              <a:latin typeface="+mn-lt"/>
              <a:ea typeface="+mn-ea"/>
              <a:cs typeface="+mn-cs"/>
            </a:defRPr>
          </a:lvl4pPr>
          <a:lvl5pPr marL="1828800" algn="l" defTabSz="914400" rtl="0" eaLnBrk="1" latinLnBrk="0" hangingPunct="1">
            <a:defRPr sz="1800" kern="1200">
              <a:solidFill>
                <a:schemeClr val="accent3"/>
              </a:solidFill>
              <a:latin typeface="+mn-lt"/>
              <a:ea typeface="+mn-ea"/>
              <a:cs typeface="+mn-cs"/>
            </a:defRPr>
          </a:lvl5pPr>
          <a:lvl6pPr marL="2286000" algn="l" defTabSz="914400" rtl="0" eaLnBrk="1" latinLnBrk="0" hangingPunct="1">
            <a:defRPr sz="1800" kern="1200">
              <a:solidFill>
                <a:schemeClr val="accent3"/>
              </a:solidFill>
              <a:latin typeface="+mn-lt"/>
              <a:ea typeface="+mn-ea"/>
              <a:cs typeface="+mn-cs"/>
            </a:defRPr>
          </a:lvl6pPr>
          <a:lvl7pPr marL="2743200" algn="l" defTabSz="914400" rtl="0" eaLnBrk="1" latinLnBrk="0" hangingPunct="1">
            <a:defRPr sz="1800" kern="1200">
              <a:solidFill>
                <a:schemeClr val="accent3"/>
              </a:solidFill>
              <a:latin typeface="+mn-lt"/>
              <a:ea typeface="+mn-ea"/>
              <a:cs typeface="+mn-cs"/>
            </a:defRPr>
          </a:lvl7pPr>
          <a:lvl8pPr marL="3200400" algn="l" defTabSz="914400" rtl="0" eaLnBrk="1" latinLnBrk="0" hangingPunct="1">
            <a:defRPr sz="1800" kern="1200">
              <a:solidFill>
                <a:schemeClr val="accent3"/>
              </a:solidFill>
              <a:latin typeface="+mn-lt"/>
              <a:ea typeface="+mn-ea"/>
              <a:cs typeface="+mn-cs"/>
            </a:defRPr>
          </a:lvl8pPr>
          <a:lvl9pPr marL="3657600" algn="l" defTabSz="914400" rtl="0" eaLnBrk="1" latinLnBrk="0" hangingPunct="1">
            <a:defRPr sz="1800" kern="1200">
              <a:solidFill>
                <a:schemeClr val="accent3"/>
              </a:solidFill>
              <a:latin typeface="+mn-lt"/>
              <a:ea typeface="+mn-ea"/>
              <a:cs typeface="+mn-cs"/>
            </a:defRPr>
          </a:lvl9pPr>
        </a:lstStyle>
        <a:p xmlns:a="http://schemas.openxmlformats.org/drawingml/2006/main">
          <a:pPr algn="ctr"/>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0.04995</cdr:x>
      <cdr:y>0.04624</cdr:y>
    </cdr:from>
    <cdr:to>
      <cdr:x>0.4628</cdr:x>
      <cdr:y>0.22425</cdr:y>
    </cdr:to>
    <cdr:sp macro="" textlink="">
      <cdr:nvSpPr>
        <cdr:cNvPr id="2" name="TextBox 1">
          <a:extLst xmlns:a="http://schemas.openxmlformats.org/drawingml/2006/main">
            <a:ext uri="{FF2B5EF4-FFF2-40B4-BE49-F238E27FC236}">
              <a16:creationId xmlns:a16="http://schemas.microsoft.com/office/drawing/2014/main" id="{F0D89DC5-E500-473C-B720-EEF1CC3D2198}"/>
            </a:ext>
          </a:extLst>
        </cdr:cNvPr>
        <cdr:cNvSpPr txBox="1"/>
      </cdr:nvSpPr>
      <cdr:spPr>
        <a:xfrm xmlns:a="http://schemas.openxmlformats.org/drawingml/2006/main">
          <a:off x="225668" y="176972"/>
          <a:ext cx="1865079" cy="681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u="sng" dirty="0">
              <a:solidFill>
                <a:srgbClr val="C00000"/>
              </a:solidFill>
              <a:effectLst>
                <a:outerShdw blurRad="38100" dist="38100" dir="2700000" algn="tl">
                  <a:srgbClr val="000000">
                    <a:alpha val="43137"/>
                  </a:srgbClr>
                </a:outerShdw>
              </a:effectLst>
            </a:rPr>
            <a:t>BEFORE</a:t>
          </a:r>
          <a:r>
            <a:rPr lang="en-US" sz="1600" b="1" dirty="0">
              <a:solidFill>
                <a:srgbClr val="C00000"/>
              </a:solidFill>
              <a:effectLst>
                <a:outerShdw blurRad="38100" dist="38100" dir="2700000" algn="tl">
                  <a:srgbClr val="000000">
                    <a:alpha val="43137"/>
                  </a:srgbClr>
                </a:outerShdw>
              </a:effectLst>
            </a:rPr>
            <a:t> BUDGET REDUCTIONS</a:t>
          </a:r>
        </a:p>
      </cdr:txBody>
    </cdr:sp>
  </cdr:relSizeAnchor>
</c:userShapes>
</file>

<file path=ppt/drawings/drawing7.xml><?xml version="1.0" encoding="utf-8"?>
<c:userShapes xmlns:c="http://schemas.openxmlformats.org/drawingml/2006/chart">
  <cdr:relSizeAnchor xmlns:cdr="http://schemas.openxmlformats.org/drawingml/2006/chartDrawing">
    <cdr:from>
      <cdr:x>0.03099</cdr:x>
      <cdr:y>0.0394</cdr:y>
    </cdr:from>
    <cdr:to>
      <cdr:x>0.44383</cdr:x>
      <cdr:y>0.20253</cdr:y>
    </cdr:to>
    <cdr:sp macro="" textlink="">
      <cdr:nvSpPr>
        <cdr:cNvPr id="2" name="TextBox 1">
          <a:extLst xmlns:a="http://schemas.openxmlformats.org/drawingml/2006/main">
            <a:ext uri="{FF2B5EF4-FFF2-40B4-BE49-F238E27FC236}">
              <a16:creationId xmlns:a16="http://schemas.microsoft.com/office/drawing/2014/main" id="{3F5C232C-FF9C-4C05-A8BA-AAEACDB5F6E1}"/>
            </a:ext>
          </a:extLst>
        </cdr:cNvPr>
        <cdr:cNvSpPr txBox="1"/>
      </cdr:nvSpPr>
      <cdr:spPr>
        <a:xfrm xmlns:a="http://schemas.openxmlformats.org/drawingml/2006/main">
          <a:off x="143219" y="150785"/>
          <a:ext cx="1907923" cy="6242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u="sng" dirty="0">
              <a:solidFill>
                <a:srgbClr val="C00000"/>
              </a:solidFill>
              <a:effectLst>
                <a:outerShdw blurRad="38100" dist="38100" dir="2700000" algn="tl">
                  <a:srgbClr val="000000">
                    <a:alpha val="43137"/>
                  </a:srgbClr>
                </a:outerShdw>
              </a:effectLst>
            </a:rPr>
            <a:t>AFTER</a:t>
          </a:r>
          <a:r>
            <a:rPr lang="en-US" sz="1600" b="1" dirty="0">
              <a:solidFill>
                <a:srgbClr val="C00000"/>
              </a:solidFill>
              <a:effectLst>
                <a:outerShdw blurRad="38100" dist="38100" dir="2700000" algn="tl">
                  <a:srgbClr val="000000">
                    <a:alpha val="43137"/>
                  </a:srgbClr>
                </a:outerShdw>
              </a:effectLst>
            </a:rPr>
            <a:t> BUDGET REDUCTIONS</a:t>
          </a:r>
        </a:p>
      </cdr:txBody>
    </cdr:sp>
  </cdr:relSizeAnchor>
</c:userShapes>
</file>

<file path=ppt/drawings/drawing8.xml><?xml version="1.0" encoding="utf-8"?>
<c:userShapes xmlns:c="http://schemas.openxmlformats.org/drawingml/2006/chart">
  <cdr:relSizeAnchor xmlns:cdr="http://schemas.openxmlformats.org/drawingml/2006/chartDrawing">
    <cdr:from>
      <cdr:x>0.67717</cdr:x>
      <cdr:y>0.18381</cdr:y>
    </cdr:from>
    <cdr:to>
      <cdr:x>0.90429</cdr:x>
      <cdr:y>0.2263</cdr:y>
    </cdr:to>
    <cdr:sp macro="" textlink="">
      <cdr:nvSpPr>
        <cdr:cNvPr id="2" name="TextBox 1">
          <a:extLst xmlns:a="http://schemas.openxmlformats.org/drawingml/2006/main">
            <a:ext uri="{FF2B5EF4-FFF2-40B4-BE49-F238E27FC236}">
              <a16:creationId xmlns:a16="http://schemas.microsoft.com/office/drawing/2014/main" id="{FDA2FADC-D0EF-4CA1-B324-F9EBB27305AD}"/>
            </a:ext>
          </a:extLst>
        </cdr:cNvPr>
        <cdr:cNvSpPr txBox="1"/>
      </cdr:nvSpPr>
      <cdr:spPr>
        <a:xfrm xmlns:a="http://schemas.openxmlformats.org/drawingml/2006/main">
          <a:off x="7511706" y="998903"/>
          <a:ext cx="2519413" cy="23090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accent6">
                  <a:lumMod val="50000"/>
                </a:schemeClr>
              </a:solidFill>
            </a:rPr>
            <a:t>Federal Grant Initial</a:t>
          </a:r>
          <a:r>
            <a:rPr lang="en-US" sz="1100" baseline="0" dirty="0">
              <a:solidFill>
                <a:schemeClr val="accent6">
                  <a:lumMod val="50000"/>
                </a:schemeClr>
              </a:solidFill>
            </a:rPr>
            <a:t> </a:t>
          </a:r>
          <a:r>
            <a:rPr lang="en-US" sz="1100" dirty="0">
              <a:solidFill>
                <a:schemeClr val="accent6">
                  <a:lumMod val="50000"/>
                </a:schemeClr>
              </a:solidFill>
            </a:rPr>
            <a:t>Award</a:t>
          </a:r>
          <a:r>
            <a:rPr lang="en-US" sz="1100" baseline="0" dirty="0">
              <a:solidFill>
                <a:schemeClr val="accent6">
                  <a:lumMod val="50000"/>
                </a:schemeClr>
              </a:solidFill>
              <a:effectLst/>
              <a:latin typeface="+mn-lt"/>
              <a:ea typeface="+mn-ea"/>
              <a:cs typeface="+mn-cs"/>
            </a:rPr>
            <a:t>*</a:t>
          </a:r>
          <a:endParaRPr lang="en-US" sz="1100" dirty="0">
            <a:solidFill>
              <a:schemeClr val="accent6">
                <a:lumMod val="50000"/>
              </a:schemeClr>
            </a:solidFill>
          </a:endParaRPr>
        </a:p>
      </cdr:txBody>
    </cdr:sp>
  </cdr:relSizeAnchor>
  <cdr:relSizeAnchor xmlns:cdr="http://schemas.openxmlformats.org/drawingml/2006/chartDrawing">
    <cdr:from>
      <cdr:x>0.7806</cdr:x>
      <cdr:y>0.56154</cdr:y>
    </cdr:from>
    <cdr:to>
      <cdr:x>1</cdr:x>
      <cdr:y>0.59645</cdr:y>
    </cdr:to>
    <cdr:sp macro="" textlink="">
      <cdr:nvSpPr>
        <cdr:cNvPr id="3" name="TextBox 1">
          <a:extLst xmlns:a="http://schemas.openxmlformats.org/drawingml/2006/main">
            <a:ext uri="{FF2B5EF4-FFF2-40B4-BE49-F238E27FC236}">
              <a16:creationId xmlns:a16="http://schemas.microsoft.com/office/drawing/2014/main" id="{643447B4-3577-402A-A4F7-9500B2FECC88}"/>
            </a:ext>
          </a:extLst>
        </cdr:cNvPr>
        <cdr:cNvSpPr txBox="1"/>
      </cdr:nvSpPr>
      <cdr:spPr>
        <a:xfrm xmlns:a="http://schemas.openxmlformats.org/drawingml/2006/main">
          <a:off x="8659096" y="3051599"/>
          <a:ext cx="2433776" cy="18971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solidFill>
                <a:schemeClr val="accent5">
                  <a:lumMod val="75000"/>
                </a:schemeClr>
              </a:solidFill>
            </a:rPr>
            <a:t>Federal Grant Final Award</a:t>
          </a:r>
          <a:r>
            <a:rPr lang="en-US" sz="1100" baseline="0" dirty="0">
              <a:solidFill>
                <a:schemeClr val="accent5">
                  <a:lumMod val="75000"/>
                </a:schemeClr>
              </a:solidFill>
            </a:rPr>
            <a:t> </a:t>
          </a:r>
          <a:r>
            <a:rPr lang="en-US" sz="1100" baseline="0" dirty="0">
              <a:solidFill>
                <a:schemeClr val="accent5">
                  <a:lumMod val="75000"/>
                </a:schemeClr>
              </a:solidFill>
              <a:effectLst/>
              <a:latin typeface="+mn-lt"/>
              <a:ea typeface="+mn-ea"/>
              <a:cs typeface="+mn-cs"/>
            </a:rPr>
            <a:t>**</a:t>
          </a:r>
          <a:endParaRPr lang="en-US" sz="1100" dirty="0">
            <a:solidFill>
              <a:schemeClr val="accent5">
                <a:lumMod val="75000"/>
              </a:schemeClr>
            </a:solidFill>
          </a:endParaRPr>
        </a:p>
      </cdr:txBody>
    </cdr:sp>
  </cdr:relSizeAnchor>
  <cdr:relSizeAnchor xmlns:cdr="http://schemas.openxmlformats.org/drawingml/2006/chartDrawing">
    <cdr:from>
      <cdr:x>0.00662</cdr:x>
      <cdr:y>0.95903</cdr:y>
    </cdr:from>
    <cdr:to>
      <cdr:x>0.9989</cdr:x>
      <cdr:y>1</cdr:y>
    </cdr:to>
    <cdr:sp macro="" textlink="">
      <cdr:nvSpPr>
        <cdr:cNvPr id="4" name="TextBox 1">
          <a:extLst xmlns:a="http://schemas.openxmlformats.org/drawingml/2006/main">
            <a:ext uri="{FF2B5EF4-FFF2-40B4-BE49-F238E27FC236}">
              <a16:creationId xmlns:a16="http://schemas.microsoft.com/office/drawing/2014/main" id="{8E69C4E8-A4B9-4638-8D16-2DC90B4E25CD}"/>
            </a:ext>
          </a:extLst>
        </cdr:cNvPr>
        <cdr:cNvSpPr txBox="1"/>
      </cdr:nvSpPr>
      <cdr:spPr>
        <a:xfrm xmlns:a="http://schemas.openxmlformats.org/drawingml/2006/main">
          <a:off x="71723" y="4420117"/>
          <a:ext cx="10750613" cy="18882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700" baseline="0" dirty="0"/>
            <a:t>** </a:t>
          </a:r>
          <a:r>
            <a:rPr lang="en-US" sz="700" dirty="0">
              <a:effectLst/>
              <a:latin typeface="+mn-lt"/>
              <a:ea typeface="+mn-ea"/>
              <a:cs typeface="+mn-cs"/>
            </a:rPr>
            <a:t>Federal Grant Final Award - represents</a:t>
          </a:r>
          <a:r>
            <a:rPr lang="en-US" sz="700" baseline="0" dirty="0">
              <a:effectLst/>
              <a:latin typeface="+mn-lt"/>
              <a:ea typeface="+mn-ea"/>
              <a:cs typeface="+mn-cs"/>
            </a:rPr>
            <a:t> amount of federal funds which VR was able to expend, based on non-federal match availability.    </a:t>
          </a:r>
          <a:endParaRPr lang="en-US" sz="700" dirty="0"/>
        </a:p>
      </cdr:txBody>
    </cdr:sp>
  </cdr:relSizeAnchor>
  <cdr:relSizeAnchor xmlns:cdr="http://schemas.openxmlformats.org/drawingml/2006/chartDrawing">
    <cdr:from>
      <cdr:x>0.01099</cdr:x>
      <cdr:y>0.93924</cdr:y>
    </cdr:from>
    <cdr:to>
      <cdr:x>0.95824</cdr:x>
      <cdr:y>0.97731</cdr:y>
    </cdr:to>
    <cdr:sp macro="" textlink="">
      <cdr:nvSpPr>
        <cdr:cNvPr id="5" name="TextBox 1">
          <a:extLst xmlns:a="http://schemas.openxmlformats.org/drawingml/2006/main">
            <a:ext uri="{FF2B5EF4-FFF2-40B4-BE49-F238E27FC236}">
              <a16:creationId xmlns:a16="http://schemas.microsoft.com/office/drawing/2014/main" id="{3BB7B2C5-A571-4937-89F2-C36D2199BF48}"/>
            </a:ext>
          </a:extLst>
        </cdr:cNvPr>
        <cdr:cNvSpPr txBox="1"/>
      </cdr:nvSpPr>
      <cdr:spPr>
        <a:xfrm xmlns:a="http://schemas.openxmlformats.org/drawingml/2006/main">
          <a:off x="119068" y="4328906"/>
          <a:ext cx="10262748" cy="17546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700" baseline="0" dirty="0"/>
            <a:t>* </a:t>
          </a:r>
          <a:r>
            <a:rPr lang="en-US" sz="700" dirty="0">
              <a:effectLst/>
              <a:latin typeface="+mn-lt"/>
              <a:ea typeface="+mn-ea"/>
              <a:cs typeface="+mn-cs"/>
            </a:rPr>
            <a:t>Federal Grant Funds</a:t>
          </a:r>
          <a:r>
            <a:rPr lang="en-US" sz="700" baseline="0" dirty="0">
              <a:effectLst/>
              <a:latin typeface="+mn-lt"/>
              <a:ea typeface="+mn-ea"/>
              <a:cs typeface="+mn-cs"/>
            </a:rPr>
            <a:t> Initia</a:t>
          </a:r>
          <a:r>
            <a:rPr lang="en-US" sz="700" dirty="0">
              <a:effectLst/>
              <a:latin typeface="+mn-lt"/>
              <a:ea typeface="+mn-ea"/>
              <a:cs typeface="+mn-cs"/>
            </a:rPr>
            <a:t>l Award - represents</a:t>
          </a:r>
          <a:r>
            <a:rPr lang="en-US" sz="700" baseline="0" dirty="0">
              <a:effectLst/>
              <a:latin typeface="+mn-lt"/>
              <a:ea typeface="+mn-ea"/>
              <a:cs typeface="+mn-cs"/>
            </a:rPr>
            <a:t> amount of section 110 federal funds which have been made available to Nevada Vocational Rehabilitation (VR) to draw, once VR has met the non-federal funds match</a:t>
          </a:r>
          <a:r>
            <a:rPr lang="en-US" sz="700" dirty="0">
              <a:effectLst/>
              <a:latin typeface="+mn-lt"/>
              <a:ea typeface="+mn-ea"/>
              <a:cs typeface="+mn-cs"/>
            </a:rPr>
            <a:t> requirement.</a:t>
          </a:r>
          <a:endParaRPr lang="en-US" sz="7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3D5444-F62C-42C3-A75A-D9DBA807730F}" type="datetimeFigureOut">
              <a:rPr lang="en-US" smtClean="0"/>
              <a:t>6/7/2021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A4F617-7A30-41D4-AB86-5D833C98E18B}" type="slidenum">
              <a:rPr lang="en-US" smtClean="0"/>
              <a:t>‹#›</a:t>
            </a:fld>
            <a:endParaRPr lang="en-US"/>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AA1FA-7B6A-47D2-8D61-F225D71B51FF}" type="datetimeFigureOut">
              <a:rPr lang="en-US" smtClean="0"/>
              <a:t>6/7/2021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A179D-2D27-49E2-B022-8EDDA2EFE682}" type="slidenum">
              <a:rPr lang="en-US" smtClean="0"/>
              <a:t>‹#›</a:t>
            </a:fld>
            <a:endParaRPr lang="en-US"/>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4</a:t>
            </a:fld>
            <a:endParaRPr lang="en-US"/>
          </a:p>
        </p:txBody>
      </p:sp>
    </p:spTree>
    <p:extLst>
      <p:ext uri="{BB962C8B-B14F-4D97-AF65-F5344CB8AC3E}">
        <p14:creationId xmlns:p14="http://schemas.microsoft.com/office/powerpoint/2010/main" val="3038234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23</a:t>
            </a:fld>
            <a:endParaRPr lang="en-US"/>
          </a:p>
        </p:txBody>
      </p:sp>
    </p:spTree>
    <p:extLst>
      <p:ext uri="{BB962C8B-B14F-4D97-AF65-F5344CB8AC3E}">
        <p14:creationId xmlns:p14="http://schemas.microsoft.com/office/powerpoint/2010/main" val="3304258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chemeClr val="accent5">
                  <a:lumMod val="50000"/>
                </a:schemeClr>
              </a:buClr>
              <a:buFont typeface="Wingdings" panose="05000000000000000000" pitchFamily="2" charset="2"/>
              <a:buChar char="§"/>
            </a:pPr>
            <a:r>
              <a:rPr lang="en-US" dirty="0"/>
              <a:t>ORDER OF SELECTION (OSS) - A State vocational rehabilitation (VR) agency is required to implement an order of selection when it anticipates that it will not have sufficient fiscal and/or personnel resources to fully serve all eligible individuals. </a:t>
            </a:r>
            <a:r>
              <a:rPr lang="en-US" i="1" dirty="0">
                <a:solidFill>
                  <a:schemeClr val="accent5">
                    <a:lumMod val="75000"/>
                  </a:schemeClr>
                </a:solidFill>
              </a:rPr>
              <a:t>(Section 101(a)(5)(A) of the Rehabilitation Act of 1973 (Act) and 34 CFR 361.36(a)(1))</a:t>
            </a:r>
            <a:r>
              <a:rPr lang="en-US" i="1" dirty="0"/>
              <a:t> </a:t>
            </a:r>
          </a:p>
          <a:p>
            <a:pPr marL="285750" indent="-285750">
              <a:buClr>
                <a:schemeClr val="accent5">
                  <a:lumMod val="50000"/>
                </a:schemeClr>
              </a:buClr>
              <a:buFont typeface="Wingdings" panose="05000000000000000000" pitchFamily="2" charset="2"/>
              <a:buChar char="§"/>
            </a:pPr>
            <a:endParaRPr lang="en-US" dirty="0"/>
          </a:p>
          <a:p>
            <a:pPr marL="285750" indent="-285750">
              <a:buClr>
                <a:schemeClr val="accent5">
                  <a:lumMod val="50000"/>
                </a:schemeClr>
              </a:buClr>
              <a:buFont typeface="Wingdings" panose="05000000000000000000" pitchFamily="2" charset="2"/>
              <a:buChar char="§"/>
            </a:pPr>
            <a:r>
              <a:rPr lang="en-US" dirty="0"/>
              <a:t>OOS PLAN - Nevada State Rehabilitation Council (NSRC) and our federal oversight agency, the Rehabilitation Services Administration (RSA) would need to approve the OOS plan.</a:t>
            </a:r>
          </a:p>
          <a:p>
            <a:pPr marL="285750" indent="-285750">
              <a:buClr>
                <a:schemeClr val="accent5">
                  <a:lumMod val="50000"/>
                </a:schemeClr>
              </a:buClr>
              <a:buFont typeface="Wingdings" panose="05000000000000000000" pitchFamily="2" charset="2"/>
              <a:buChar char="§"/>
            </a:pPr>
            <a:endParaRPr lang="en-US" dirty="0"/>
          </a:p>
          <a:p>
            <a:pPr marL="285750" indent="-285750">
              <a:buClr>
                <a:schemeClr val="accent5">
                  <a:lumMod val="50000"/>
                </a:schemeClr>
              </a:buClr>
              <a:buFont typeface="Wingdings" panose="05000000000000000000" pitchFamily="2" charset="2"/>
              <a:buChar char="§"/>
            </a:pPr>
            <a:r>
              <a:rPr lang="en-US" dirty="0"/>
              <a:t>PRIORITY CATEGORIES - An order of selection consists of priority categories to which eligible individuals are assigned based on the significance of their disability. </a:t>
            </a:r>
            <a:r>
              <a:rPr lang="en-US" i="1" dirty="0">
                <a:solidFill>
                  <a:schemeClr val="accent5">
                    <a:lumMod val="75000"/>
                  </a:schemeClr>
                </a:solidFill>
              </a:rPr>
              <a:t>(34 CFR 361.36(d)(1)) </a:t>
            </a:r>
            <a:endParaRPr lang="en-US" dirty="0">
              <a:solidFill>
                <a:schemeClr val="accent5">
                  <a:lumMod val="75000"/>
                </a:schemeClr>
              </a:solidFill>
            </a:endParaRPr>
          </a:p>
          <a:p>
            <a:pPr>
              <a:buClr>
                <a:schemeClr val="accent5">
                  <a:lumMod val="50000"/>
                </a:schemeClr>
              </a:buClr>
            </a:pPr>
            <a:r>
              <a:rPr lang="en-US" dirty="0"/>
              <a:t> </a:t>
            </a:r>
          </a:p>
          <a:p>
            <a:pPr marL="285750" indent="-285750">
              <a:buClr>
                <a:schemeClr val="accent5">
                  <a:lumMod val="50000"/>
                </a:schemeClr>
              </a:buClr>
              <a:buFont typeface="Wingdings" panose="05000000000000000000" pitchFamily="2" charset="2"/>
              <a:buChar char="§"/>
            </a:pPr>
            <a:r>
              <a:rPr lang="en-US" dirty="0"/>
              <a:t>WAITING LISTS - Under an order of selection, individuals with the most significant disabilities are selected first for the provision of vocational rehabilitation services, while those with less significant disabilities remain on waiting lists. </a:t>
            </a:r>
            <a:r>
              <a:rPr lang="en-US" i="1" dirty="0">
                <a:solidFill>
                  <a:schemeClr val="accent5">
                    <a:lumMod val="75000"/>
                  </a:schemeClr>
                </a:solidFill>
              </a:rPr>
              <a:t>(Section 101(a)(5)(C) of the Act and 34 CFR 361.36(a)(3)(iv)(A)). </a:t>
            </a:r>
            <a:endParaRPr lang="en-US" dirty="0">
              <a:solidFill>
                <a:schemeClr val="accent5">
                  <a:lumMod val="75000"/>
                </a:schemeClr>
              </a:solidFill>
            </a:endParaRPr>
          </a:p>
          <a:p>
            <a:endParaRPr lang="en-US" dirty="0"/>
          </a:p>
        </p:txBody>
      </p:sp>
      <p:sp>
        <p:nvSpPr>
          <p:cNvPr id="4" name="Slide Number Placeholder 3"/>
          <p:cNvSpPr>
            <a:spLocks noGrp="1"/>
          </p:cNvSpPr>
          <p:nvPr>
            <p:ph type="sldNum" sz="quarter" idx="5"/>
          </p:nvPr>
        </p:nvSpPr>
        <p:spPr/>
        <p:txBody>
          <a:bodyPr/>
          <a:lstStyle/>
          <a:p>
            <a:fld id="{F1DEC8D3-0FC3-4290-AB16-7CAEF1F958BC}" type="slidenum">
              <a:rPr lang="en-US" smtClean="0"/>
              <a:t>24</a:t>
            </a:fld>
            <a:endParaRPr lang="en-US"/>
          </a:p>
        </p:txBody>
      </p:sp>
    </p:spTree>
    <p:extLst>
      <p:ext uri="{BB962C8B-B14F-4D97-AF65-F5344CB8AC3E}">
        <p14:creationId xmlns:p14="http://schemas.microsoft.com/office/powerpoint/2010/main" val="3612207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28</a:t>
            </a:fld>
            <a:endParaRPr lang="en-US"/>
          </a:p>
        </p:txBody>
      </p:sp>
    </p:spTree>
    <p:extLst>
      <p:ext uri="{BB962C8B-B14F-4D97-AF65-F5344CB8AC3E}">
        <p14:creationId xmlns:p14="http://schemas.microsoft.com/office/powerpoint/2010/main" val="578782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29</a:t>
            </a:fld>
            <a:endParaRPr lang="en-US"/>
          </a:p>
        </p:txBody>
      </p:sp>
    </p:spTree>
    <p:extLst>
      <p:ext uri="{BB962C8B-B14F-4D97-AF65-F5344CB8AC3E}">
        <p14:creationId xmlns:p14="http://schemas.microsoft.com/office/powerpoint/2010/main" val="2018563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6</a:t>
            </a:fld>
            <a:endParaRPr lang="en-US"/>
          </a:p>
        </p:txBody>
      </p:sp>
    </p:spTree>
    <p:extLst>
      <p:ext uri="{BB962C8B-B14F-4D97-AF65-F5344CB8AC3E}">
        <p14:creationId xmlns:p14="http://schemas.microsoft.com/office/powerpoint/2010/main" val="505269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9A179D-2D27-49E2-B022-8EDDA2EFE682}" type="slidenum">
              <a:rPr lang="en-US" smtClean="0"/>
              <a:t>11</a:t>
            </a:fld>
            <a:endParaRPr lang="en-US"/>
          </a:p>
        </p:txBody>
      </p:sp>
    </p:spTree>
    <p:extLst>
      <p:ext uri="{BB962C8B-B14F-4D97-AF65-F5344CB8AC3E}">
        <p14:creationId xmlns:p14="http://schemas.microsoft.com/office/powerpoint/2010/main" val="2503615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EC8D3-0FC3-4290-AB16-7CAEF1F958BC}" type="slidenum">
              <a:rPr lang="en-US" smtClean="0"/>
              <a:t>14</a:t>
            </a:fld>
            <a:endParaRPr lang="en-US" dirty="0"/>
          </a:p>
        </p:txBody>
      </p:sp>
    </p:spTree>
    <p:extLst>
      <p:ext uri="{BB962C8B-B14F-4D97-AF65-F5344CB8AC3E}">
        <p14:creationId xmlns:p14="http://schemas.microsoft.com/office/powerpoint/2010/main" val="3624831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100" dirty="0"/>
              <a:t>Pre-Employment Transition Services (§361.48(a)) (Pre-ETS) are a group of new services required under the Workforce Innovation and Opportunity Act (WIOA).  Nevada VR, in collaboration with education, MUST provide or arrange for the provision of Pre-ETS to all students with disabilities in the state (around 18,000) in need of such services, in accordance with §361.65.  </a:t>
            </a:r>
          </a:p>
          <a:p>
            <a:pPr marL="0" lvl="0" indent="0">
              <a:buNone/>
            </a:pPr>
            <a:endParaRPr lang="en-US" sz="1100" dirty="0"/>
          </a:p>
          <a:p>
            <a:pPr marL="0" lvl="0" indent="0">
              <a:buNone/>
            </a:pPr>
            <a:r>
              <a:rPr lang="en-US" sz="1200" b="1" dirty="0">
                <a:highlight>
                  <a:srgbClr val="FFFF00"/>
                </a:highlight>
              </a:rPr>
              <a:t>Fiscal Guidance Summary:</a:t>
            </a:r>
            <a:endParaRPr lang="en-US" sz="1200" dirty="0">
              <a:highlight>
                <a:srgbClr val="FFFF00"/>
              </a:highlight>
            </a:endParaRPr>
          </a:p>
          <a:p>
            <a:pPr lvl="0"/>
            <a:r>
              <a:rPr lang="en-US" sz="1200" dirty="0"/>
              <a:t>Reserve </a:t>
            </a:r>
            <a:r>
              <a:rPr lang="en-US" sz="1200" i="1" dirty="0"/>
              <a:t>and expend </a:t>
            </a:r>
            <a:r>
              <a:rPr lang="en-US" sz="1200" dirty="0"/>
              <a:t>at least </a:t>
            </a:r>
            <a:r>
              <a:rPr lang="en-US" sz="1200" b="1" dirty="0"/>
              <a:t>15 percent </a:t>
            </a:r>
            <a:r>
              <a:rPr lang="en-US" sz="1200" dirty="0"/>
              <a:t>of NV VR’s federal Section 110 grant award.  (2019-027 Single audit finding )</a:t>
            </a:r>
          </a:p>
          <a:p>
            <a:pPr lvl="0"/>
            <a:r>
              <a:rPr lang="en-US" sz="1200" dirty="0"/>
              <a:t>The reserved funds</a:t>
            </a:r>
            <a:r>
              <a:rPr lang="en-US" sz="1200" b="1" dirty="0"/>
              <a:t> must</a:t>
            </a:r>
            <a:r>
              <a:rPr lang="en-US" sz="1200" dirty="0"/>
              <a:t> be used solely for the provision of pre-employment transition services.</a:t>
            </a:r>
          </a:p>
          <a:p>
            <a:pPr lvl="0"/>
            <a:r>
              <a:rPr lang="en-US" sz="1200" dirty="0"/>
              <a:t>This is not another source of funding or a separate grant, but an added requirement of the existing Section 110 grant funds. </a:t>
            </a:r>
          </a:p>
          <a:p>
            <a:pPr lvl="0"/>
            <a:r>
              <a:rPr lang="en-US" sz="1200" dirty="0"/>
              <a:t>May only spend the remaining 85% of federal Section 110 grant funds on general VR clients.  </a:t>
            </a:r>
          </a:p>
        </p:txBody>
      </p:sp>
      <p:sp>
        <p:nvSpPr>
          <p:cNvPr id="4" name="Slide Number Placeholder 3"/>
          <p:cNvSpPr>
            <a:spLocks noGrp="1"/>
          </p:cNvSpPr>
          <p:nvPr>
            <p:ph type="sldNum" sz="quarter" idx="5"/>
          </p:nvPr>
        </p:nvSpPr>
        <p:spPr/>
        <p:txBody>
          <a:bodyPr/>
          <a:lstStyle/>
          <a:p>
            <a:fld id="{F1DEC8D3-0FC3-4290-AB16-7CAEF1F958BC}" type="slidenum">
              <a:rPr lang="en-US" smtClean="0"/>
              <a:t>15</a:t>
            </a:fld>
            <a:endParaRPr lang="en-US"/>
          </a:p>
        </p:txBody>
      </p:sp>
    </p:spTree>
    <p:extLst>
      <p:ext uri="{BB962C8B-B14F-4D97-AF65-F5344CB8AC3E}">
        <p14:creationId xmlns:p14="http://schemas.microsoft.com/office/powerpoint/2010/main" val="3002691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A179D-2D27-49E2-B022-8EDDA2EFE682}"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1761433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A179D-2D27-49E2-B022-8EDDA2EFE682}"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3033900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100" dirty="0"/>
              <a:t>Pre-Employment Transition Services (§361.48(a)) (Pre-ETS) are a group of new services required under the Workforce Innovation and Opportunity Act (WIOA).  Nevada VR, in collaboration with education, MUST provide or arrange for the provision of Pre-ETS to all students with disabilities in the state (around 18,000) in need of such services, in accordance with §361.65.  </a:t>
            </a:r>
          </a:p>
          <a:p>
            <a:pPr marL="0" lvl="0" indent="0">
              <a:buNone/>
            </a:pPr>
            <a:endParaRPr lang="en-US" sz="1100" dirty="0"/>
          </a:p>
          <a:p>
            <a:pPr marL="0" lvl="0" indent="0">
              <a:buNone/>
            </a:pPr>
            <a:r>
              <a:rPr lang="en-US" sz="1200" b="1" dirty="0">
                <a:highlight>
                  <a:srgbClr val="FFFF00"/>
                </a:highlight>
              </a:rPr>
              <a:t>Fiscal Guidance Summary:</a:t>
            </a:r>
            <a:endParaRPr lang="en-US" sz="1200" dirty="0">
              <a:highlight>
                <a:srgbClr val="FFFF00"/>
              </a:highlight>
            </a:endParaRPr>
          </a:p>
          <a:p>
            <a:pPr lvl="0"/>
            <a:r>
              <a:rPr lang="en-US" sz="1200" dirty="0"/>
              <a:t>Reserve </a:t>
            </a:r>
            <a:r>
              <a:rPr lang="en-US" sz="1200" i="1" dirty="0"/>
              <a:t>and expend </a:t>
            </a:r>
            <a:r>
              <a:rPr lang="en-US" sz="1200" dirty="0"/>
              <a:t>at least </a:t>
            </a:r>
            <a:r>
              <a:rPr lang="en-US" sz="1200" b="1" dirty="0"/>
              <a:t>15 percent </a:t>
            </a:r>
            <a:r>
              <a:rPr lang="en-US" sz="1200" dirty="0"/>
              <a:t>of NV VR’s federal Section 110 grant award.  (2019-027 Single audit finding )</a:t>
            </a:r>
          </a:p>
          <a:p>
            <a:pPr lvl="0"/>
            <a:r>
              <a:rPr lang="en-US" sz="1200" dirty="0"/>
              <a:t>The reserved funds</a:t>
            </a:r>
            <a:r>
              <a:rPr lang="en-US" sz="1200" b="1" dirty="0"/>
              <a:t> must</a:t>
            </a:r>
            <a:r>
              <a:rPr lang="en-US" sz="1200" dirty="0"/>
              <a:t> be used solely for the provision of pre-employment transition services.</a:t>
            </a:r>
          </a:p>
          <a:p>
            <a:pPr lvl="0"/>
            <a:r>
              <a:rPr lang="en-US" sz="1200" dirty="0"/>
              <a:t>This is not another source of funding or a separate grant, but an added requirement of the existing Section 110 grant funds. </a:t>
            </a:r>
          </a:p>
          <a:p>
            <a:pPr lvl="0"/>
            <a:r>
              <a:rPr lang="en-US" sz="1200" dirty="0"/>
              <a:t>May only spend the remaining 85% of federal Section 110 grant funds on general VR clients.  </a:t>
            </a:r>
          </a:p>
        </p:txBody>
      </p:sp>
      <p:sp>
        <p:nvSpPr>
          <p:cNvPr id="4" name="Slide Number Placeholder 3"/>
          <p:cNvSpPr>
            <a:spLocks noGrp="1"/>
          </p:cNvSpPr>
          <p:nvPr>
            <p:ph type="sldNum" sz="quarter" idx="5"/>
          </p:nvPr>
        </p:nvSpPr>
        <p:spPr/>
        <p:txBody>
          <a:bodyPr/>
          <a:lstStyle/>
          <a:p>
            <a:fld id="{F1DEC8D3-0FC3-4290-AB16-7CAEF1F958BC}" type="slidenum">
              <a:rPr lang="en-US" smtClean="0"/>
              <a:t>20</a:t>
            </a:fld>
            <a:endParaRPr lang="en-US"/>
          </a:p>
        </p:txBody>
      </p:sp>
    </p:spTree>
    <p:extLst>
      <p:ext uri="{BB962C8B-B14F-4D97-AF65-F5344CB8AC3E}">
        <p14:creationId xmlns:p14="http://schemas.microsoft.com/office/powerpoint/2010/main" val="3443319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DEC8D3-0FC3-4290-AB16-7CAEF1F958BC}" type="slidenum">
              <a:rPr lang="en-US" smtClean="0"/>
              <a:t>22</a:t>
            </a:fld>
            <a:endParaRPr lang="en-US" dirty="0"/>
          </a:p>
        </p:txBody>
      </p:sp>
    </p:spTree>
    <p:extLst>
      <p:ext uri="{BB962C8B-B14F-4D97-AF65-F5344CB8AC3E}">
        <p14:creationId xmlns:p14="http://schemas.microsoft.com/office/powerpoint/2010/main" val="42946024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04926AF-8D57-497C-842F-960376F33125}"/>
              </a:ext>
            </a:extLst>
          </p:cNvPr>
          <p:cNvSpPr/>
          <p:nvPr userDrawn="1"/>
        </p:nvSpPr>
        <p:spPr>
          <a:xfrm>
            <a:off x="0" y="-10632"/>
            <a:ext cx="12192000" cy="6858000"/>
          </a:xfrm>
          <a:prstGeom prst="rect">
            <a:avLst/>
          </a:prstGeom>
          <a:gradFill flip="none" rotWithShape="1">
            <a:gsLst>
              <a:gs pos="0">
                <a:srgbClr val="0070C0"/>
              </a:gs>
              <a:gs pos="50000">
                <a:schemeClr val="accent1">
                  <a:tint val="44500"/>
                  <a:satMod val="160000"/>
                </a:schemeClr>
              </a:gs>
              <a:gs pos="100000">
                <a:schemeClr val="accent1">
                  <a:tint val="23500"/>
                  <a:satMod val="1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a:spLocks noChangeArrowheads="1"/>
          </p:cNvSpPr>
          <p:nvPr/>
        </p:nvSpPr>
        <p:spPr bwMode="white">
          <a:xfrm>
            <a:off x="9991770" y="1143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9665575" y="1143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8" name="Freeform 7"/>
          <p:cNvSpPr>
            <a:spLocks/>
          </p:cNvSpPr>
          <p:nvPr/>
        </p:nvSpPr>
        <p:spPr bwMode="auto">
          <a:xfrm>
            <a:off x="9437852" y="1143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rgbClr val="0070C0"/>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evada state seal">
            <a:extLst>
              <a:ext uri="{FF2B5EF4-FFF2-40B4-BE49-F238E27FC236}">
                <a16:creationId xmlns:a16="http://schemas.microsoft.com/office/drawing/2014/main" id="{D7DC11CF-C8FA-4F30-910E-A75224854733}"/>
              </a:ext>
            </a:extLst>
          </p:cNvPr>
          <p:cNvPicPr>
            <a:picLocks noChangeAspect="1"/>
          </p:cNvPicPr>
          <p:nvPr userDrawn="1"/>
        </p:nvPicPr>
        <p:blipFill>
          <a:blip r:embed="rId2"/>
          <a:stretch>
            <a:fillRect/>
          </a:stretch>
        </p:blipFill>
        <p:spPr>
          <a:xfrm>
            <a:off x="11698229" y="139107"/>
            <a:ext cx="1058732" cy="1058732"/>
          </a:xfrm>
          <a:prstGeom prst="rect">
            <a:avLst/>
          </a:prstGeom>
        </p:spPr>
      </p:pic>
      <p:grpSp>
        <p:nvGrpSpPr>
          <p:cNvPr id="10" name="Group 9" descr="DETR logo">
            <a:extLst>
              <a:ext uri="{FF2B5EF4-FFF2-40B4-BE49-F238E27FC236}">
                <a16:creationId xmlns:a16="http://schemas.microsoft.com/office/drawing/2014/main" id="{900460E8-C521-429C-9D26-9CE344D46EB9}"/>
              </a:ext>
            </a:extLst>
          </p:cNvPr>
          <p:cNvGrpSpPr/>
          <p:nvPr userDrawn="1"/>
        </p:nvGrpSpPr>
        <p:grpSpPr>
          <a:xfrm>
            <a:off x="11784545" y="5806275"/>
            <a:ext cx="1557691" cy="731850"/>
            <a:chOff x="10232953" y="6088754"/>
            <a:chExt cx="1557691" cy="731850"/>
          </a:xfrm>
        </p:grpSpPr>
        <p:sp>
          <p:nvSpPr>
            <p:cNvPr id="11" name="Oval 10">
              <a:extLst>
                <a:ext uri="{FF2B5EF4-FFF2-40B4-BE49-F238E27FC236}">
                  <a16:creationId xmlns:a16="http://schemas.microsoft.com/office/drawing/2014/main" id="{13927FD1-6460-4ADF-A044-B5DDD474F548}"/>
                </a:ext>
              </a:extLst>
            </p:cNvPr>
            <p:cNvSpPr/>
            <p:nvPr userDrawn="1"/>
          </p:nvSpPr>
          <p:spPr>
            <a:xfrm>
              <a:off x="10317931" y="6174889"/>
              <a:ext cx="1387737" cy="645715"/>
            </a:xfrm>
            <a:prstGeom prst="ellipse">
              <a:avLst/>
            </a:prstGeom>
            <a:solidFill>
              <a:schemeClr val="bg1">
                <a:lumMod val="95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13" name="Picture 12">
              <a:extLst>
                <a:ext uri="{FF2B5EF4-FFF2-40B4-BE49-F238E27FC236}">
                  <a16:creationId xmlns:a16="http://schemas.microsoft.com/office/drawing/2014/main" id="{E2973B4C-5262-43AE-A572-1631E26F056D}"/>
                </a:ext>
              </a:extLst>
            </p:cNvPr>
            <p:cNvPicPr>
              <a:picLocks noChangeAspect="1"/>
            </p:cNvPicPr>
            <p:nvPr userDrawn="1"/>
          </p:nvPicPr>
          <p:blipFill>
            <a:blip r:embed="rId3"/>
            <a:stretch>
              <a:fillRect/>
            </a:stretch>
          </p:blipFill>
          <p:spPr>
            <a:xfrm>
              <a:off x="10232953" y="6088754"/>
              <a:ext cx="1557691" cy="681490"/>
            </a:xfrm>
            <a:prstGeom prst="rect">
              <a:avLst/>
            </a:prstGeom>
          </p:spPr>
        </p:pic>
      </p:gr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6/7/2021</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pic>
        <p:nvPicPr>
          <p:cNvPr id="8" name="Picture 7" descr="Nevada state seal">
            <a:extLst>
              <a:ext uri="{FF2B5EF4-FFF2-40B4-BE49-F238E27FC236}">
                <a16:creationId xmlns:a16="http://schemas.microsoft.com/office/drawing/2014/main" id="{DCFF8532-44E2-4EDA-8732-46AE57D10AE9}"/>
              </a:ext>
            </a:extLst>
          </p:cNvPr>
          <p:cNvPicPr>
            <a:picLocks noChangeAspect="1"/>
          </p:cNvPicPr>
          <p:nvPr userDrawn="1"/>
        </p:nvPicPr>
        <p:blipFill>
          <a:blip r:embed="rId2"/>
          <a:stretch>
            <a:fillRect/>
          </a:stretch>
        </p:blipFill>
        <p:spPr>
          <a:xfrm>
            <a:off x="11011348" y="139107"/>
            <a:ext cx="1058732" cy="1058732"/>
          </a:xfrm>
          <a:prstGeom prst="rect">
            <a:avLst/>
          </a:prstGeom>
        </p:spPr>
      </p:pic>
      <p:grpSp>
        <p:nvGrpSpPr>
          <p:cNvPr id="9" name="Group 8" descr="DETR logo">
            <a:extLst>
              <a:ext uri="{FF2B5EF4-FFF2-40B4-BE49-F238E27FC236}">
                <a16:creationId xmlns:a16="http://schemas.microsoft.com/office/drawing/2014/main" id="{C55699D5-2AAF-4D9B-B618-60C541128996}"/>
              </a:ext>
            </a:extLst>
          </p:cNvPr>
          <p:cNvGrpSpPr/>
          <p:nvPr userDrawn="1"/>
        </p:nvGrpSpPr>
        <p:grpSpPr>
          <a:xfrm>
            <a:off x="11011347" y="6059774"/>
            <a:ext cx="1058733" cy="630450"/>
            <a:chOff x="10232953" y="6088754"/>
            <a:chExt cx="1557691" cy="731850"/>
          </a:xfrm>
        </p:grpSpPr>
        <p:sp>
          <p:nvSpPr>
            <p:cNvPr id="10" name="Oval 9">
              <a:extLst>
                <a:ext uri="{FF2B5EF4-FFF2-40B4-BE49-F238E27FC236}">
                  <a16:creationId xmlns:a16="http://schemas.microsoft.com/office/drawing/2014/main" id="{769EE4B6-3681-4D32-829A-4294ED73A40A}"/>
                </a:ext>
              </a:extLst>
            </p:cNvPr>
            <p:cNvSpPr/>
            <p:nvPr userDrawn="1"/>
          </p:nvSpPr>
          <p:spPr>
            <a:xfrm>
              <a:off x="10317931" y="6174889"/>
              <a:ext cx="1387737" cy="645715"/>
            </a:xfrm>
            <a:prstGeom prst="ellipse">
              <a:avLst/>
            </a:prstGeom>
            <a:solidFill>
              <a:schemeClr val="bg1">
                <a:lumMod val="95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11" name="Picture 10">
              <a:extLst>
                <a:ext uri="{FF2B5EF4-FFF2-40B4-BE49-F238E27FC236}">
                  <a16:creationId xmlns:a16="http://schemas.microsoft.com/office/drawing/2014/main" id="{C87F634E-AA07-4E2A-9EB1-D499307B6DD0}"/>
                </a:ext>
              </a:extLst>
            </p:cNvPr>
            <p:cNvPicPr>
              <a:picLocks noChangeAspect="1"/>
            </p:cNvPicPr>
            <p:nvPr userDrawn="1"/>
          </p:nvPicPr>
          <p:blipFill>
            <a:blip r:embed="rId3"/>
            <a:stretch>
              <a:fillRect/>
            </a:stretch>
          </p:blipFill>
          <p:spPr>
            <a:xfrm>
              <a:off x="10232953" y="6088754"/>
              <a:ext cx="1557691" cy="681490"/>
            </a:xfrm>
            <a:prstGeom prst="rect">
              <a:avLst/>
            </a:prstGeom>
          </p:spPr>
        </p:pic>
      </p:gr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bwMode="invGray">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bwMode="invGray">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298448"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bwMode="invGray">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descr="An empty placeholder to add an image. Click on the placeholder and select the image that you wish to add"/>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Text Placeholder 3"/>
          <p:cNvSpPr>
            <a:spLocks noGrp="1"/>
          </p:cNvSpPr>
          <p:nvPr>
            <p:ph type="body" sz="half" idx="14"/>
          </p:nvPr>
        </p:nvSpPr>
        <p:spPr bwMode="invGray">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6/7/2021</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pic>
        <p:nvPicPr>
          <p:cNvPr id="14" name="Picture 13" descr="Nevada state seal">
            <a:extLst>
              <a:ext uri="{FF2B5EF4-FFF2-40B4-BE49-F238E27FC236}">
                <a16:creationId xmlns:a16="http://schemas.microsoft.com/office/drawing/2014/main" id="{41DBC786-EA5B-4F6B-8D81-908C274A28EF}"/>
              </a:ext>
            </a:extLst>
          </p:cNvPr>
          <p:cNvPicPr>
            <a:picLocks noChangeAspect="1"/>
          </p:cNvPicPr>
          <p:nvPr userDrawn="1"/>
        </p:nvPicPr>
        <p:blipFill>
          <a:blip r:embed="rId2"/>
          <a:stretch>
            <a:fillRect/>
          </a:stretch>
        </p:blipFill>
        <p:spPr>
          <a:xfrm>
            <a:off x="11011348" y="139107"/>
            <a:ext cx="1058732" cy="1058732"/>
          </a:xfrm>
          <a:prstGeom prst="rect">
            <a:avLst/>
          </a:prstGeom>
        </p:spPr>
      </p:pic>
      <p:grpSp>
        <p:nvGrpSpPr>
          <p:cNvPr id="15" name="Group 14" descr="DETR logo">
            <a:extLst>
              <a:ext uri="{FF2B5EF4-FFF2-40B4-BE49-F238E27FC236}">
                <a16:creationId xmlns:a16="http://schemas.microsoft.com/office/drawing/2014/main" id="{5C86B382-703F-4A1F-8D7E-C944720F0E83}"/>
              </a:ext>
            </a:extLst>
          </p:cNvPr>
          <p:cNvGrpSpPr/>
          <p:nvPr userDrawn="1"/>
        </p:nvGrpSpPr>
        <p:grpSpPr>
          <a:xfrm>
            <a:off x="11054244" y="6018869"/>
            <a:ext cx="1058733" cy="630450"/>
            <a:chOff x="10232953" y="6088754"/>
            <a:chExt cx="1557691" cy="731850"/>
          </a:xfrm>
        </p:grpSpPr>
        <p:sp>
          <p:nvSpPr>
            <p:cNvPr id="16" name="Oval 15">
              <a:extLst>
                <a:ext uri="{FF2B5EF4-FFF2-40B4-BE49-F238E27FC236}">
                  <a16:creationId xmlns:a16="http://schemas.microsoft.com/office/drawing/2014/main" id="{3CA7414E-76B1-41DE-8F07-713B84E43F8B}"/>
                </a:ext>
              </a:extLst>
            </p:cNvPr>
            <p:cNvSpPr/>
            <p:nvPr userDrawn="1"/>
          </p:nvSpPr>
          <p:spPr>
            <a:xfrm>
              <a:off x="10317931" y="6174889"/>
              <a:ext cx="1387737" cy="645715"/>
            </a:xfrm>
            <a:prstGeom prst="ellipse">
              <a:avLst/>
            </a:prstGeom>
            <a:solidFill>
              <a:schemeClr val="bg1">
                <a:lumMod val="95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17" name="Picture 16">
              <a:extLst>
                <a:ext uri="{FF2B5EF4-FFF2-40B4-BE49-F238E27FC236}">
                  <a16:creationId xmlns:a16="http://schemas.microsoft.com/office/drawing/2014/main" id="{49B14D94-915D-4823-AFE3-D2872F2DBEDB}"/>
                </a:ext>
              </a:extLst>
            </p:cNvPr>
            <p:cNvPicPr>
              <a:picLocks noChangeAspect="1"/>
            </p:cNvPicPr>
            <p:nvPr userDrawn="1"/>
          </p:nvPicPr>
          <p:blipFill>
            <a:blip r:embed="rId3"/>
            <a:stretch>
              <a:fillRect/>
            </a:stretch>
          </p:blipFill>
          <p:spPr>
            <a:xfrm>
              <a:off x="10232953" y="6088754"/>
              <a:ext cx="1557691" cy="681490"/>
            </a:xfrm>
            <a:prstGeom prst="rect">
              <a:avLst/>
            </a:prstGeom>
          </p:spPr>
        </p:pic>
      </p:grpSp>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6/7/2021</a:t>
            </a:fld>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pic>
        <p:nvPicPr>
          <p:cNvPr id="7" name="Picture 6" descr="Nevada state seal">
            <a:extLst>
              <a:ext uri="{FF2B5EF4-FFF2-40B4-BE49-F238E27FC236}">
                <a16:creationId xmlns:a16="http://schemas.microsoft.com/office/drawing/2014/main" id="{AE92CE6B-8BEA-4FB3-8BA8-01FD9B58226D}"/>
              </a:ext>
            </a:extLst>
          </p:cNvPr>
          <p:cNvPicPr>
            <a:picLocks noChangeAspect="1"/>
          </p:cNvPicPr>
          <p:nvPr userDrawn="1"/>
        </p:nvPicPr>
        <p:blipFill>
          <a:blip r:embed="rId2"/>
          <a:stretch>
            <a:fillRect/>
          </a:stretch>
        </p:blipFill>
        <p:spPr>
          <a:xfrm>
            <a:off x="11034208" y="139107"/>
            <a:ext cx="1058732" cy="1058732"/>
          </a:xfrm>
          <a:prstGeom prst="rect">
            <a:avLst/>
          </a:prstGeom>
        </p:spPr>
      </p:pic>
      <p:grpSp>
        <p:nvGrpSpPr>
          <p:cNvPr id="8" name="Group 7" descr="DETR logo">
            <a:extLst>
              <a:ext uri="{FF2B5EF4-FFF2-40B4-BE49-F238E27FC236}">
                <a16:creationId xmlns:a16="http://schemas.microsoft.com/office/drawing/2014/main" id="{B7B229C9-D1AD-4AB0-8B24-6979DB9880B7}"/>
              </a:ext>
            </a:extLst>
          </p:cNvPr>
          <p:cNvGrpSpPr/>
          <p:nvPr userDrawn="1"/>
        </p:nvGrpSpPr>
        <p:grpSpPr>
          <a:xfrm>
            <a:off x="11042955" y="6018869"/>
            <a:ext cx="1058733" cy="630450"/>
            <a:chOff x="10232953" y="6088754"/>
            <a:chExt cx="1557691" cy="731850"/>
          </a:xfrm>
        </p:grpSpPr>
        <p:sp>
          <p:nvSpPr>
            <p:cNvPr id="9" name="Oval 8">
              <a:extLst>
                <a:ext uri="{FF2B5EF4-FFF2-40B4-BE49-F238E27FC236}">
                  <a16:creationId xmlns:a16="http://schemas.microsoft.com/office/drawing/2014/main" id="{D92CD454-169D-4F48-9086-F9DE291B18A3}"/>
                </a:ext>
              </a:extLst>
            </p:cNvPr>
            <p:cNvSpPr/>
            <p:nvPr userDrawn="1"/>
          </p:nvSpPr>
          <p:spPr>
            <a:xfrm>
              <a:off x="10317931" y="6174889"/>
              <a:ext cx="1387737" cy="645715"/>
            </a:xfrm>
            <a:prstGeom prst="ellipse">
              <a:avLst/>
            </a:prstGeom>
            <a:solidFill>
              <a:schemeClr val="bg1">
                <a:lumMod val="95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10" name="Picture 9">
              <a:extLst>
                <a:ext uri="{FF2B5EF4-FFF2-40B4-BE49-F238E27FC236}">
                  <a16:creationId xmlns:a16="http://schemas.microsoft.com/office/drawing/2014/main" id="{2079AE95-3016-4163-8046-C3C0485BF73F}"/>
                </a:ext>
              </a:extLst>
            </p:cNvPr>
            <p:cNvPicPr>
              <a:picLocks noChangeAspect="1"/>
            </p:cNvPicPr>
            <p:nvPr userDrawn="1"/>
          </p:nvPicPr>
          <p:blipFill>
            <a:blip r:embed="rId3"/>
            <a:stretch>
              <a:fillRect/>
            </a:stretch>
          </p:blipFill>
          <p:spPr>
            <a:xfrm>
              <a:off x="10232953" y="6088754"/>
              <a:ext cx="1557691" cy="681490"/>
            </a:xfrm>
            <a:prstGeom prst="rect">
              <a:avLst/>
            </a:prstGeom>
          </p:spPr>
        </p:pic>
      </p:gr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95399" y="1862667"/>
            <a:ext cx="96012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t>6/7/2021</a:t>
            </a:fld>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pic>
        <p:nvPicPr>
          <p:cNvPr id="7" name="Picture 6" descr="Nevada state seal">
            <a:extLst>
              <a:ext uri="{FF2B5EF4-FFF2-40B4-BE49-F238E27FC236}">
                <a16:creationId xmlns:a16="http://schemas.microsoft.com/office/drawing/2014/main" id="{27B16569-4459-47DC-B1FB-8471DBAAA35D}"/>
              </a:ext>
            </a:extLst>
          </p:cNvPr>
          <p:cNvPicPr>
            <a:picLocks noChangeAspect="1"/>
          </p:cNvPicPr>
          <p:nvPr userDrawn="1"/>
        </p:nvPicPr>
        <p:blipFill>
          <a:blip r:embed="rId2"/>
          <a:stretch>
            <a:fillRect/>
          </a:stretch>
        </p:blipFill>
        <p:spPr>
          <a:xfrm>
            <a:off x="11022778" y="139107"/>
            <a:ext cx="1058732" cy="1058732"/>
          </a:xfrm>
          <a:prstGeom prst="rect">
            <a:avLst/>
          </a:prstGeom>
        </p:spPr>
      </p:pic>
      <p:grpSp>
        <p:nvGrpSpPr>
          <p:cNvPr id="8" name="Group 7" descr="DETR logo">
            <a:extLst>
              <a:ext uri="{FF2B5EF4-FFF2-40B4-BE49-F238E27FC236}">
                <a16:creationId xmlns:a16="http://schemas.microsoft.com/office/drawing/2014/main" id="{A0CF28D1-F02A-4967-8C83-100AFDB702EB}"/>
              </a:ext>
            </a:extLst>
          </p:cNvPr>
          <p:cNvGrpSpPr/>
          <p:nvPr userDrawn="1"/>
        </p:nvGrpSpPr>
        <p:grpSpPr>
          <a:xfrm>
            <a:off x="11065533" y="6018869"/>
            <a:ext cx="1058733" cy="630450"/>
            <a:chOff x="10232953" y="6088754"/>
            <a:chExt cx="1557691" cy="731850"/>
          </a:xfrm>
        </p:grpSpPr>
        <p:sp>
          <p:nvSpPr>
            <p:cNvPr id="9" name="Oval 8">
              <a:extLst>
                <a:ext uri="{FF2B5EF4-FFF2-40B4-BE49-F238E27FC236}">
                  <a16:creationId xmlns:a16="http://schemas.microsoft.com/office/drawing/2014/main" id="{ACE40D81-8666-4976-BF2B-3ACF249AED0C}"/>
                </a:ext>
              </a:extLst>
            </p:cNvPr>
            <p:cNvSpPr/>
            <p:nvPr userDrawn="1"/>
          </p:nvSpPr>
          <p:spPr>
            <a:xfrm>
              <a:off x="10317931" y="6174889"/>
              <a:ext cx="1387737" cy="645715"/>
            </a:xfrm>
            <a:prstGeom prst="ellipse">
              <a:avLst/>
            </a:prstGeom>
            <a:solidFill>
              <a:schemeClr val="bg1">
                <a:lumMod val="95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10" name="Picture 9">
              <a:extLst>
                <a:ext uri="{FF2B5EF4-FFF2-40B4-BE49-F238E27FC236}">
                  <a16:creationId xmlns:a16="http://schemas.microsoft.com/office/drawing/2014/main" id="{230F8FBB-46A5-4878-8F6D-A85E2FD915F0}"/>
                </a:ext>
              </a:extLst>
            </p:cNvPr>
            <p:cNvPicPr>
              <a:picLocks noChangeAspect="1"/>
            </p:cNvPicPr>
            <p:nvPr userDrawn="1"/>
          </p:nvPicPr>
          <p:blipFill>
            <a:blip r:embed="rId3"/>
            <a:stretch>
              <a:fillRect/>
            </a:stretch>
          </p:blipFill>
          <p:spPr>
            <a:xfrm>
              <a:off x="10232953" y="6088754"/>
              <a:ext cx="1557691" cy="681490"/>
            </a:xfrm>
            <a:prstGeom prst="rect">
              <a:avLst/>
            </a:prstGeom>
          </p:spPr>
        </p:pic>
      </p:grpSp>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51CB5EF-A828-4807-B549-51A2E30686CF}"/>
              </a:ext>
            </a:extLst>
          </p:cNvPr>
          <p:cNvSpPr/>
          <p:nvPr userDrawn="1"/>
        </p:nvSpPr>
        <p:spPr>
          <a:xfrm>
            <a:off x="0" y="-10632"/>
            <a:ext cx="12192000" cy="6858000"/>
          </a:xfrm>
          <a:prstGeom prst="rect">
            <a:avLst/>
          </a:prstGeom>
          <a:gradFill flip="none" rotWithShape="1">
            <a:gsLst>
              <a:gs pos="0">
                <a:srgbClr val="0070C0"/>
              </a:gs>
              <a:gs pos="50000">
                <a:schemeClr val="accent1">
                  <a:tint val="44500"/>
                  <a:satMod val="160000"/>
                </a:schemeClr>
              </a:gs>
              <a:gs pos="100000">
                <a:schemeClr val="accent1">
                  <a:tint val="23500"/>
                  <a:satMod val="1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p:cNvSpPr>
            <a:spLocks noChangeArrowheads="1"/>
          </p:cNvSpPr>
          <p:nvPr/>
        </p:nvSpPr>
        <p:spPr bwMode="white">
          <a:xfrm>
            <a:off x="9831071"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11" name="Freeform 6"/>
          <p:cNvSpPr>
            <a:spLocks/>
          </p:cNvSpPr>
          <p:nvPr/>
        </p:nvSpPr>
        <p:spPr bwMode="auto">
          <a:xfrm>
            <a:off x="9513570" y="-16619"/>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bg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12" name="Freeform 7"/>
          <p:cNvSpPr>
            <a:spLocks/>
          </p:cNvSpPr>
          <p:nvPr/>
        </p:nvSpPr>
        <p:spPr bwMode="auto">
          <a:xfrm>
            <a:off x="9231208" y="4253"/>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rgbClr val="0070C0"/>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dirty="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Nevada state seal">
            <a:extLst>
              <a:ext uri="{FF2B5EF4-FFF2-40B4-BE49-F238E27FC236}">
                <a16:creationId xmlns:a16="http://schemas.microsoft.com/office/drawing/2014/main" id="{BC9F88C4-152A-477D-A9D2-7E6719B6E574}"/>
              </a:ext>
            </a:extLst>
          </p:cNvPr>
          <p:cNvPicPr>
            <a:picLocks noChangeAspect="1"/>
          </p:cNvPicPr>
          <p:nvPr userDrawn="1"/>
        </p:nvPicPr>
        <p:blipFill>
          <a:blip r:embed="rId2"/>
          <a:stretch>
            <a:fillRect/>
          </a:stretch>
        </p:blipFill>
        <p:spPr>
          <a:xfrm>
            <a:off x="10961176" y="139107"/>
            <a:ext cx="1058732" cy="1058732"/>
          </a:xfrm>
          <a:prstGeom prst="rect">
            <a:avLst/>
          </a:prstGeom>
        </p:spPr>
      </p:pic>
      <p:grpSp>
        <p:nvGrpSpPr>
          <p:cNvPr id="9" name="Group 8" descr="DETR logo">
            <a:extLst>
              <a:ext uri="{FF2B5EF4-FFF2-40B4-BE49-F238E27FC236}">
                <a16:creationId xmlns:a16="http://schemas.microsoft.com/office/drawing/2014/main" id="{C79F3EB9-5A03-4B5C-9CE6-F702B016F48B}"/>
              </a:ext>
            </a:extLst>
          </p:cNvPr>
          <p:cNvGrpSpPr/>
          <p:nvPr userDrawn="1"/>
        </p:nvGrpSpPr>
        <p:grpSpPr>
          <a:xfrm>
            <a:off x="10759440" y="5987043"/>
            <a:ext cx="1557691" cy="731850"/>
            <a:chOff x="10232953" y="6088754"/>
            <a:chExt cx="1557691" cy="731850"/>
          </a:xfrm>
        </p:grpSpPr>
        <p:sp>
          <p:nvSpPr>
            <p:cNvPr id="13" name="Oval 12">
              <a:extLst>
                <a:ext uri="{FF2B5EF4-FFF2-40B4-BE49-F238E27FC236}">
                  <a16:creationId xmlns:a16="http://schemas.microsoft.com/office/drawing/2014/main" id="{A874DEE0-BCA9-47DE-8457-4ABF53E54508}"/>
                </a:ext>
              </a:extLst>
            </p:cNvPr>
            <p:cNvSpPr/>
            <p:nvPr userDrawn="1"/>
          </p:nvSpPr>
          <p:spPr>
            <a:xfrm>
              <a:off x="10317931" y="6174889"/>
              <a:ext cx="1387737" cy="645715"/>
            </a:xfrm>
            <a:prstGeom prst="ellipse">
              <a:avLst/>
            </a:prstGeom>
            <a:solidFill>
              <a:schemeClr val="bg1">
                <a:lumMod val="95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14" name="Picture 13">
              <a:extLst>
                <a:ext uri="{FF2B5EF4-FFF2-40B4-BE49-F238E27FC236}">
                  <a16:creationId xmlns:a16="http://schemas.microsoft.com/office/drawing/2014/main" id="{7D7E599E-ECB9-48A7-B592-AEC1A98839A5}"/>
                </a:ext>
              </a:extLst>
            </p:cNvPr>
            <p:cNvPicPr>
              <a:picLocks noChangeAspect="1"/>
            </p:cNvPicPr>
            <p:nvPr userDrawn="1"/>
          </p:nvPicPr>
          <p:blipFill>
            <a:blip r:embed="rId3"/>
            <a:stretch>
              <a:fillRect/>
            </a:stretch>
          </p:blipFill>
          <p:spPr>
            <a:xfrm>
              <a:off x="10232953" y="6088754"/>
              <a:ext cx="1557691" cy="681490"/>
            </a:xfrm>
            <a:prstGeom prst="rect">
              <a:avLst/>
            </a:prstGeom>
          </p:spPr>
        </p:pic>
      </p:grpSp>
      <p:pic>
        <p:nvPicPr>
          <p:cNvPr id="7" name="Picture 6" descr="image of DETR administrative buildings&#10;&#10;Description automatically generated">
            <a:extLst>
              <a:ext uri="{FF2B5EF4-FFF2-40B4-BE49-F238E27FC236}">
                <a16:creationId xmlns:a16="http://schemas.microsoft.com/office/drawing/2014/main" id="{2CEA87A6-6F87-45A0-8616-847842B724F5}"/>
              </a:ext>
            </a:extLst>
          </p:cNvPr>
          <p:cNvPicPr>
            <a:picLocks noChangeAspect="1"/>
          </p:cNvPicPr>
          <p:nvPr userDrawn="1"/>
        </p:nvPicPr>
        <p:blipFill>
          <a:blip r:embed="rId4"/>
          <a:stretch>
            <a:fillRect/>
          </a:stretch>
        </p:blipFill>
        <p:spPr>
          <a:xfrm>
            <a:off x="12363541" y="10436"/>
            <a:ext cx="1933575" cy="6837128"/>
          </a:xfrm>
          <a:prstGeom prst="rect">
            <a:avLst/>
          </a:prstGeom>
        </p:spPr>
      </p:pic>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04BD54-8AFC-4130-B0E3-C926A6DD8BB6}"/>
              </a:ext>
            </a:extLst>
          </p:cNvPr>
          <p:cNvSpPr/>
          <p:nvPr userDrawn="1"/>
        </p:nvSpPr>
        <p:spPr>
          <a:xfrm>
            <a:off x="0" y="-10632"/>
            <a:ext cx="12192000" cy="6858000"/>
          </a:xfrm>
          <a:prstGeom prst="rect">
            <a:avLst/>
          </a:prstGeom>
          <a:gradFill flip="none" rotWithShape="1">
            <a:gsLst>
              <a:gs pos="0">
                <a:srgbClr val="0070C0"/>
              </a:gs>
              <a:gs pos="50000">
                <a:schemeClr val="accent1">
                  <a:tint val="44500"/>
                  <a:satMod val="160000"/>
                </a:schemeClr>
              </a:gs>
              <a:gs pos="100000">
                <a:schemeClr val="accent1">
                  <a:tint val="23500"/>
                  <a:satMod val="1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bg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rgbClr val="0070C0"/>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7" name="Picture 16" descr="Nevada state seal">
            <a:extLst>
              <a:ext uri="{FF2B5EF4-FFF2-40B4-BE49-F238E27FC236}">
                <a16:creationId xmlns:a16="http://schemas.microsoft.com/office/drawing/2014/main" id="{54E7D6EC-3F0F-4F43-88E8-BBC92E19CE84}"/>
              </a:ext>
            </a:extLst>
          </p:cNvPr>
          <p:cNvPicPr>
            <a:picLocks noChangeAspect="1"/>
          </p:cNvPicPr>
          <p:nvPr userDrawn="1"/>
        </p:nvPicPr>
        <p:blipFill>
          <a:blip r:embed="rId2"/>
          <a:stretch>
            <a:fillRect/>
          </a:stretch>
        </p:blipFill>
        <p:spPr>
          <a:xfrm>
            <a:off x="10577008" y="139107"/>
            <a:ext cx="1058732" cy="1058732"/>
          </a:xfrm>
          <a:prstGeom prst="rect">
            <a:avLst/>
          </a:prstGeom>
        </p:spPr>
      </p:pic>
      <p:grpSp>
        <p:nvGrpSpPr>
          <p:cNvPr id="18" name="Group 17" descr="DETR logo">
            <a:extLst>
              <a:ext uri="{FF2B5EF4-FFF2-40B4-BE49-F238E27FC236}">
                <a16:creationId xmlns:a16="http://schemas.microsoft.com/office/drawing/2014/main" id="{89179F4E-1AE2-4466-842D-FDA579983F6D}"/>
              </a:ext>
            </a:extLst>
          </p:cNvPr>
          <p:cNvGrpSpPr/>
          <p:nvPr userDrawn="1"/>
        </p:nvGrpSpPr>
        <p:grpSpPr>
          <a:xfrm>
            <a:off x="10451957" y="5907033"/>
            <a:ext cx="1557691" cy="731850"/>
            <a:chOff x="10232953" y="6088754"/>
            <a:chExt cx="1557691" cy="731850"/>
          </a:xfrm>
        </p:grpSpPr>
        <p:sp>
          <p:nvSpPr>
            <p:cNvPr id="19" name="Oval 18">
              <a:extLst>
                <a:ext uri="{FF2B5EF4-FFF2-40B4-BE49-F238E27FC236}">
                  <a16:creationId xmlns:a16="http://schemas.microsoft.com/office/drawing/2014/main" id="{9782F96C-957E-4C3F-8235-F25777F2020A}"/>
                </a:ext>
              </a:extLst>
            </p:cNvPr>
            <p:cNvSpPr/>
            <p:nvPr userDrawn="1"/>
          </p:nvSpPr>
          <p:spPr>
            <a:xfrm>
              <a:off x="10317931" y="6174889"/>
              <a:ext cx="1387737" cy="645715"/>
            </a:xfrm>
            <a:prstGeom prst="ellipse">
              <a:avLst/>
            </a:prstGeom>
            <a:solidFill>
              <a:schemeClr val="bg1">
                <a:lumMod val="95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20" name="Picture 19">
              <a:extLst>
                <a:ext uri="{FF2B5EF4-FFF2-40B4-BE49-F238E27FC236}">
                  <a16:creationId xmlns:a16="http://schemas.microsoft.com/office/drawing/2014/main" id="{9E9DAFE7-B7E5-45B7-AE3B-4E6F2E7BA540}"/>
                </a:ext>
              </a:extLst>
            </p:cNvPr>
            <p:cNvPicPr>
              <a:picLocks noChangeAspect="1"/>
            </p:cNvPicPr>
            <p:nvPr userDrawn="1"/>
          </p:nvPicPr>
          <p:blipFill>
            <a:blip r:embed="rId3"/>
            <a:stretch>
              <a:fillRect/>
            </a:stretch>
          </p:blipFill>
          <p:spPr>
            <a:xfrm>
              <a:off x="10232953" y="6088754"/>
              <a:ext cx="1557691" cy="681490"/>
            </a:xfrm>
            <a:prstGeom prst="rect">
              <a:avLst/>
            </a:prstGeom>
          </p:spPr>
        </p:pic>
      </p:gr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8799"/>
            <a:ext cx="4572000" cy="4343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6/7/2021</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pic>
        <p:nvPicPr>
          <p:cNvPr id="8" name="Picture 7" descr="Nevada state seal">
            <a:extLst>
              <a:ext uri="{FF2B5EF4-FFF2-40B4-BE49-F238E27FC236}">
                <a16:creationId xmlns:a16="http://schemas.microsoft.com/office/drawing/2014/main" id="{FF847CD3-466F-4436-BA99-3D509148C70F}"/>
              </a:ext>
            </a:extLst>
          </p:cNvPr>
          <p:cNvPicPr>
            <a:picLocks noChangeAspect="1"/>
          </p:cNvPicPr>
          <p:nvPr userDrawn="1"/>
        </p:nvPicPr>
        <p:blipFill>
          <a:blip r:embed="rId2"/>
          <a:stretch>
            <a:fillRect/>
          </a:stretch>
        </p:blipFill>
        <p:spPr>
          <a:xfrm>
            <a:off x="11022778" y="139107"/>
            <a:ext cx="1058732" cy="1058732"/>
          </a:xfrm>
          <a:prstGeom prst="rect">
            <a:avLst/>
          </a:prstGeom>
        </p:spPr>
      </p:pic>
      <p:grpSp>
        <p:nvGrpSpPr>
          <p:cNvPr id="9" name="Group 8" descr="DETR logo">
            <a:extLst>
              <a:ext uri="{FF2B5EF4-FFF2-40B4-BE49-F238E27FC236}">
                <a16:creationId xmlns:a16="http://schemas.microsoft.com/office/drawing/2014/main" id="{433C4935-B78C-45FD-AA27-F4B2B7157A20}"/>
              </a:ext>
            </a:extLst>
          </p:cNvPr>
          <p:cNvGrpSpPr/>
          <p:nvPr userDrawn="1"/>
        </p:nvGrpSpPr>
        <p:grpSpPr>
          <a:xfrm>
            <a:off x="11065533" y="6018869"/>
            <a:ext cx="1058733" cy="630450"/>
            <a:chOff x="10232953" y="6088754"/>
            <a:chExt cx="1557691" cy="731850"/>
          </a:xfrm>
        </p:grpSpPr>
        <p:sp>
          <p:nvSpPr>
            <p:cNvPr id="10" name="Oval 9">
              <a:extLst>
                <a:ext uri="{FF2B5EF4-FFF2-40B4-BE49-F238E27FC236}">
                  <a16:creationId xmlns:a16="http://schemas.microsoft.com/office/drawing/2014/main" id="{A92D5DB6-67DD-4835-9EBA-9D5B79F28C68}"/>
                </a:ext>
              </a:extLst>
            </p:cNvPr>
            <p:cNvSpPr/>
            <p:nvPr userDrawn="1"/>
          </p:nvSpPr>
          <p:spPr>
            <a:xfrm>
              <a:off x="10317931" y="6174889"/>
              <a:ext cx="1387737" cy="645715"/>
            </a:xfrm>
            <a:prstGeom prst="ellipse">
              <a:avLst/>
            </a:prstGeom>
            <a:solidFill>
              <a:schemeClr val="bg1">
                <a:lumMod val="95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11" name="Picture 10">
              <a:extLst>
                <a:ext uri="{FF2B5EF4-FFF2-40B4-BE49-F238E27FC236}">
                  <a16:creationId xmlns:a16="http://schemas.microsoft.com/office/drawing/2014/main" id="{FCB2FF08-DE6A-4DDF-BCB3-889B5F748492}"/>
                </a:ext>
              </a:extLst>
            </p:cNvPr>
            <p:cNvPicPr>
              <a:picLocks noChangeAspect="1"/>
            </p:cNvPicPr>
            <p:nvPr userDrawn="1"/>
          </p:nvPicPr>
          <p:blipFill>
            <a:blip r:embed="rId3"/>
            <a:stretch>
              <a:fillRect/>
            </a:stretch>
          </p:blipFill>
          <p:spPr>
            <a:xfrm>
              <a:off x="10232953" y="6088754"/>
              <a:ext cx="1557691" cy="681490"/>
            </a:xfrm>
            <a:prstGeom prst="rect">
              <a:avLst/>
            </a:prstGeom>
          </p:spPr>
        </p:pic>
      </p:grpSp>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2705100"/>
            <a:ext cx="4572000"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705100"/>
            <a:ext cx="4572000"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79A3335-6331-4872-A8B7-ECD55539F4D0}" type="datetimeFigureOut">
              <a:rPr lang="en-US" smtClean="0"/>
              <a:t>6/7/2021</a:t>
            </a:fld>
            <a:endParaRPr lang="en-US"/>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pic>
        <p:nvPicPr>
          <p:cNvPr id="10" name="Picture 9" descr="Nevada state seal">
            <a:extLst>
              <a:ext uri="{FF2B5EF4-FFF2-40B4-BE49-F238E27FC236}">
                <a16:creationId xmlns:a16="http://schemas.microsoft.com/office/drawing/2014/main" id="{315A4F88-4267-48B7-A701-487E8637E068}"/>
              </a:ext>
            </a:extLst>
          </p:cNvPr>
          <p:cNvPicPr>
            <a:picLocks noChangeAspect="1"/>
          </p:cNvPicPr>
          <p:nvPr userDrawn="1"/>
        </p:nvPicPr>
        <p:blipFill>
          <a:blip r:embed="rId2"/>
          <a:stretch>
            <a:fillRect/>
          </a:stretch>
        </p:blipFill>
        <p:spPr>
          <a:xfrm>
            <a:off x="11045638" y="139107"/>
            <a:ext cx="1058732" cy="1058732"/>
          </a:xfrm>
          <a:prstGeom prst="rect">
            <a:avLst/>
          </a:prstGeom>
        </p:spPr>
      </p:pic>
      <p:grpSp>
        <p:nvGrpSpPr>
          <p:cNvPr id="11" name="Group 10" descr="DETR logo">
            <a:extLst>
              <a:ext uri="{FF2B5EF4-FFF2-40B4-BE49-F238E27FC236}">
                <a16:creationId xmlns:a16="http://schemas.microsoft.com/office/drawing/2014/main" id="{8E13D888-23A2-4BD4-A22E-39FC9F5A088F}"/>
              </a:ext>
            </a:extLst>
          </p:cNvPr>
          <p:cNvGrpSpPr/>
          <p:nvPr userDrawn="1"/>
        </p:nvGrpSpPr>
        <p:grpSpPr>
          <a:xfrm>
            <a:off x="11065533" y="6018869"/>
            <a:ext cx="1058733" cy="630450"/>
            <a:chOff x="10232953" y="6088754"/>
            <a:chExt cx="1557691" cy="731850"/>
          </a:xfrm>
        </p:grpSpPr>
        <p:sp>
          <p:nvSpPr>
            <p:cNvPr id="12" name="Oval 11">
              <a:extLst>
                <a:ext uri="{FF2B5EF4-FFF2-40B4-BE49-F238E27FC236}">
                  <a16:creationId xmlns:a16="http://schemas.microsoft.com/office/drawing/2014/main" id="{4A074856-DF5F-4B50-B4AD-F67470DCD202}"/>
                </a:ext>
              </a:extLst>
            </p:cNvPr>
            <p:cNvSpPr/>
            <p:nvPr userDrawn="1"/>
          </p:nvSpPr>
          <p:spPr>
            <a:xfrm>
              <a:off x="10317931" y="6174889"/>
              <a:ext cx="1387737" cy="645715"/>
            </a:xfrm>
            <a:prstGeom prst="ellipse">
              <a:avLst/>
            </a:prstGeom>
            <a:solidFill>
              <a:schemeClr val="bg1">
                <a:lumMod val="95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13" name="Picture 12">
              <a:extLst>
                <a:ext uri="{FF2B5EF4-FFF2-40B4-BE49-F238E27FC236}">
                  <a16:creationId xmlns:a16="http://schemas.microsoft.com/office/drawing/2014/main" id="{9138D3AA-17BD-4E82-8EA7-DC81B7BA821A}"/>
                </a:ext>
              </a:extLst>
            </p:cNvPr>
            <p:cNvPicPr>
              <a:picLocks noChangeAspect="1"/>
            </p:cNvPicPr>
            <p:nvPr userDrawn="1"/>
          </p:nvPicPr>
          <p:blipFill>
            <a:blip r:embed="rId3"/>
            <a:stretch>
              <a:fillRect/>
            </a:stretch>
          </p:blipFill>
          <p:spPr>
            <a:xfrm>
              <a:off x="10232953" y="6088754"/>
              <a:ext cx="1557691" cy="681490"/>
            </a:xfrm>
            <a:prstGeom prst="rect">
              <a:avLst/>
            </a:prstGeom>
          </p:spPr>
        </p:pic>
      </p:grpSp>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A79A3335-6331-4872-A8B7-ECD55539F4D0}" type="datetimeFigureOut">
              <a:rPr lang="en-US" smtClean="0"/>
              <a:t>6/7/2021</a:t>
            </a:fld>
            <a:endParaRPr lang="en-US"/>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a:p>
        </p:txBody>
      </p:sp>
      <p:pic>
        <p:nvPicPr>
          <p:cNvPr id="6" name="Picture 5" descr="Nevada state seal">
            <a:extLst>
              <a:ext uri="{FF2B5EF4-FFF2-40B4-BE49-F238E27FC236}">
                <a16:creationId xmlns:a16="http://schemas.microsoft.com/office/drawing/2014/main" id="{BFAA9E55-FCFC-456D-A533-807FE6CF03E9}"/>
              </a:ext>
            </a:extLst>
          </p:cNvPr>
          <p:cNvPicPr>
            <a:picLocks noChangeAspect="1"/>
          </p:cNvPicPr>
          <p:nvPr userDrawn="1"/>
        </p:nvPicPr>
        <p:blipFill>
          <a:blip r:embed="rId2"/>
          <a:stretch>
            <a:fillRect/>
          </a:stretch>
        </p:blipFill>
        <p:spPr>
          <a:xfrm>
            <a:off x="11034208" y="139107"/>
            <a:ext cx="1058732" cy="1058732"/>
          </a:xfrm>
          <a:prstGeom prst="rect">
            <a:avLst/>
          </a:prstGeom>
        </p:spPr>
      </p:pic>
      <p:grpSp>
        <p:nvGrpSpPr>
          <p:cNvPr id="7" name="Group 6" descr="DETR logo">
            <a:extLst>
              <a:ext uri="{FF2B5EF4-FFF2-40B4-BE49-F238E27FC236}">
                <a16:creationId xmlns:a16="http://schemas.microsoft.com/office/drawing/2014/main" id="{097AABCE-C02A-4F3A-9DA2-146B67CAED12}"/>
              </a:ext>
            </a:extLst>
          </p:cNvPr>
          <p:cNvGrpSpPr/>
          <p:nvPr userDrawn="1"/>
        </p:nvGrpSpPr>
        <p:grpSpPr>
          <a:xfrm>
            <a:off x="11076822" y="6018869"/>
            <a:ext cx="1058733" cy="630450"/>
            <a:chOff x="10232953" y="6088754"/>
            <a:chExt cx="1557691" cy="731850"/>
          </a:xfrm>
        </p:grpSpPr>
        <p:sp>
          <p:nvSpPr>
            <p:cNvPr id="8" name="Oval 7">
              <a:extLst>
                <a:ext uri="{FF2B5EF4-FFF2-40B4-BE49-F238E27FC236}">
                  <a16:creationId xmlns:a16="http://schemas.microsoft.com/office/drawing/2014/main" id="{8F04F307-BF8B-4405-A77E-4552BA2336B5}"/>
                </a:ext>
              </a:extLst>
            </p:cNvPr>
            <p:cNvSpPr/>
            <p:nvPr userDrawn="1"/>
          </p:nvSpPr>
          <p:spPr>
            <a:xfrm>
              <a:off x="10317931" y="6174889"/>
              <a:ext cx="1387737" cy="645715"/>
            </a:xfrm>
            <a:prstGeom prst="ellipse">
              <a:avLst/>
            </a:prstGeom>
            <a:solidFill>
              <a:schemeClr val="bg1">
                <a:lumMod val="95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9" name="Picture 8">
              <a:extLst>
                <a:ext uri="{FF2B5EF4-FFF2-40B4-BE49-F238E27FC236}">
                  <a16:creationId xmlns:a16="http://schemas.microsoft.com/office/drawing/2014/main" id="{0E21B406-8F32-47CB-A03C-5A6165687330}"/>
                </a:ext>
              </a:extLst>
            </p:cNvPr>
            <p:cNvPicPr>
              <a:picLocks noChangeAspect="1"/>
            </p:cNvPicPr>
            <p:nvPr userDrawn="1"/>
          </p:nvPicPr>
          <p:blipFill>
            <a:blip r:embed="rId3"/>
            <a:stretch>
              <a:fillRect/>
            </a:stretch>
          </p:blipFill>
          <p:spPr>
            <a:xfrm>
              <a:off x="10232953" y="6088754"/>
              <a:ext cx="1557691" cy="681490"/>
            </a:xfrm>
            <a:prstGeom prst="rect">
              <a:avLst/>
            </a:prstGeom>
          </p:spPr>
        </p:pic>
      </p:grpSp>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A79A3335-6331-4872-A8B7-ECD55539F4D0}" type="datetimeFigureOut">
              <a:rPr lang="en-US" smtClean="0"/>
              <a:t>6/7/2021</a:t>
            </a:fld>
            <a:endParaRPr lang="en-US"/>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t>6/7/2021</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pic>
        <p:nvPicPr>
          <p:cNvPr id="8" name="Picture 7" descr="Nevada state seal">
            <a:extLst>
              <a:ext uri="{FF2B5EF4-FFF2-40B4-BE49-F238E27FC236}">
                <a16:creationId xmlns:a16="http://schemas.microsoft.com/office/drawing/2014/main" id="{B85325C8-FED7-40C9-A1EF-B94D2370E344}"/>
              </a:ext>
            </a:extLst>
          </p:cNvPr>
          <p:cNvPicPr>
            <a:picLocks noChangeAspect="1"/>
          </p:cNvPicPr>
          <p:nvPr userDrawn="1"/>
        </p:nvPicPr>
        <p:blipFill>
          <a:blip r:embed="rId2"/>
          <a:stretch>
            <a:fillRect/>
          </a:stretch>
        </p:blipFill>
        <p:spPr>
          <a:xfrm>
            <a:off x="11045638" y="139107"/>
            <a:ext cx="1058732" cy="1058732"/>
          </a:xfrm>
          <a:prstGeom prst="rect">
            <a:avLst/>
          </a:prstGeom>
        </p:spPr>
      </p:pic>
      <p:grpSp>
        <p:nvGrpSpPr>
          <p:cNvPr id="9" name="Group 8" descr="DETR logo">
            <a:extLst>
              <a:ext uri="{FF2B5EF4-FFF2-40B4-BE49-F238E27FC236}">
                <a16:creationId xmlns:a16="http://schemas.microsoft.com/office/drawing/2014/main" id="{2D65BD1F-3906-4A98-A09A-9710C35AA272}"/>
              </a:ext>
            </a:extLst>
          </p:cNvPr>
          <p:cNvGrpSpPr/>
          <p:nvPr userDrawn="1"/>
        </p:nvGrpSpPr>
        <p:grpSpPr>
          <a:xfrm>
            <a:off x="11065533" y="6018869"/>
            <a:ext cx="1058733" cy="630450"/>
            <a:chOff x="10232953" y="6088754"/>
            <a:chExt cx="1557691" cy="731850"/>
          </a:xfrm>
        </p:grpSpPr>
        <p:sp>
          <p:nvSpPr>
            <p:cNvPr id="10" name="Oval 9">
              <a:extLst>
                <a:ext uri="{FF2B5EF4-FFF2-40B4-BE49-F238E27FC236}">
                  <a16:creationId xmlns:a16="http://schemas.microsoft.com/office/drawing/2014/main" id="{5912C78C-BE6F-498B-961A-7A4514209889}"/>
                </a:ext>
              </a:extLst>
            </p:cNvPr>
            <p:cNvSpPr/>
            <p:nvPr userDrawn="1"/>
          </p:nvSpPr>
          <p:spPr>
            <a:xfrm>
              <a:off x="10317931" y="6174889"/>
              <a:ext cx="1387737" cy="645715"/>
            </a:xfrm>
            <a:prstGeom prst="ellipse">
              <a:avLst/>
            </a:prstGeom>
            <a:solidFill>
              <a:schemeClr val="bg1">
                <a:lumMod val="95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11" name="Picture 10">
              <a:extLst>
                <a:ext uri="{FF2B5EF4-FFF2-40B4-BE49-F238E27FC236}">
                  <a16:creationId xmlns:a16="http://schemas.microsoft.com/office/drawing/2014/main" id="{4DB9AFC5-8F62-4127-B8BB-E8160B204101}"/>
                </a:ext>
              </a:extLst>
            </p:cNvPr>
            <p:cNvPicPr>
              <a:picLocks noChangeAspect="1"/>
            </p:cNvPicPr>
            <p:nvPr userDrawn="1"/>
          </p:nvPicPr>
          <p:blipFill>
            <a:blip r:embed="rId3"/>
            <a:stretch>
              <a:fillRect/>
            </a:stretch>
          </p:blipFill>
          <p:spPr>
            <a:xfrm>
              <a:off x="10232953" y="6088754"/>
              <a:ext cx="1557691" cy="681490"/>
            </a:xfrm>
            <a:prstGeom prst="rect">
              <a:avLst/>
            </a:prstGeom>
          </p:spPr>
        </p:pic>
      </p:gr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5E6CE4-8861-4B01-B02B-E8462BFC3298}"/>
              </a:ext>
            </a:extLst>
          </p:cNvPr>
          <p:cNvSpPr/>
          <p:nvPr userDrawn="1"/>
        </p:nvSpPr>
        <p:spPr>
          <a:xfrm>
            <a:off x="0" y="-10632"/>
            <a:ext cx="12192000" cy="6858000"/>
          </a:xfrm>
          <a:prstGeom prst="rect">
            <a:avLst/>
          </a:prstGeom>
          <a:gradFill flip="none" rotWithShape="1">
            <a:gsLst>
              <a:gs pos="0">
                <a:srgbClr val="0070C0"/>
              </a:gs>
              <a:gs pos="50000">
                <a:schemeClr val="accent1">
                  <a:tint val="44500"/>
                  <a:satMod val="160000"/>
                </a:schemeClr>
              </a:gs>
              <a:gs pos="100000">
                <a:schemeClr val="accent1">
                  <a:tint val="23500"/>
                  <a:satMod val="1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100">
                <a:solidFill>
                  <a:schemeClr val="tx1"/>
                </a:solidFill>
              </a:defRPr>
            </a:lvl1pPr>
          </a:lstStyle>
          <a:p>
            <a:fld id="{A79A3335-6331-4872-A8B7-ECD55539F4D0}" type="datetimeFigureOut">
              <a:rPr lang="en-US" smtClean="0"/>
              <a:pPr/>
              <a:t>6/7/2021</a:t>
            </a:fld>
            <a:endParaRPr lang="en-US"/>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100">
                <a:solidFill>
                  <a:schemeClr val="tx1"/>
                </a:solidFill>
              </a:defRPr>
            </a:lvl1pPr>
          </a:lstStyle>
          <a:p>
            <a:fld id="{A7F8E3F6-DE14-48B2-B2BC-6FABA9630FB8}" type="slidenum">
              <a:rPr lang="en-US" smtClean="0"/>
              <a:pPr/>
              <a:t>‹#›</a:t>
            </a:fld>
            <a:endParaRPr lang="en-US"/>
          </a:p>
        </p:txBody>
      </p:sp>
      <p:pic>
        <p:nvPicPr>
          <p:cNvPr id="11" name="Picture 10" descr="Nevada state seal">
            <a:extLst>
              <a:ext uri="{FF2B5EF4-FFF2-40B4-BE49-F238E27FC236}">
                <a16:creationId xmlns:a16="http://schemas.microsoft.com/office/drawing/2014/main" id="{03330863-2C65-4F5B-870F-85857D0E1C16}"/>
              </a:ext>
            </a:extLst>
          </p:cNvPr>
          <p:cNvPicPr>
            <a:picLocks noChangeAspect="1"/>
          </p:cNvPicPr>
          <p:nvPr userDrawn="1"/>
        </p:nvPicPr>
        <p:blipFill>
          <a:blip r:embed="rId14"/>
          <a:stretch>
            <a:fillRect/>
          </a:stretch>
        </p:blipFill>
        <p:spPr>
          <a:xfrm>
            <a:off x="11022778" y="139107"/>
            <a:ext cx="1058732" cy="1058732"/>
          </a:xfrm>
          <a:prstGeom prst="rect">
            <a:avLst/>
          </a:prstGeom>
        </p:spPr>
      </p:pic>
      <p:grpSp>
        <p:nvGrpSpPr>
          <p:cNvPr id="12" name="Group 11" descr="DETR logo">
            <a:extLst>
              <a:ext uri="{FF2B5EF4-FFF2-40B4-BE49-F238E27FC236}">
                <a16:creationId xmlns:a16="http://schemas.microsoft.com/office/drawing/2014/main" id="{131E87BE-866D-4452-B4FC-369646C15DBB}"/>
              </a:ext>
            </a:extLst>
          </p:cNvPr>
          <p:cNvGrpSpPr/>
          <p:nvPr userDrawn="1"/>
        </p:nvGrpSpPr>
        <p:grpSpPr>
          <a:xfrm>
            <a:off x="11065533" y="6018869"/>
            <a:ext cx="1058733" cy="630450"/>
            <a:chOff x="10232953" y="6088754"/>
            <a:chExt cx="1557691" cy="731850"/>
          </a:xfrm>
        </p:grpSpPr>
        <p:sp>
          <p:nvSpPr>
            <p:cNvPr id="13" name="Oval 12">
              <a:extLst>
                <a:ext uri="{FF2B5EF4-FFF2-40B4-BE49-F238E27FC236}">
                  <a16:creationId xmlns:a16="http://schemas.microsoft.com/office/drawing/2014/main" id="{FFD7CDD3-7072-47EA-8213-93228240CFB8}"/>
                </a:ext>
              </a:extLst>
            </p:cNvPr>
            <p:cNvSpPr/>
            <p:nvPr userDrawn="1"/>
          </p:nvSpPr>
          <p:spPr>
            <a:xfrm>
              <a:off x="10317931" y="6174889"/>
              <a:ext cx="1387737" cy="645715"/>
            </a:xfrm>
            <a:prstGeom prst="ellipse">
              <a:avLst/>
            </a:prstGeom>
            <a:solidFill>
              <a:schemeClr val="bg1">
                <a:lumMod val="95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14" name="Picture 13">
              <a:extLst>
                <a:ext uri="{FF2B5EF4-FFF2-40B4-BE49-F238E27FC236}">
                  <a16:creationId xmlns:a16="http://schemas.microsoft.com/office/drawing/2014/main" id="{95851184-88E5-4833-8C04-60BBC34F1F7B}"/>
                </a:ext>
              </a:extLst>
            </p:cNvPr>
            <p:cNvPicPr>
              <a:picLocks noChangeAspect="1"/>
            </p:cNvPicPr>
            <p:nvPr userDrawn="1"/>
          </p:nvPicPr>
          <p:blipFill>
            <a:blip r:embed="rId15"/>
            <a:stretch>
              <a:fillRect/>
            </a:stretch>
          </p:blipFill>
          <p:spPr>
            <a:xfrm>
              <a:off x="10232953" y="6088754"/>
              <a:ext cx="1557691" cy="681490"/>
            </a:xfrm>
            <a:prstGeom prst="rect">
              <a:avLst/>
            </a:prstGeom>
          </p:spPr>
        </p:pic>
      </p:gr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7"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chart" Target="../charts/chart9.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marysrosaries.com/collaboration/index.php?title=File:US_1_Dollar_1928_Silver_Certificate_001.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12.xml"/><Relationship Id="rId4" Type="http://schemas.openxmlformats.org/officeDocument/2006/relationships/hyperlink" Target="http://www.marysrosaries.com/collaboration/index.php?title=File:US_1_Dollar_1928_Silver_Certificate_001.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33.gif"/><Relationship Id="rId5" Type="http://schemas.openxmlformats.org/officeDocument/2006/relationships/image" Target="../media/image11.png"/><Relationship Id="rId10"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14.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Nevada_State_Capitol" TargetMode="External"/><Relationship Id="rId2" Type="http://schemas.openxmlformats.org/officeDocument/2006/relationships/image" Target="../media/image36.JPG"/><Relationship Id="rId1" Type="http://schemas.openxmlformats.org/officeDocument/2006/relationships/slideLayout" Target="../slideLayouts/slideLayout8.xml"/><Relationship Id="rId6" Type="http://schemas.openxmlformats.org/officeDocument/2006/relationships/image" Target="../media/image33.gif"/><Relationship Id="rId5" Type="http://schemas.openxmlformats.org/officeDocument/2006/relationships/image" Target="../media/image1.gif"/><Relationship Id="rId4" Type="http://schemas.openxmlformats.org/officeDocument/2006/relationships/hyperlink" Target="https://24slides.com/?utm_campaign=mp&amp;utm_medium=ppt&amp;utm_source=pptlink&amp;utm_content=&amp;utm_ter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B300F9A-90F5-4CF5-B35A-EBADEDE5227D}"/>
              </a:ext>
            </a:extLst>
          </p:cNvPr>
          <p:cNvSpPr txBox="1">
            <a:spLocks/>
          </p:cNvSpPr>
          <p:nvPr/>
        </p:nvSpPr>
        <p:spPr>
          <a:xfrm>
            <a:off x="117733" y="430480"/>
            <a:ext cx="6007924" cy="29985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lnSpc>
                <a:spcPct val="100000"/>
              </a:lnSpc>
            </a:pPr>
            <a:r>
              <a:rPr lang="en-US" sz="4000" dirty="0"/>
              <a:t>Department of Employment Training and Rehabilitation (DETR)</a:t>
            </a:r>
          </a:p>
        </p:txBody>
      </p:sp>
      <p:sp>
        <p:nvSpPr>
          <p:cNvPr id="13" name="Subtitle 2">
            <a:extLst>
              <a:ext uri="{FF2B5EF4-FFF2-40B4-BE49-F238E27FC236}">
                <a16:creationId xmlns:a16="http://schemas.microsoft.com/office/drawing/2014/main" id="{4F14309B-6FF1-4F7D-ADAC-B1D09992A8F3}"/>
              </a:ext>
            </a:extLst>
          </p:cNvPr>
          <p:cNvSpPr txBox="1">
            <a:spLocks/>
          </p:cNvSpPr>
          <p:nvPr/>
        </p:nvSpPr>
        <p:spPr>
          <a:xfrm>
            <a:off x="302774" y="4159749"/>
            <a:ext cx="5637842" cy="25644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10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8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8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8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8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8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8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8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4000" dirty="0">
                <a:solidFill>
                  <a:schemeClr val="tx2"/>
                </a:solidFill>
              </a:rPr>
              <a:t>Rehabilitation Division</a:t>
            </a:r>
          </a:p>
          <a:p>
            <a:pPr algn="ctr"/>
            <a:r>
              <a:rPr lang="en-US" sz="3200" dirty="0">
                <a:solidFill>
                  <a:schemeClr val="tx2"/>
                </a:solidFill>
              </a:rPr>
              <a:t>Agency 901</a:t>
            </a:r>
          </a:p>
        </p:txBody>
      </p:sp>
      <p:pic>
        <p:nvPicPr>
          <p:cNvPr id="1026" name="Picture 2" descr="image004">
            <a:extLst>
              <a:ext uri="{FF2B5EF4-FFF2-40B4-BE49-F238E27FC236}">
                <a16:creationId xmlns:a16="http://schemas.microsoft.com/office/drawing/2014/main" id="{938A7A9C-8705-4159-BCA5-F8A1F3749F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8" t="1984" r="1618" b="1984"/>
          <a:stretch/>
        </p:blipFill>
        <p:spPr bwMode="auto">
          <a:xfrm>
            <a:off x="5940616" y="1266703"/>
            <a:ext cx="5294851" cy="4050630"/>
          </a:xfrm>
          <a:prstGeom prst="ellipse">
            <a:avLst/>
          </a:prstGeom>
          <a:ln w="107950" cap="rnd">
            <a:solidFill>
              <a:srgbClr val="0070C0"/>
            </a:solidFill>
            <a:prstDash val="solid"/>
            <a:extLst>
              <a:ext uri="{C807C97D-BFC1-408E-A445-0C87EB9F89A2}">
                <ask:lineSketchStyleProps xmlns:ask="http://schemas.microsoft.com/office/drawing/2018/sketchyshapes" sd="1219033472">
                  <a:custGeom>
                    <a:avLst/>
                    <a:gdLst>
                      <a:gd name="connsiteX0" fmla="*/ 0 w 4247086"/>
                      <a:gd name="connsiteY0" fmla="*/ 1624538 h 3249076"/>
                      <a:gd name="connsiteX1" fmla="*/ 2123543 w 4247086"/>
                      <a:gd name="connsiteY1" fmla="*/ 0 h 3249076"/>
                      <a:gd name="connsiteX2" fmla="*/ 4247086 w 4247086"/>
                      <a:gd name="connsiteY2" fmla="*/ 1624538 h 3249076"/>
                      <a:gd name="connsiteX3" fmla="*/ 2123543 w 4247086"/>
                      <a:gd name="connsiteY3" fmla="*/ 3249076 h 3249076"/>
                      <a:gd name="connsiteX4" fmla="*/ 0 w 4247086"/>
                      <a:gd name="connsiteY4" fmla="*/ 1624538 h 324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7086" h="3249076" fill="none" extrusionOk="0">
                        <a:moveTo>
                          <a:pt x="0" y="1624538"/>
                        </a:moveTo>
                        <a:cubicBezTo>
                          <a:pt x="192378" y="750152"/>
                          <a:pt x="957851" y="-14629"/>
                          <a:pt x="2123543" y="0"/>
                        </a:cubicBezTo>
                        <a:cubicBezTo>
                          <a:pt x="3197902" y="-15075"/>
                          <a:pt x="4225148" y="747985"/>
                          <a:pt x="4247086" y="1624538"/>
                        </a:cubicBezTo>
                        <a:cubicBezTo>
                          <a:pt x="4244491" y="2496995"/>
                          <a:pt x="3255376" y="3306009"/>
                          <a:pt x="2123543" y="3249076"/>
                        </a:cubicBezTo>
                        <a:cubicBezTo>
                          <a:pt x="969249" y="3259436"/>
                          <a:pt x="148812" y="2557526"/>
                          <a:pt x="0" y="1624538"/>
                        </a:cubicBezTo>
                        <a:close/>
                      </a:path>
                      <a:path w="4247086" h="3249076" stroke="0" extrusionOk="0">
                        <a:moveTo>
                          <a:pt x="0" y="1624538"/>
                        </a:moveTo>
                        <a:cubicBezTo>
                          <a:pt x="-167380" y="624086"/>
                          <a:pt x="880833" y="26238"/>
                          <a:pt x="2123543" y="0"/>
                        </a:cubicBezTo>
                        <a:cubicBezTo>
                          <a:pt x="3409872" y="23901"/>
                          <a:pt x="4169427" y="729799"/>
                          <a:pt x="4247086" y="1624538"/>
                        </a:cubicBezTo>
                        <a:cubicBezTo>
                          <a:pt x="4111977" y="2653687"/>
                          <a:pt x="3273035" y="3377905"/>
                          <a:pt x="2123543" y="3249076"/>
                        </a:cubicBezTo>
                        <a:cubicBezTo>
                          <a:pt x="870071" y="3204938"/>
                          <a:pt x="100569" y="2569799"/>
                          <a:pt x="0" y="1624538"/>
                        </a:cubicBezTo>
                        <a:close/>
                      </a:path>
                    </a:pathLst>
                  </a:custGeom>
                  <ask:type>
                    <ask:lineSketchNone/>
                  </ask:type>
                </ask:lineSketchStyleProps>
              </a:ext>
            </a:extLst>
          </a:ln>
          <a:effectLst>
            <a:glow rad="698500">
              <a:schemeClr val="accent1">
                <a:satMod val="175000"/>
                <a:alpha val="40000"/>
              </a:schemeClr>
            </a:glow>
            <a:outerShdw blurRad="381000" dist="292100" dir="5400000" sx="-80000" sy="-18000" rotWithShape="0">
              <a:schemeClr val="accent1">
                <a:lumMod val="75000"/>
                <a:alpha val="0"/>
              </a:schemeClr>
            </a:outerShdw>
            <a:softEdge rad="673100"/>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0931530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91EF3-C660-486A-A0AF-0A00FBD99353}"/>
              </a:ext>
            </a:extLst>
          </p:cNvPr>
          <p:cNvSpPr>
            <a:spLocks noGrp="1"/>
          </p:cNvSpPr>
          <p:nvPr>
            <p:ph type="title"/>
          </p:nvPr>
        </p:nvSpPr>
        <p:spPr>
          <a:xfrm>
            <a:off x="1295400" y="255134"/>
            <a:ext cx="9511145" cy="1061326"/>
          </a:xfrm>
        </p:spPr>
        <p:txBody>
          <a:bodyPr/>
          <a:lstStyle/>
          <a:p>
            <a:r>
              <a:rPr lang="en-US" dirty="0"/>
              <a:t>Vocational Rehabilitation (B/A 3265 &amp; 3254)</a:t>
            </a:r>
            <a:br>
              <a:rPr lang="en-US" dirty="0"/>
            </a:br>
            <a:r>
              <a:rPr lang="en-US" b="1" dirty="0"/>
              <a:t>COVID-19 Budget Reduction</a:t>
            </a:r>
          </a:p>
        </p:txBody>
      </p:sp>
      <p:graphicFrame>
        <p:nvGraphicFramePr>
          <p:cNvPr id="5" name="Table 5">
            <a:extLst>
              <a:ext uri="{FF2B5EF4-FFF2-40B4-BE49-F238E27FC236}">
                <a16:creationId xmlns:a16="http://schemas.microsoft.com/office/drawing/2014/main" id="{D981F79B-69FF-43C6-B4AF-5E2E309A7DD7}"/>
              </a:ext>
            </a:extLst>
          </p:cNvPr>
          <p:cNvGraphicFramePr>
            <a:graphicFrameLocks noGrp="1"/>
          </p:cNvGraphicFramePr>
          <p:nvPr>
            <p:ph sz="half" idx="1"/>
          </p:nvPr>
        </p:nvGraphicFramePr>
        <p:xfrm>
          <a:off x="113145" y="2675163"/>
          <a:ext cx="6121401" cy="1832180"/>
        </p:xfrm>
        <a:graphic>
          <a:graphicData uri="http://schemas.openxmlformats.org/drawingml/2006/table">
            <a:tbl>
              <a:tblPr firstRow="1" bandRow="1">
                <a:tableStyleId>{C4B1156A-380E-4F78-BDF5-A606A8083BF9}</a:tableStyleId>
              </a:tblPr>
              <a:tblGrid>
                <a:gridCol w="3140614">
                  <a:extLst>
                    <a:ext uri="{9D8B030D-6E8A-4147-A177-3AD203B41FA5}">
                      <a16:colId xmlns:a16="http://schemas.microsoft.com/office/drawing/2014/main" val="2130757412"/>
                    </a:ext>
                  </a:extLst>
                </a:gridCol>
                <a:gridCol w="1502381">
                  <a:extLst>
                    <a:ext uri="{9D8B030D-6E8A-4147-A177-3AD203B41FA5}">
                      <a16:colId xmlns:a16="http://schemas.microsoft.com/office/drawing/2014/main" val="1768817784"/>
                    </a:ext>
                  </a:extLst>
                </a:gridCol>
                <a:gridCol w="1478406">
                  <a:extLst>
                    <a:ext uri="{9D8B030D-6E8A-4147-A177-3AD203B41FA5}">
                      <a16:colId xmlns:a16="http://schemas.microsoft.com/office/drawing/2014/main" val="1524091680"/>
                    </a:ext>
                  </a:extLst>
                </a:gridCol>
              </a:tblGrid>
              <a:tr h="366436">
                <a:tc>
                  <a:txBody>
                    <a:bodyPr/>
                    <a:lstStyle/>
                    <a:p>
                      <a:r>
                        <a:rPr lang="en-US" dirty="0"/>
                        <a:t>B/A 3265 &amp; 3254 </a:t>
                      </a:r>
                    </a:p>
                  </a:txBody>
                  <a:tcPr/>
                </a:tc>
                <a:tc>
                  <a:txBody>
                    <a:bodyPr/>
                    <a:lstStyle/>
                    <a:p>
                      <a:r>
                        <a:rPr lang="en-US" dirty="0"/>
                        <a:t>SFY 2022</a:t>
                      </a:r>
                    </a:p>
                  </a:txBody>
                  <a:tcPr/>
                </a:tc>
                <a:tc>
                  <a:txBody>
                    <a:bodyPr/>
                    <a:lstStyle/>
                    <a:p>
                      <a:r>
                        <a:rPr lang="en-US" dirty="0"/>
                        <a:t>SFY 2023</a:t>
                      </a:r>
                    </a:p>
                  </a:txBody>
                  <a:tcPr/>
                </a:tc>
                <a:extLst>
                  <a:ext uri="{0D108BD9-81ED-4DB2-BD59-A6C34878D82A}">
                    <a16:rowId xmlns:a16="http://schemas.microsoft.com/office/drawing/2014/main" val="3645319726"/>
                  </a:ext>
                </a:extLst>
              </a:tr>
              <a:tr h="366436">
                <a:tc>
                  <a:txBody>
                    <a:bodyPr/>
                    <a:lstStyle/>
                    <a:p>
                      <a:pPr lvl="1"/>
                      <a:r>
                        <a:rPr lang="en-US" dirty="0"/>
                        <a:t>General Fund (G01)</a:t>
                      </a:r>
                    </a:p>
                  </a:txBody>
                  <a:tcPr/>
                </a:tc>
                <a:tc>
                  <a:txBody>
                    <a:bodyPr/>
                    <a:lstStyle/>
                    <a:p>
                      <a:r>
                        <a:rPr lang="en-US" dirty="0"/>
                        <a:t>$2,841,504</a:t>
                      </a:r>
                    </a:p>
                  </a:txBody>
                  <a:tcPr/>
                </a:tc>
                <a:tc>
                  <a:txBody>
                    <a:bodyPr/>
                    <a:lstStyle/>
                    <a:p>
                      <a:r>
                        <a:rPr lang="en-US" dirty="0"/>
                        <a:t>$2,742,866</a:t>
                      </a:r>
                    </a:p>
                  </a:txBody>
                  <a:tcPr/>
                </a:tc>
                <a:extLst>
                  <a:ext uri="{0D108BD9-81ED-4DB2-BD59-A6C34878D82A}">
                    <a16:rowId xmlns:a16="http://schemas.microsoft.com/office/drawing/2014/main" val="1833773616"/>
                  </a:ext>
                </a:extLst>
              </a:tr>
              <a:tr h="366436">
                <a:tc>
                  <a:txBody>
                    <a:bodyPr/>
                    <a:lstStyle/>
                    <a:p>
                      <a:pPr lvl="1"/>
                      <a:r>
                        <a:rPr lang="en-US" dirty="0"/>
                        <a:t>General Fund (GF) Cap</a:t>
                      </a:r>
                    </a:p>
                  </a:txBody>
                  <a:tcPr/>
                </a:tc>
                <a:tc>
                  <a:txBody>
                    <a:bodyPr/>
                    <a:lstStyle/>
                    <a:p>
                      <a:r>
                        <a:rPr lang="en-US" dirty="0"/>
                        <a:t>$3,279,460</a:t>
                      </a:r>
                    </a:p>
                  </a:txBody>
                  <a:tcPr/>
                </a:tc>
                <a:tc>
                  <a:txBody>
                    <a:bodyPr/>
                    <a:lstStyle/>
                    <a:p>
                      <a:r>
                        <a:rPr lang="en-US" dirty="0"/>
                        <a:t>$3,279,460</a:t>
                      </a:r>
                    </a:p>
                  </a:txBody>
                  <a:tcPr/>
                </a:tc>
                <a:extLst>
                  <a:ext uri="{0D108BD9-81ED-4DB2-BD59-A6C34878D82A}">
                    <a16:rowId xmlns:a16="http://schemas.microsoft.com/office/drawing/2014/main" val="1137664120"/>
                  </a:ext>
                </a:extLst>
              </a:tr>
              <a:tr h="366436">
                <a:tc>
                  <a:txBody>
                    <a:bodyPr/>
                    <a:lstStyle/>
                    <a:p>
                      <a:pPr lvl="1"/>
                      <a:r>
                        <a:rPr lang="en-US" dirty="0">
                          <a:solidFill>
                            <a:schemeClr val="accent6"/>
                          </a:solidFill>
                        </a:rPr>
                        <a:t>Reduction from GF Cap</a:t>
                      </a:r>
                    </a:p>
                  </a:txBody>
                  <a:tcPr/>
                </a:tc>
                <a:tc>
                  <a:txBody>
                    <a:bodyPr/>
                    <a:lstStyle/>
                    <a:p>
                      <a:r>
                        <a:rPr lang="en-US" dirty="0">
                          <a:solidFill>
                            <a:schemeClr val="accent6"/>
                          </a:solidFill>
                        </a:rPr>
                        <a:t>   $437,956</a:t>
                      </a:r>
                    </a:p>
                  </a:txBody>
                  <a:tcPr/>
                </a:tc>
                <a:tc>
                  <a:txBody>
                    <a:bodyPr/>
                    <a:lstStyle/>
                    <a:p>
                      <a:r>
                        <a:rPr lang="en-US" dirty="0">
                          <a:solidFill>
                            <a:schemeClr val="accent6"/>
                          </a:solidFill>
                        </a:rPr>
                        <a:t>  $536,594</a:t>
                      </a:r>
                    </a:p>
                  </a:txBody>
                  <a:tcPr/>
                </a:tc>
                <a:extLst>
                  <a:ext uri="{0D108BD9-81ED-4DB2-BD59-A6C34878D82A}">
                    <a16:rowId xmlns:a16="http://schemas.microsoft.com/office/drawing/2014/main" val="604816319"/>
                  </a:ext>
                </a:extLst>
              </a:tr>
              <a:tr h="366436">
                <a:tc>
                  <a:txBody>
                    <a:bodyPr/>
                    <a:lstStyle/>
                    <a:p>
                      <a:pPr lvl="1"/>
                      <a:r>
                        <a:rPr lang="en-US" dirty="0">
                          <a:effectLst>
                            <a:outerShdw blurRad="38100" dist="38100" dir="2700000" algn="tl">
                              <a:srgbClr val="000000">
                                <a:alpha val="43137"/>
                              </a:srgbClr>
                            </a:outerShdw>
                          </a:effectLst>
                        </a:rPr>
                        <a:t>Percentage of Reduction</a:t>
                      </a:r>
                    </a:p>
                  </a:txBody>
                  <a:tcPr/>
                </a:tc>
                <a:tc>
                  <a:txBody>
                    <a:bodyPr/>
                    <a:lstStyle/>
                    <a:p>
                      <a:pPr algn="ctr"/>
                      <a:r>
                        <a:rPr lang="en-US" dirty="0">
                          <a:effectLst>
                            <a:outerShdw blurRad="38100" dist="38100" dir="2700000" algn="tl">
                              <a:srgbClr val="000000">
                                <a:alpha val="43137"/>
                              </a:srgbClr>
                            </a:outerShdw>
                          </a:effectLst>
                        </a:rPr>
                        <a:t>13.4%</a:t>
                      </a:r>
                    </a:p>
                  </a:txBody>
                  <a:tcPr/>
                </a:tc>
                <a:tc>
                  <a:txBody>
                    <a:bodyPr/>
                    <a:lstStyle/>
                    <a:p>
                      <a:pPr algn="ctr"/>
                      <a:r>
                        <a:rPr lang="en-US" dirty="0">
                          <a:effectLst>
                            <a:outerShdw blurRad="38100" dist="38100" dir="2700000" algn="tl">
                              <a:srgbClr val="000000">
                                <a:alpha val="43137"/>
                              </a:srgbClr>
                            </a:outerShdw>
                          </a:effectLst>
                        </a:rPr>
                        <a:t>16.4%</a:t>
                      </a:r>
                    </a:p>
                  </a:txBody>
                  <a:tcPr/>
                </a:tc>
                <a:extLst>
                  <a:ext uri="{0D108BD9-81ED-4DB2-BD59-A6C34878D82A}">
                    <a16:rowId xmlns:a16="http://schemas.microsoft.com/office/drawing/2014/main" val="3004666716"/>
                  </a:ext>
                </a:extLst>
              </a:tr>
            </a:tbl>
          </a:graphicData>
        </a:graphic>
      </p:graphicFrame>
      <p:graphicFrame>
        <p:nvGraphicFramePr>
          <p:cNvPr id="9" name="Chart 8">
            <a:extLst>
              <a:ext uri="{FF2B5EF4-FFF2-40B4-BE49-F238E27FC236}">
                <a16:creationId xmlns:a16="http://schemas.microsoft.com/office/drawing/2014/main" id="{81F4FB1B-E2A5-4B26-B37D-3ADB0566B55C}"/>
              </a:ext>
            </a:extLst>
          </p:cNvPr>
          <p:cNvGraphicFramePr>
            <a:graphicFrameLocks/>
          </p:cNvGraphicFramePr>
          <p:nvPr/>
        </p:nvGraphicFramePr>
        <p:xfrm>
          <a:off x="6325465" y="2113116"/>
          <a:ext cx="5581650" cy="303371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8841C2BF-AB85-47E2-8B03-1423D1A62CE0}"/>
              </a:ext>
            </a:extLst>
          </p:cNvPr>
          <p:cNvSpPr txBox="1"/>
          <p:nvPr/>
        </p:nvSpPr>
        <p:spPr>
          <a:xfrm>
            <a:off x="10199254" y="3888508"/>
            <a:ext cx="1394691" cy="461665"/>
          </a:xfrm>
          <a:prstGeom prst="rect">
            <a:avLst/>
          </a:prstGeom>
          <a:noFill/>
        </p:spPr>
        <p:txBody>
          <a:bodyPr wrap="square" rtlCol="0">
            <a:spAutoFit/>
          </a:bodyPr>
          <a:lstStyle/>
          <a:p>
            <a:pPr algn="ctr"/>
            <a:r>
              <a:rPr lang="en-US" sz="1200" dirty="0"/>
              <a:t>Percent Reduced from Cap</a:t>
            </a:r>
          </a:p>
        </p:txBody>
      </p:sp>
      <p:sp>
        <p:nvSpPr>
          <p:cNvPr id="6" name="TextBox 5">
            <a:extLst>
              <a:ext uri="{FF2B5EF4-FFF2-40B4-BE49-F238E27FC236}">
                <a16:creationId xmlns:a16="http://schemas.microsoft.com/office/drawing/2014/main" id="{50457F66-FDAF-48C9-B564-A6501FF3A3A1}"/>
              </a:ext>
            </a:extLst>
          </p:cNvPr>
          <p:cNvSpPr txBox="1"/>
          <p:nvPr/>
        </p:nvSpPr>
        <p:spPr>
          <a:xfrm>
            <a:off x="11593945" y="5668955"/>
            <a:ext cx="466097"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376800864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91EF3-C660-486A-A0AF-0A00FBD99353}"/>
              </a:ext>
            </a:extLst>
          </p:cNvPr>
          <p:cNvSpPr>
            <a:spLocks noGrp="1"/>
          </p:cNvSpPr>
          <p:nvPr>
            <p:ph type="title"/>
          </p:nvPr>
        </p:nvSpPr>
        <p:spPr>
          <a:xfrm>
            <a:off x="1295400" y="302634"/>
            <a:ext cx="9601200" cy="1036850"/>
          </a:xfrm>
        </p:spPr>
        <p:txBody>
          <a:bodyPr/>
          <a:lstStyle/>
          <a:p>
            <a:r>
              <a:rPr lang="en-US" dirty="0"/>
              <a:t>Vocational Rehabilitation (B/A 3265 &amp; 3254)</a:t>
            </a:r>
            <a:br>
              <a:rPr lang="en-US" dirty="0"/>
            </a:br>
            <a:r>
              <a:rPr lang="en-US" b="1" dirty="0"/>
              <a:t>COVID-19 Budget Reduction</a:t>
            </a:r>
          </a:p>
        </p:txBody>
      </p:sp>
      <p:graphicFrame>
        <p:nvGraphicFramePr>
          <p:cNvPr id="5" name="Table 5">
            <a:extLst>
              <a:ext uri="{FF2B5EF4-FFF2-40B4-BE49-F238E27FC236}">
                <a16:creationId xmlns:a16="http://schemas.microsoft.com/office/drawing/2014/main" id="{D981F79B-69FF-43C6-B4AF-5E2E309A7DD7}"/>
              </a:ext>
            </a:extLst>
          </p:cNvPr>
          <p:cNvGraphicFramePr>
            <a:graphicFrameLocks noGrp="1"/>
          </p:cNvGraphicFramePr>
          <p:nvPr>
            <p:ph sz="half" idx="1"/>
          </p:nvPr>
        </p:nvGraphicFramePr>
        <p:xfrm>
          <a:off x="579422" y="1814855"/>
          <a:ext cx="10061514" cy="1537460"/>
        </p:xfrm>
        <a:graphic>
          <a:graphicData uri="http://schemas.openxmlformats.org/drawingml/2006/table">
            <a:tbl>
              <a:tblPr firstRow="1" bandRow="1">
                <a:tableStyleId>{C4B1156A-380E-4F78-BDF5-A606A8083BF9}</a:tableStyleId>
              </a:tblPr>
              <a:tblGrid>
                <a:gridCol w="979570">
                  <a:extLst>
                    <a:ext uri="{9D8B030D-6E8A-4147-A177-3AD203B41FA5}">
                      <a16:colId xmlns:a16="http://schemas.microsoft.com/office/drawing/2014/main" val="3082490245"/>
                    </a:ext>
                  </a:extLst>
                </a:gridCol>
                <a:gridCol w="4358343">
                  <a:extLst>
                    <a:ext uri="{9D8B030D-6E8A-4147-A177-3AD203B41FA5}">
                      <a16:colId xmlns:a16="http://schemas.microsoft.com/office/drawing/2014/main" val="2130757412"/>
                    </a:ext>
                  </a:extLst>
                </a:gridCol>
                <a:gridCol w="1308537">
                  <a:extLst>
                    <a:ext uri="{9D8B030D-6E8A-4147-A177-3AD203B41FA5}">
                      <a16:colId xmlns:a16="http://schemas.microsoft.com/office/drawing/2014/main" val="1768817784"/>
                    </a:ext>
                  </a:extLst>
                </a:gridCol>
                <a:gridCol w="1287655">
                  <a:extLst>
                    <a:ext uri="{9D8B030D-6E8A-4147-A177-3AD203B41FA5}">
                      <a16:colId xmlns:a16="http://schemas.microsoft.com/office/drawing/2014/main" val="1524091680"/>
                    </a:ext>
                  </a:extLst>
                </a:gridCol>
                <a:gridCol w="237151">
                  <a:extLst>
                    <a:ext uri="{9D8B030D-6E8A-4147-A177-3AD203B41FA5}">
                      <a16:colId xmlns:a16="http://schemas.microsoft.com/office/drawing/2014/main" val="828109065"/>
                    </a:ext>
                  </a:extLst>
                </a:gridCol>
                <a:gridCol w="1890258">
                  <a:extLst>
                    <a:ext uri="{9D8B030D-6E8A-4147-A177-3AD203B41FA5}">
                      <a16:colId xmlns:a16="http://schemas.microsoft.com/office/drawing/2014/main" val="1397225306"/>
                    </a:ext>
                  </a:extLst>
                </a:gridCol>
              </a:tblGrid>
              <a:tr h="321010">
                <a:tc>
                  <a:txBody>
                    <a:bodyPr/>
                    <a:lstStyle/>
                    <a:p>
                      <a:endParaRPr lang="en-US" sz="1600" dirty="0"/>
                    </a:p>
                  </a:txBody>
                  <a:tcPr/>
                </a:tc>
                <a:tc>
                  <a:txBody>
                    <a:bodyPr/>
                    <a:lstStyle/>
                    <a:p>
                      <a:r>
                        <a:rPr lang="en-US" sz="1600" dirty="0"/>
                        <a:t>REVENUES - Budget Reduction </a:t>
                      </a:r>
                    </a:p>
                  </a:txBody>
                  <a:tcPr/>
                </a:tc>
                <a:tc>
                  <a:txBody>
                    <a:bodyPr/>
                    <a:lstStyle/>
                    <a:p>
                      <a:r>
                        <a:rPr lang="en-US" sz="1600" dirty="0"/>
                        <a:t>SFY 2022</a:t>
                      </a:r>
                    </a:p>
                  </a:txBody>
                  <a:tcPr/>
                </a:tc>
                <a:tc>
                  <a:txBody>
                    <a:bodyPr/>
                    <a:lstStyle/>
                    <a:p>
                      <a:r>
                        <a:rPr lang="en-US" sz="1600" dirty="0"/>
                        <a:t>SFY 2023</a:t>
                      </a:r>
                    </a:p>
                  </a:txBody>
                  <a:tcPr/>
                </a:tc>
                <a:tc>
                  <a:txBody>
                    <a:bodyPr/>
                    <a:lstStyle/>
                    <a:p>
                      <a:endParaRPr lang="en-US" sz="1600" dirty="0"/>
                    </a:p>
                  </a:txBody>
                  <a:tcPr>
                    <a:solidFill>
                      <a:schemeClr val="tx2"/>
                    </a:solidFill>
                  </a:tcPr>
                </a:tc>
                <a:tc>
                  <a:txBody>
                    <a:bodyPr/>
                    <a:lstStyle/>
                    <a:p>
                      <a:pPr algn="r"/>
                      <a:r>
                        <a:rPr lang="en-US" sz="1600" dirty="0"/>
                        <a:t>TOTAL</a:t>
                      </a:r>
                    </a:p>
                  </a:txBody>
                  <a:tcPr/>
                </a:tc>
                <a:extLst>
                  <a:ext uri="{0D108BD9-81ED-4DB2-BD59-A6C34878D82A}">
                    <a16:rowId xmlns:a16="http://schemas.microsoft.com/office/drawing/2014/main" val="3645319726"/>
                  </a:ext>
                </a:extLst>
              </a:tr>
              <a:tr h="402942">
                <a:tc>
                  <a:txBody>
                    <a:bodyPr/>
                    <a:lstStyle/>
                    <a:p>
                      <a:pPr lvl="0" algn="l"/>
                      <a:r>
                        <a:rPr lang="en-US" sz="1600" dirty="0"/>
                        <a:t>Cat 00</a:t>
                      </a:r>
                    </a:p>
                  </a:txBody>
                  <a:tcPr/>
                </a:tc>
                <a:tc>
                  <a:txBody>
                    <a:bodyPr/>
                    <a:lstStyle/>
                    <a:p>
                      <a:pPr lvl="0" algn="l"/>
                      <a:r>
                        <a:rPr lang="en-US" sz="1600" dirty="0"/>
                        <a:t>Appropriation Control  (General Fund)</a:t>
                      </a:r>
                    </a:p>
                  </a:txBody>
                  <a:tcPr/>
                </a:tc>
                <a:tc>
                  <a:txBody>
                    <a:bodyPr/>
                    <a:lstStyle/>
                    <a:p>
                      <a:r>
                        <a:rPr lang="en-US" sz="1600" dirty="0">
                          <a:solidFill>
                            <a:srgbClr val="C00000"/>
                          </a:solidFill>
                        </a:rPr>
                        <a:t>   $437,956</a:t>
                      </a:r>
                    </a:p>
                  </a:txBody>
                  <a:tcPr/>
                </a:tc>
                <a:tc>
                  <a:txBody>
                    <a:bodyPr/>
                    <a:lstStyle/>
                    <a:p>
                      <a:r>
                        <a:rPr lang="en-US" sz="1600" dirty="0">
                          <a:solidFill>
                            <a:srgbClr val="C00000"/>
                          </a:solidFill>
                        </a:rPr>
                        <a:t>  $536,594</a:t>
                      </a:r>
                    </a:p>
                  </a:txBody>
                  <a:tcPr/>
                </a:tc>
                <a:tc>
                  <a:txBody>
                    <a:bodyPr/>
                    <a:lstStyle/>
                    <a:p>
                      <a:endParaRPr lang="en-US" sz="1600" dirty="0">
                        <a:solidFill>
                          <a:srgbClr val="C00000"/>
                        </a:solidFill>
                      </a:endParaRPr>
                    </a:p>
                  </a:txBody>
                  <a:tcPr>
                    <a:solidFill>
                      <a:schemeClr val="tx2"/>
                    </a:solidFill>
                  </a:tcPr>
                </a:tc>
                <a:tc>
                  <a:txBody>
                    <a:bodyPr/>
                    <a:lstStyle/>
                    <a:p>
                      <a:pPr algn="r"/>
                      <a:r>
                        <a:rPr lang="en-US" sz="1600" dirty="0">
                          <a:solidFill>
                            <a:srgbClr val="C00000"/>
                          </a:solidFill>
                        </a:rPr>
                        <a:t>  $974,550</a:t>
                      </a:r>
                    </a:p>
                  </a:txBody>
                  <a:tcPr/>
                </a:tc>
                <a:extLst>
                  <a:ext uri="{0D108BD9-81ED-4DB2-BD59-A6C34878D82A}">
                    <a16:rowId xmlns:a16="http://schemas.microsoft.com/office/drawing/2014/main" val="1833773616"/>
                  </a:ext>
                </a:extLst>
              </a:tr>
              <a:tr h="2024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Cat 00</a:t>
                      </a:r>
                    </a:p>
                  </a:txBody>
                  <a:tcPr/>
                </a:tc>
                <a:tc>
                  <a:txBody>
                    <a:bodyPr/>
                    <a:lstStyle/>
                    <a:p>
                      <a:pPr lvl="0"/>
                      <a:r>
                        <a:rPr lang="en-US" sz="1600" dirty="0"/>
                        <a:t>Federal Section 110 Grant</a:t>
                      </a:r>
                    </a:p>
                  </a:txBody>
                  <a:tcPr/>
                </a:tc>
                <a:tc>
                  <a:txBody>
                    <a:bodyPr/>
                    <a:lstStyle/>
                    <a:p>
                      <a:r>
                        <a:rPr lang="en-US" sz="1600" dirty="0">
                          <a:solidFill>
                            <a:srgbClr val="C00000"/>
                          </a:solidFill>
                        </a:rPr>
                        <a:t>$1,618,175</a:t>
                      </a:r>
                    </a:p>
                  </a:txBody>
                  <a:tcPr/>
                </a:tc>
                <a:tc>
                  <a:txBody>
                    <a:bodyPr/>
                    <a:lstStyle/>
                    <a:p>
                      <a:r>
                        <a:rPr lang="en-US" sz="1600" dirty="0">
                          <a:solidFill>
                            <a:srgbClr val="C00000"/>
                          </a:solidFill>
                        </a:rPr>
                        <a:t>$1,982,627</a:t>
                      </a:r>
                    </a:p>
                  </a:txBody>
                  <a:tcPr/>
                </a:tc>
                <a:tc>
                  <a:txBody>
                    <a:bodyPr/>
                    <a:lstStyle/>
                    <a:p>
                      <a:endParaRPr lang="en-US" sz="1600" dirty="0">
                        <a:solidFill>
                          <a:srgbClr val="C00000"/>
                        </a:solidFill>
                      </a:endParaRPr>
                    </a:p>
                  </a:txBody>
                  <a:tcPr>
                    <a:solidFill>
                      <a:schemeClr val="tx2"/>
                    </a:solidFill>
                  </a:tcPr>
                </a:tc>
                <a:tc>
                  <a:txBody>
                    <a:bodyPr/>
                    <a:lstStyle/>
                    <a:p>
                      <a:pPr algn="r"/>
                      <a:r>
                        <a:rPr lang="en-US" sz="1600" dirty="0">
                          <a:solidFill>
                            <a:srgbClr val="C00000"/>
                          </a:solidFill>
                        </a:rPr>
                        <a:t>$3,600,802</a:t>
                      </a:r>
                    </a:p>
                  </a:txBody>
                  <a:tcPr/>
                </a:tc>
                <a:extLst>
                  <a:ext uri="{0D108BD9-81ED-4DB2-BD59-A6C34878D82A}">
                    <a16:rowId xmlns:a16="http://schemas.microsoft.com/office/drawing/2014/main" val="1137664120"/>
                  </a:ext>
                </a:extLst>
              </a:tr>
              <a:tr h="463958">
                <a:tc>
                  <a:txBody>
                    <a:bodyPr/>
                    <a:lstStyle/>
                    <a:p>
                      <a:pPr lvl="0" algn="l"/>
                      <a:endParaRPr lang="en-US" sz="1600" dirty="0"/>
                    </a:p>
                  </a:txBody>
                  <a:tcPr/>
                </a:tc>
                <a:tc>
                  <a:txBody>
                    <a:bodyPr/>
                    <a:lstStyle/>
                    <a:p>
                      <a:pPr lvl="0"/>
                      <a:r>
                        <a:rPr lang="en-US" sz="1600" b="1" dirty="0">
                          <a:effectLst>
                            <a:outerShdw blurRad="38100" dist="38100" dir="2700000" algn="tl">
                              <a:srgbClr val="000000">
                                <a:alpha val="43137"/>
                              </a:srgbClr>
                            </a:outerShdw>
                          </a:effectLst>
                        </a:rPr>
                        <a:t>Total Div. 901 – Revenue Budget Reduction</a:t>
                      </a:r>
                    </a:p>
                  </a:txBody>
                  <a:tcPr/>
                </a:tc>
                <a:tc>
                  <a:txBody>
                    <a:bodyPr/>
                    <a:lstStyle/>
                    <a:p>
                      <a:r>
                        <a:rPr lang="en-US" sz="1600" b="1" dirty="0">
                          <a:solidFill>
                            <a:srgbClr val="C00000"/>
                          </a:solidFill>
                          <a:effectLst>
                            <a:outerShdw blurRad="38100" dist="38100" dir="2700000" algn="tl">
                              <a:srgbClr val="000000">
                                <a:alpha val="43137"/>
                              </a:srgbClr>
                            </a:outerShdw>
                          </a:effectLst>
                        </a:rPr>
                        <a:t>$2,056,131</a:t>
                      </a:r>
                    </a:p>
                  </a:txBody>
                  <a:tcPr/>
                </a:tc>
                <a:tc>
                  <a:txBody>
                    <a:bodyPr/>
                    <a:lstStyle/>
                    <a:p>
                      <a:r>
                        <a:rPr lang="en-US" sz="1600" b="1" dirty="0">
                          <a:solidFill>
                            <a:srgbClr val="C00000"/>
                          </a:solidFill>
                          <a:effectLst>
                            <a:outerShdw blurRad="38100" dist="38100" dir="2700000" algn="tl">
                              <a:srgbClr val="000000">
                                <a:alpha val="43137"/>
                              </a:srgbClr>
                            </a:outerShdw>
                          </a:effectLst>
                        </a:rPr>
                        <a:t>$2,519,221</a:t>
                      </a:r>
                    </a:p>
                  </a:txBody>
                  <a:tcPr/>
                </a:tc>
                <a:tc>
                  <a:txBody>
                    <a:bodyPr/>
                    <a:lstStyle/>
                    <a:p>
                      <a:endParaRPr lang="en-US" sz="1600" b="1" dirty="0">
                        <a:solidFill>
                          <a:srgbClr val="C00000"/>
                        </a:solidFill>
                        <a:effectLst>
                          <a:outerShdw blurRad="38100" dist="38100" dir="2700000" algn="tl">
                            <a:srgbClr val="000000">
                              <a:alpha val="43137"/>
                            </a:srgbClr>
                          </a:outerShdw>
                        </a:effectLst>
                      </a:endParaRPr>
                    </a:p>
                  </a:txBody>
                  <a:tcPr>
                    <a:solidFill>
                      <a:schemeClr val="tx2"/>
                    </a:solidFill>
                  </a:tcPr>
                </a:tc>
                <a:tc>
                  <a:txBody>
                    <a:bodyPr/>
                    <a:lstStyle/>
                    <a:p>
                      <a:pPr algn="r"/>
                      <a:r>
                        <a:rPr lang="en-US" sz="1600" b="1" dirty="0">
                          <a:solidFill>
                            <a:srgbClr val="C00000"/>
                          </a:solidFill>
                          <a:effectLst>
                            <a:outerShdw blurRad="38100" dist="38100" dir="2700000" algn="tl">
                              <a:srgbClr val="000000">
                                <a:alpha val="43137"/>
                              </a:srgbClr>
                            </a:outerShdw>
                          </a:effectLst>
                        </a:rPr>
                        <a:t>$4,575,352</a:t>
                      </a:r>
                    </a:p>
                  </a:txBody>
                  <a:tcPr/>
                </a:tc>
                <a:extLst>
                  <a:ext uri="{0D108BD9-81ED-4DB2-BD59-A6C34878D82A}">
                    <a16:rowId xmlns:a16="http://schemas.microsoft.com/office/drawing/2014/main" val="2247957967"/>
                  </a:ext>
                </a:extLst>
              </a:tr>
            </a:tbl>
          </a:graphicData>
        </a:graphic>
      </p:graphicFrame>
      <p:graphicFrame>
        <p:nvGraphicFramePr>
          <p:cNvPr id="8" name="Table 5">
            <a:extLst>
              <a:ext uri="{FF2B5EF4-FFF2-40B4-BE49-F238E27FC236}">
                <a16:creationId xmlns:a16="http://schemas.microsoft.com/office/drawing/2014/main" id="{D147DC12-060F-46BC-9CC3-1B517B9E52A7}"/>
              </a:ext>
            </a:extLst>
          </p:cNvPr>
          <p:cNvGraphicFramePr>
            <a:graphicFrameLocks/>
          </p:cNvGraphicFramePr>
          <p:nvPr/>
        </p:nvGraphicFramePr>
        <p:xfrm>
          <a:off x="579422" y="3936202"/>
          <a:ext cx="10061515" cy="1920240"/>
        </p:xfrm>
        <a:graphic>
          <a:graphicData uri="http://schemas.openxmlformats.org/drawingml/2006/table">
            <a:tbl>
              <a:tblPr firstRow="1" bandRow="1">
                <a:tableStyleId>{C4B1156A-380E-4F78-BDF5-A606A8083BF9}</a:tableStyleId>
              </a:tblPr>
              <a:tblGrid>
                <a:gridCol w="985102">
                  <a:extLst>
                    <a:ext uri="{9D8B030D-6E8A-4147-A177-3AD203B41FA5}">
                      <a16:colId xmlns:a16="http://schemas.microsoft.com/office/drawing/2014/main" val="3082490245"/>
                    </a:ext>
                  </a:extLst>
                </a:gridCol>
                <a:gridCol w="4355688">
                  <a:extLst>
                    <a:ext uri="{9D8B030D-6E8A-4147-A177-3AD203B41FA5}">
                      <a16:colId xmlns:a16="http://schemas.microsoft.com/office/drawing/2014/main" val="2130757412"/>
                    </a:ext>
                  </a:extLst>
                </a:gridCol>
                <a:gridCol w="1307740">
                  <a:extLst>
                    <a:ext uri="{9D8B030D-6E8A-4147-A177-3AD203B41FA5}">
                      <a16:colId xmlns:a16="http://schemas.microsoft.com/office/drawing/2014/main" val="1768817784"/>
                    </a:ext>
                  </a:extLst>
                </a:gridCol>
                <a:gridCol w="1286871">
                  <a:extLst>
                    <a:ext uri="{9D8B030D-6E8A-4147-A177-3AD203B41FA5}">
                      <a16:colId xmlns:a16="http://schemas.microsoft.com/office/drawing/2014/main" val="1524091680"/>
                    </a:ext>
                  </a:extLst>
                </a:gridCol>
                <a:gridCol w="237007">
                  <a:extLst>
                    <a:ext uri="{9D8B030D-6E8A-4147-A177-3AD203B41FA5}">
                      <a16:colId xmlns:a16="http://schemas.microsoft.com/office/drawing/2014/main" val="828109065"/>
                    </a:ext>
                  </a:extLst>
                </a:gridCol>
                <a:gridCol w="1889107">
                  <a:extLst>
                    <a:ext uri="{9D8B030D-6E8A-4147-A177-3AD203B41FA5}">
                      <a16:colId xmlns:a16="http://schemas.microsoft.com/office/drawing/2014/main" val="1397225306"/>
                    </a:ext>
                  </a:extLst>
                </a:gridCol>
              </a:tblGrid>
              <a:tr h="240828">
                <a:tc>
                  <a:txBody>
                    <a:bodyPr/>
                    <a:lstStyle/>
                    <a:p>
                      <a:endParaRPr lang="en-US" sz="1600" dirty="0"/>
                    </a:p>
                  </a:txBody>
                  <a:tcPr/>
                </a:tc>
                <a:tc>
                  <a:txBody>
                    <a:bodyPr/>
                    <a:lstStyle/>
                    <a:p>
                      <a:r>
                        <a:rPr lang="en-US" sz="1600" dirty="0"/>
                        <a:t>EXPENDITURE - Budget Reduction</a:t>
                      </a:r>
                    </a:p>
                  </a:txBody>
                  <a:tcPr/>
                </a:tc>
                <a:tc>
                  <a:txBody>
                    <a:bodyPr/>
                    <a:lstStyle/>
                    <a:p>
                      <a:r>
                        <a:rPr lang="en-US" sz="1600" dirty="0"/>
                        <a:t>SFY 2022</a:t>
                      </a:r>
                    </a:p>
                  </a:txBody>
                  <a:tcPr/>
                </a:tc>
                <a:tc>
                  <a:txBody>
                    <a:bodyPr/>
                    <a:lstStyle/>
                    <a:p>
                      <a:r>
                        <a:rPr lang="en-US" sz="1600" dirty="0"/>
                        <a:t>SFY 2023</a:t>
                      </a:r>
                    </a:p>
                  </a:txBody>
                  <a:tcPr/>
                </a:tc>
                <a:tc>
                  <a:txBody>
                    <a:bodyPr/>
                    <a:lstStyle/>
                    <a:p>
                      <a:endParaRPr lang="en-US" sz="1600" dirty="0"/>
                    </a:p>
                  </a:txBody>
                  <a:tcPr>
                    <a:solidFill>
                      <a:schemeClr val="tx2"/>
                    </a:solidFill>
                  </a:tcPr>
                </a:tc>
                <a:tc>
                  <a:txBody>
                    <a:bodyPr/>
                    <a:lstStyle/>
                    <a:p>
                      <a:pPr lvl="0" algn="r"/>
                      <a:r>
                        <a:rPr lang="en-US" sz="1600" dirty="0"/>
                        <a:t>TOTAL</a:t>
                      </a:r>
                    </a:p>
                  </a:txBody>
                  <a:tcPr/>
                </a:tc>
                <a:extLst>
                  <a:ext uri="{0D108BD9-81ED-4DB2-BD59-A6C34878D82A}">
                    <a16:rowId xmlns:a16="http://schemas.microsoft.com/office/drawing/2014/main" val="3645319726"/>
                  </a:ext>
                </a:extLst>
              </a:tr>
              <a:tr h="321876">
                <a:tc>
                  <a:txBody>
                    <a:bodyPr/>
                    <a:lstStyle/>
                    <a:p>
                      <a:pPr lvl="0" algn="l"/>
                      <a:r>
                        <a:rPr lang="en-US" sz="1600" dirty="0"/>
                        <a:t>Cat 01</a:t>
                      </a:r>
                    </a:p>
                  </a:txBody>
                  <a:tcPr/>
                </a:tc>
                <a:tc>
                  <a:txBody>
                    <a:bodyPr/>
                    <a:lstStyle/>
                    <a:p>
                      <a:pPr lvl="0" algn="l"/>
                      <a:r>
                        <a:rPr lang="en-US" sz="1600" dirty="0"/>
                        <a:t>Personnel (E680)</a:t>
                      </a:r>
                    </a:p>
                  </a:txBody>
                  <a:tcPr/>
                </a:tc>
                <a:tc>
                  <a:txBody>
                    <a:bodyPr/>
                    <a:lstStyle/>
                    <a:p>
                      <a:r>
                        <a:rPr lang="en-US" sz="1600" dirty="0">
                          <a:solidFill>
                            <a:srgbClr val="C00000"/>
                          </a:solidFill>
                        </a:rPr>
                        <a:t>  $113,564</a:t>
                      </a:r>
                    </a:p>
                  </a:txBody>
                  <a:tcPr/>
                </a:tc>
                <a:tc>
                  <a:txBody>
                    <a:bodyPr/>
                    <a:lstStyle/>
                    <a:p>
                      <a:r>
                        <a:rPr lang="en-US" sz="1600" dirty="0">
                          <a:solidFill>
                            <a:srgbClr val="C00000"/>
                          </a:solidFill>
                        </a:rPr>
                        <a:t>  $114,280</a:t>
                      </a:r>
                    </a:p>
                  </a:txBody>
                  <a:tcPr/>
                </a:tc>
                <a:tc>
                  <a:txBody>
                    <a:bodyPr/>
                    <a:lstStyle/>
                    <a:p>
                      <a:endParaRPr lang="en-US" sz="1600" dirty="0">
                        <a:solidFill>
                          <a:srgbClr val="C00000"/>
                        </a:solidFill>
                      </a:endParaRPr>
                    </a:p>
                  </a:txBody>
                  <a:tcPr>
                    <a:solidFill>
                      <a:schemeClr val="tx2"/>
                    </a:solidFill>
                  </a:tcPr>
                </a:tc>
                <a:tc>
                  <a:txBody>
                    <a:bodyPr/>
                    <a:lstStyle/>
                    <a:p>
                      <a:pPr lvl="0" algn="r"/>
                      <a:r>
                        <a:rPr lang="en-US" sz="1600" dirty="0">
                          <a:solidFill>
                            <a:srgbClr val="C00000"/>
                          </a:solidFill>
                        </a:rPr>
                        <a:t>  $227,844</a:t>
                      </a:r>
                    </a:p>
                  </a:txBody>
                  <a:tcPr/>
                </a:tc>
                <a:extLst>
                  <a:ext uri="{0D108BD9-81ED-4DB2-BD59-A6C34878D82A}">
                    <a16:rowId xmlns:a16="http://schemas.microsoft.com/office/drawing/2014/main" val="1833773616"/>
                  </a:ext>
                </a:extLst>
              </a:tr>
              <a:tr h="161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Cat 09</a:t>
                      </a:r>
                    </a:p>
                  </a:txBody>
                  <a:tcPr/>
                </a:tc>
                <a:tc>
                  <a:txBody>
                    <a:bodyPr/>
                    <a:lstStyle/>
                    <a:p>
                      <a:pPr lvl="0"/>
                      <a:r>
                        <a:rPr lang="en-US" sz="1600" dirty="0"/>
                        <a:t>Client Services (E681)</a:t>
                      </a:r>
                    </a:p>
                  </a:txBody>
                  <a:tcPr/>
                </a:tc>
                <a:tc>
                  <a:txBody>
                    <a:bodyPr/>
                    <a:lstStyle/>
                    <a:p>
                      <a:r>
                        <a:rPr lang="en-US" sz="1600" dirty="0">
                          <a:solidFill>
                            <a:srgbClr val="C00000"/>
                          </a:solidFill>
                        </a:rPr>
                        <a:t>$1,941,704</a:t>
                      </a:r>
                    </a:p>
                  </a:txBody>
                  <a:tcPr/>
                </a:tc>
                <a:tc>
                  <a:txBody>
                    <a:bodyPr/>
                    <a:lstStyle/>
                    <a:p>
                      <a:r>
                        <a:rPr lang="en-US" sz="1600" dirty="0">
                          <a:solidFill>
                            <a:srgbClr val="C00000"/>
                          </a:solidFill>
                        </a:rPr>
                        <a:t>$2,404,079</a:t>
                      </a:r>
                    </a:p>
                  </a:txBody>
                  <a:tcPr/>
                </a:tc>
                <a:tc>
                  <a:txBody>
                    <a:bodyPr/>
                    <a:lstStyle/>
                    <a:p>
                      <a:endParaRPr lang="en-US" sz="1600" dirty="0">
                        <a:solidFill>
                          <a:srgbClr val="C00000"/>
                        </a:solidFill>
                      </a:endParaRPr>
                    </a:p>
                  </a:txBody>
                  <a:tcPr>
                    <a:solidFill>
                      <a:schemeClr val="tx2"/>
                    </a:solidFill>
                  </a:tcPr>
                </a:tc>
                <a:tc>
                  <a:txBody>
                    <a:bodyPr/>
                    <a:lstStyle/>
                    <a:p>
                      <a:pPr lvl="0" algn="r"/>
                      <a:r>
                        <a:rPr lang="en-US" sz="1600" dirty="0">
                          <a:solidFill>
                            <a:srgbClr val="C00000"/>
                          </a:solidFill>
                        </a:rPr>
                        <a:t>$4,345,783</a:t>
                      </a:r>
                    </a:p>
                  </a:txBody>
                  <a:tcPr/>
                </a:tc>
                <a:extLst>
                  <a:ext uri="{0D108BD9-81ED-4DB2-BD59-A6C34878D82A}">
                    <a16:rowId xmlns:a16="http://schemas.microsoft.com/office/drawing/2014/main" val="1137664120"/>
                  </a:ext>
                </a:extLst>
              </a:tr>
              <a:tr h="321460">
                <a:tc>
                  <a:txBody>
                    <a:bodyPr/>
                    <a:lstStyle/>
                    <a:p>
                      <a:pPr lvl="0" algn="l"/>
                      <a:r>
                        <a:rPr lang="en-US" sz="1600" dirty="0"/>
                        <a:t>Cat 26 </a:t>
                      </a:r>
                    </a:p>
                  </a:txBody>
                  <a:tcPr/>
                </a:tc>
                <a:tc>
                  <a:txBody>
                    <a:bodyPr/>
                    <a:lstStyle/>
                    <a:p>
                      <a:pPr lvl="0"/>
                      <a:r>
                        <a:rPr lang="en-US" sz="1600" dirty="0"/>
                        <a:t>Information Systems (E680)</a:t>
                      </a:r>
                    </a:p>
                  </a:txBody>
                  <a:tcPr/>
                </a:tc>
                <a:tc>
                  <a:txBody>
                    <a:bodyPr/>
                    <a:lstStyle/>
                    <a:p>
                      <a:r>
                        <a:rPr lang="en-US" sz="1600" dirty="0">
                          <a:solidFill>
                            <a:srgbClr val="C00000"/>
                          </a:solidFill>
                        </a:rPr>
                        <a:t>         $863</a:t>
                      </a:r>
                    </a:p>
                  </a:txBody>
                  <a:tcPr/>
                </a:tc>
                <a:tc>
                  <a:txBody>
                    <a:bodyPr/>
                    <a:lstStyle/>
                    <a:p>
                      <a:r>
                        <a:rPr lang="en-US" sz="1600" dirty="0">
                          <a:solidFill>
                            <a:srgbClr val="C00000"/>
                          </a:solidFill>
                        </a:rPr>
                        <a:t>        $862</a:t>
                      </a:r>
                    </a:p>
                  </a:txBody>
                  <a:tcPr/>
                </a:tc>
                <a:tc>
                  <a:txBody>
                    <a:bodyPr/>
                    <a:lstStyle/>
                    <a:p>
                      <a:endParaRPr lang="en-US" sz="1600" dirty="0">
                        <a:solidFill>
                          <a:srgbClr val="C00000"/>
                        </a:solidFill>
                      </a:endParaRPr>
                    </a:p>
                  </a:txBody>
                  <a:tcPr>
                    <a:solidFill>
                      <a:schemeClr val="tx2"/>
                    </a:solidFill>
                  </a:tcPr>
                </a:tc>
                <a:tc>
                  <a:txBody>
                    <a:bodyPr/>
                    <a:lstStyle/>
                    <a:p>
                      <a:pPr lvl="0" algn="r"/>
                      <a:r>
                        <a:rPr lang="en-US" sz="1600" dirty="0">
                          <a:solidFill>
                            <a:srgbClr val="C00000"/>
                          </a:solidFill>
                        </a:rPr>
                        <a:t>        $1,725</a:t>
                      </a:r>
                    </a:p>
                  </a:txBody>
                  <a:tcPr/>
                </a:tc>
                <a:extLst>
                  <a:ext uri="{0D108BD9-81ED-4DB2-BD59-A6C34878D82A}">
                    <a16:rowId xmlns:a16="http://schemas.microsoft.com/office/drawing/2014/main" val="2247957967"/>
                  </a:ext>
                </a:extLst>
              </a:tr>
              <a:tr h="568344">
                <a:tc>
                  <a:txBody>
                    <a:bodyPr/>
                    <a:lstStyle/>
                    <a:p>
                      <a:pPr lvl="0" algn="l"/>
                      <a:endParaRPr lang="en-US" sz="1600" dirty="0"/>
                    </a:p>
                  </a:txBody>
                  <a:tcPr/>
                </a:tc>
                <a:tc>
                  <a:txBody>
                    <a:bodyPr/>
                    <a:lstStyle/>
                    <a:p>
                      <a:pPr lvl="0"/>
                      <a:r>
                        <a:rPr lang="en-US" sz="1600" b="1" dirty="0">
                          <a:effectLst>
                            <a:outerShdw blurRad="38100" dist="38100" dir="2700000" algn="tl">
                              <a:srgbClr val="000000">
                                <a:alpha val="43137"/>
                              </a:srgbClr>
                            </a:outerShdw>
                          </a:effectLst>
                        </a:rPr>
                        <a:t>Total Div. 901 – Expenditure Budget Reduction</a:t>
                      </a:r>
                    </a:p>
                  </a:txBody>
                  <a:tcPr/>
                </a:tc>
                <a:tc>
                  <a:txBody>
                    <a:bodyPr/>
                    <a:lstStyle/>
                    <a:p>
                      <a:r>
                        <a:rPr lang="en-US" sz="1600" b="1" dirty="0">
                          <a:solidFill>
                            <a:srgbClr val="C00000"/>
                          </a:solidFill>
                          <a:effectLst>
                            <a:outerShdw blurRad="38100" dist="38100" dir="2700000" algn="tl">
                              <a:srgbClr val="000000">
                                <a:alpha val="43137"/>
                              </a:srgbClr>
                            </a:outerShdw>
                          </a:effectLst>
                        </a:rPr>
                        <a:t>$2,056,131</a:t>
                      </a:r>
                    </a:p>
                  </a:txBody>
                  <a:tcPr/>
                </a:tc>
                <a:tc>
                  <a:txBody>
                    <a:bodyPr/>
                    <a:lstStyle/>
                    <a:p>
                      <a:r>
                        <a:rPr lang="en-US" sz="1600" b="1" dirty="0">
                          <a:solidFill>
                            <a:srgbClr val="C00000"/>
                          </a:solidFill>
                          <a:effectLst>
                            <a:outerShdw blurRad="38100" dist="38100" dir="2700000" algn="tl">
                              <a:srgbClr val="000000">
                                <a:alpha val="43137"/>
                              </a:srgbClr>
                            </a:outerShdw>
                          </a:effectLst>
                        </a:rPr>
                        <a:t>$2,519,221</a:t>
                      </a:r>
                    </a:p>
                  </a:txBody>
                  <a:tcPr/>
                </a:tc>
                <a:tc>
                  <a:txBody>
                    <a:bodyPr/>
                    <a:lstStyle/>
                    <a:p>
                      <a:endParaRPr lang="en-US" sz="1600" b="1" dirty="0">
                        <a:solidFill>
                          <a:srgbClr val="C00000"/>
                        </a:solidFill>
                        <a:effectLst>
                          <a:outerShdw blurRad="38100" dist="38100" dir="2700000" algn="tl">
                            <a:srgbClr val="000000">
                              <a:alpha val="43137"/>
                            </a:srgbClr>
                          </a:outerShdw>
                        </a:effectLst>
                      </a:endParaRPr>
                    </a:p>
                  </a:txBody>
                  <a:tcPr>
                    <a:solidFill>
                      <a:schemeClr val="tx2"/>
                    </a:solidFill>
                  </a:tcPr>
                </a:tc>
                <a:tc>
                  <a:txBody>
                    <a:bodyPr/>
                    <a:lstStyle/>
                    <a:p>
                      <a:pPr lvl="0" algn="r"/>
                      <a:r>
                        <a:rPr lang="en-US" sz="1600" b="1" dirty="0">
                          <a:solidFill>
                            <a:srgbClr val="C00000"/>
                          </a:solidFill>
                          <a:effectLst>
                            <a:outerShdw blurRad="38100" dist="38100" dir="2700000" algn="tl">
                              <a:srgbClr val="000000">
                                <a:alpha val="43137"/>
                              </a:srgbClr>
                            </a:outerShdw>
                          </a:effectLst>
                        </a:rPr>
                        <a:t>$4,575,352</a:t>
                      </a:r>
                    </a:p>
                  </a:txBody>
                  <a:tcPr/>
                </a:tc>
                <a:extLst>
                  <a:ext uri="{0D108BD9-81ED-4DB2-BD59-A6C34878D82A}">
                    <a16:rowId xmlns:a16="http://schemas.microsoft.com/office/drawing/2014/main" val="4002496554"/>
                  </a:ext>
                </a:extLst>
              </a:tr>
            </a:tbl>
          </a:graphicData>
        </a:graphic>
      </p:graphicFrame>
      <p:sp>
        <p:nvSpPr>
          <p:cNvPr id="6" name="TextBox 5">
            <a:extLst>
              <a:ext uri="{FF2B5EF4-FFF2-40B4-BE49-F238E27FC236}">
                <a16:creationId xmlns:a16="http://schemas.microsoft.com/office/drawing/2014/main" id="{C2429BB6-3B2E-485A-8F09-59085F4180F2}"/>
              </a:ext>
            </a:extLst>
          </p:cNvPr>
          <p:cNvSpPr txBox="1"/>
          <p:nvPr/>
        </p:nvSpPr>
        <p:spPr>
          <a:xfrm>
            <a:off x="11612578" y="5668955"/>
            <a:ext cx="447464"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11</a:t>
            </a:r>
          </a:p>
        </p:txBody>
      </p:sp>
    </p:spTree>
    <p:extLst>
      <p:ext uri="{BB962C8B-B14F-4D97-AF65-F5344CB8AC3E}">
        <p14:creationId xmlns:p14="http://schemas.microsoft.com/office/powerpoint/2010/main" val="330427990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AC9EF987-D367-411A-B477-1A0519B9D718}"/>
              </a:ext>
            </a:extLst>
          </p:cNvPr>
          <p:cNvGraphicFramePr>
            <a:graphicFrameLocks noGrp="1"/>
          </p:cNvGraphicFramePr>
          <p:nvPr>
            <p:extLst>
              <p:ext uri="{D42A27DB-BD31-4B8C-83A1-F6EECF244321}">
                <p14:modId xmlns:p14="http://schemas.microsoft.com/office/powerpoint/2010/main" val="4055885069"/>
              </p:ext>
            </p:extLst>
          </p:nvPr>
        </p:nvGraphicFramePr>
        <p:xfrm>
          <a:off x="202453" y="1417113"/>
          <a:ext cx="11534661" cy="523144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4C8ABBD4-5B05-4A5D-B8B2-ED06CC423885}"/>
              </a:ext>
            </a:extLst>
          </p:cNvPr>
          <p:cNvSpPr>
            <a:spLocks noGrp="1"/>
          </p:cNvSpPr>
          <p:nvPr>
            <p:ph type="title"/>
          </p:nvPr>
        </p:nvSpPr>
        <p:spPr>
          <a:xfrm>
            <a:off x="1056367" y="-23751"/>
            <a:ext cx="10515600" cy="1325563"/>
          </a:xfrm>
        </p:spPr>
        <p:txBody>
          <a:bodyPr>
            <a:normAutofit/>
          </a:bodyPr>
          <a:lstStyle/>
          <a:p>
            <a:r>
              <a:rPr lang="en-US" dirty="0"/>
              <a:t>Vocational Rehabilitation (B/A 3265 &amp; 3254)</a:t>
            </a:r>
            <a:br>
              <a:rPr lang="en-US" dirty="0"/>
            </a:br>
            <a:r>
              <a:rPr lang="en-US" b="1" dirty="0"/>
              <a:t>Client Services Budget Level</a:t>
            </a:r>
          </a:p>
        </p:txBody>
      </p:sp>
      <p:sp>
        <p:nvSpPr>
          <p:cNvPr id="3" name="Oval 2">
            <a:extLst>
              <a:ext uri="{FF2B5EF4-FFF2-40B4-BE49-F238E27FC236}">
                <a16:creationId xmlns:a16="http://schemas.microsoft.com/office/drawing/2014/main" id="{EB20E8EB-E834-415D-8AB9-ABC3CF706014}"/>
              </a:ext>
            </a:extLst>
          </p:cNvPr>
          <p:cNvSpPr/>
          <p:nvPr/>
        </p:nvSpPr>
        <p:spPr>
          <a:xfrm>
            <a:off x="3817437" y="1490017"/>
            <a:ext cx="1879134" cy="1188659"/>
          </a:xfrm>
          <a:prstGeom prst="ellipse">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6" name="Oval 5">
            <a:extLst>
              <a:ext uri="{FF2B5EF4-FFF2-40B4-BE49-F238E27FC236}">
                <a16:creationId xmlns:a16="http://schemas.microsoft.com/office/drawing/2014/main" id="{EACD4D2A-35E0-4103-A342-5AB70D68FBBF}"/>
              </a:ext>
            </a:extLst>
          </p:cNvPr>
          <p:cNvSpPr/>
          <p:nvPr/>
        </p:nvSpPr>
        <p:spPr>
          <a:xfrm>
            <a:off x="9930347" y="4063049"/>
            <a:ext cx="1806767" cy="1325563"/>
          </a:xfrm>
          <a:prstGeom prst="ellipse">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8" name="TextBox 7">
            <a:extLst>
              <a:ext uri="{FF2B5EF4-FFF2-40B4-BE49-F238E27FC236}">
                <a16:creationId xmlns:a16="http://schemas.microsoft.com/office/drawing/2014/main" id="{5DED3E78-8A26-4A23-B488-9D4E99D230CB}"/>
              </a:ext>
            </a:extLst>
          </p:cNvPr>
          <p:cNvSpPr txBox="1"/>
          <p:nvPr/>
        </p:nvSpPr>
        <p:spPr>
          <a:xfrm>
            <a:off x="11571967" y="5668955"/>
            <a:ext cx="488075"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12</a:t>
            </a:r>
          </a:p>
        </p:txBody>
      </p:sp>
    </p:spTree>
    <p:extLst>
      <p:ext uri="{BB962C8B-B14F-4D97-AF65-F5344CB8AC3E}">
        <p14:creationId xmlns:p14="http://schemas.microsoft.com/office/powerpoint/2010/main" val="404531289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A7041-22CE-480C-91BE-190340646890}"/>
              </a:ext>
            </a:extLst>
          </p:cNvPr>
          <p:cNvSpPr>
            <a:spLocks noGrp="1"/>
          </p:cNvSpPr>
          <p:nvPr>
            <p:ph type="title"/>
          </p:nvPr>
        </p:nvSpPr>
        <p:spPr>
          <a:xfrm>
            <a:off x="995567" y="337309"/>
            <a:ext cx="11725469" cy="962778"/>
          </a:xfrm>
        </p:spPr>
        <p:txBody>
          <a:bodyPr>
            <a:noAutofit/>
          </a:bodyPr>
          <a:lstStyle/>
          <a:p>
            <a:r>
              <a:rPr lang="en-US" dirty="0"/>
              <a:t>Vocational Rehabilitation (B/A 3265 &amp; 3254)</a:t>
            </a:r>
            <a:br>
              <a:rPr lang="en-US" dirty="0"/>
            </a:br>
            <a:r>
              <a:rPr lang="en-US" b="1" dirty="0"/>
              <a:t>Potential Nevadans Impacted</a:t>
            </a:r>
            <a:endParaRPr lang="en-US" b="1" dirty="0">
              <a:solidFill>
                <a:schemeClr val="bg1">
                  <a:lumMod val="50000"/>
                </a:schemeClr>
              </a:solidFill>
            </a:endParaRPr>
          </a:p>
        </p:txBody>
      </p:sp>
      <p:sp>
        <p:nvSpPr>
          <p:cNvPr id="14" name="Content Placeholder 13">
            <a:extLst>
              <a:ext uri="{FF2B5EF4-FFF2-40B4-BE49-F238E27FC236}">
                <a16:creationId xmlns:a16="http://schemas.microsoft.com/office/drawing/2014/main" id="{0C413B32-3401-4763-B3F2-35AF9DC81E43}"/>
              </a:ext>
            </a:extLst>
          </p:cNvPr>
          <p:cNvSpPr>
            <a:spLocks noGrp="1"/>
          </p:cNvSpPr>
          <p:nvPr>
            <p:ph sz="half" idx="1"/>
          </p:nvPr>
        </p:nvSpPr>
        <p:spPr>
          <a:xfrm>
            <a:off x="9608500" y="2706009"/>
            <a:ext cx="2207448" cy="1949181"/>
          </a:xfrm>
          <a:prstGeom prst="round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25000" lnSpcReduction="20000"/>
          </a:bodyPr>
          <a:lstStyle/>
          <a:p>
            <a:pPr marL="0" indent="0" algn="ctr">
              <a:lnSpc>
                <a:spcPct val="120000"/>
              </a:lnSpc>
              <a:spcBef>
                <a:spcPts val="600"/>
              </a:spcBef>
              <a:buNone/>
            </a:pPr>
            <a:r>
              <a:rPr lang="en-US" sz="7200" b="1" dirty="0">
                <a:solidFill>
                  <a:schemeClr val="accent1">
                    <a:lumMod val="75000"/>
                  </a:schemeClr>
                </a:solidFill>
              </a:rPr>
              <a:t>Average Cost  per case</a:t>
            </a:r>
          </a:p>
          <a:p>
            <a:pPr marL="0" indent="0" algn="ctr">
              <a:lnSpc>
                <a:spcPct val="120000"/>
              </a:lnSpc>
              <a:spcBef>
                <a:spcPts val="600"/>
              </a:spcBef>
              <a:buNone/>
            </a:pPr>
            <a:r>
              <a:rPr lang="en-US" sz="9600" b="1" u="sng" dirty="0">
                <a:solidFill>
                  <a:schemeClr val="accent1">
                    <a:lumMod val="75000"/>
                  </a:schemeClr>
                </a:solidFill>
              </a:rPr>
              <a:t>$3,342</a:t>
            </a:r>
          </a:p>
          <a:p>
            <a:pPr marL="0" indent="0" algn="ctr">
              <a:lnSpc>
                <a:spcPct val="120000"/>
              </a:lnSpc>
              <a:spcBef>
                <a:spcPts val="600"/>
              </a:spcBef>
              <a:spcAft>
                <a:spcPts val="600"/>
              </a:spcAft>
              <a:buNone/>
            </a:pPr>
            <a:r>
              <a:rPr lang="en-US" sz="7200" b="1" dirty="0">
                <a:solidFill>
                  <a:schemeClr val="accent1">
                    <a:lumMod val="75000"/>
                  </a:schemeClr>
                </a:solidFill>
              </a:rPr>
              <a:t>General caseload FFY2020</a:t>
            </a:r>
          </a:p>
          <a:p>
            <a:pPr marL="0" indent="0">
              <a:buNone/>
            </a:pPr>
            <a:endParaRPr lang="en-US" sz="2000" dirty="0">
              <a:solidFill>
                <a:schemeClr val="tx1"/>
              </a:solidFill>
            </a:endParaRPr>
          </a:p>
          <a:p>
            <a:pPr marL="0" indent="0">
              <a:buNone/>
            </a:pPr>
            <a:endParaRPr lang="en-US" dirty="0">
              <a:solidFill>
                <a:schemeClr val="tx1"/>
              </a:solidFill>
            </a:endParaRPr>
          </a:p>
        </p:txBody>
      </p:sp>
      <p:pic>
        <p:nvPicPr>
          <p:cNvPr id="16" name="Picture 48" descr="image8">
            <a:extLst>
              <a:ext uri="{FF2B5EF4-FFF2-40B4-BE49-F238E27FC236}">
                <a16:creationId xmlns:a16="http://schemas.microsoft.com/office/drawing/2014/main" id="{42BA3966-03E7-4460-966C-B5B9ED128214}"/>
              </a:ext>
            </a:extLst>
          </p:cNvPr>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t="24853"/>
          <a:stretch/>
        </p:blipFill>
        <p:spPr bwMode="auto">
          <a:xfrm>
            <a:off x="5432315" y="3716262"/>
            <a:ext cx="1118334" cy="125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7">
            <a:extLst>
              <a:ext uri="{FF2B5EF4-FFF2-40B4-BE49-F238E27FC236}">
                <a16:creationId xmlns:a16="http://schemas.microsoft.com/office/drawing/2014/main" id="{FDBFD4CD-C6EE-4574-85C8-52201AB6C3A4}"/>
              </a:ext>
            </a:extLst>
          </p:cNvPr>
          <p:cNvSpPr txBox="1">
            <a:spLocks noChangeArrowheads="1"/>
          </p:cNvSpPr>
          <p:nvPr/>
        </p:nvSpPr>
        <p:spPr bwMode="auto">
          <a:xfrm rot="16200000">
            <a:off x="2990049" y="4970706"/>
            <a:ext cx="492443" cy="1842161"/>
          </a:xfrm>
          <a:prstGeom prst="rect">
            <a:avLst/>
          </a:prstGeom>
          <a:noFill/>
          <a:ln w="19050" algn="ctr">
            <a:solidFill>
              <a:srgbClr val="4D4D4D"/>
            </a:solidFill>
            <a:miter lim="800000"/>
            <a:headEnd/>
            <a:tailEnd type="none" w="lg" len="lg"/>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dirty="0">
                <a:solidFill>
                  <a:schemeClr val="tx2"/>
                </a:solidFill>
                <a:latin typeface="Century Gothic" panose="020B0502020202020204" pitchFamily="34" charset="0"/>
              </a:rPr>
              <a:t>$879,151</a:t>
            </a:r>
          </a:p>
        </p:txBody>
      </p:sp>
      <p:sp>
        <p:nvSpPr>
          <p:cNvPr id="18" name="Text Box 13">
            <a:extLst>
              <a:ext uri="{FF2B5EF4-FFF2-40B4-BE49-F238E27FC236}">
                <a16:creationId xmlns:a16="http://schemas.microsoft.com/office/drawing/2014/main" id="{D5E2DD12-CEC2-4154-8DEC-969AA86B2988}"/>
              </a:ext>
            </a:extLst>
          </p:cNvPr>
          <p:cNvSpPr txBox="1">
            <a:spLocks noChangeArrowheads="1"/>
          </p:cNvSpPr>
          <p:nvPr/>
        </p:nvSpPr>
        <p:spPr bwMode="auto">
          <a:xfrm rot="16200000">
            <a:off x="2990049" y="4373442"/>
            <a:ext cx="492443" cy="1842161"/>
          </a:xfrm>
          <a:prstGeom prst="rect">
            <a:avLst/>
          </a:prstGeom>
          <a:solidFill>
            <a:srgbClr val="4D4D4D"/>
          </a:solidFill>
          <a:ln w="19050" algn="ctr">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sz="2000" dirty="0">
                <a:solidFill>
                  <a:schemeClr val="accent3">
                    <a:lumMod val="20000"/>
                    <a:lumOff val="80000"/>
                  </a:schemeClr>
                </a:solidFill>
                <a:latin typeface="Century Gothic" panose="020B0502020202020204" pitchFamily="34" charset="0"/>
              </a:rPr>
              <a:t>263</a:t>
            </a:r>
          </a:p>
        </p:txBody>
      </p:sp>
      <p:pic>
        <p:nvPicPr>
          <p:cNvPr id="19" name="Picture 48" descr="image8">
            <a:extLst>
              <a:ext uri="{FF2B5EF4-FFF2-40B4-BE49-F238E27FC236}">
                <a16:creationId xmlns:a16="http://schemas.microsoft.com/office/drawing/2014/main" id="{9F894979-11CB-402F-847C-3A9B0A293D1D}"/>
              </a:ext>
            </a:extLst>
          </p:cNvPr>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8133247" y="3291345"/>
            <a:ext cx="1118334" cy="167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mage8">
            <a:extLst>
              <a:ext uri="{FF2B5EF4-FFF2-40B4-BE49-F238E27FC236}">
                <a16:creationId xmlns:a16="http://schemas.microsoft.com/office/drawing/2014/main" id="{D9B4FA6D-B430-46EF-92FA-A16821BEB82A}"/>
              </a:ext>
            </a:extLst>
          </p:cNvPr>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t="50499" b="1"/>
          <a:stretch/>
        </p:blipFill>
        <p:spPr bwMode="auto">
          <a:xfrm>
            <a:off x="2774420" y="4137655"/>
            <a:ext cx="1118334" cy="82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108CF739-D555-4702-BB55-BD9DF8AB83C5}"/>
              </a:ext>
            </a:extLst>
          </p:cNvPr>
          <p:cNvSpPr txBox="1"/>
          <p:nvPr/>
        </p:nvSpPr>
        <p:spPr>
          <a:xfrm>
            <a:off x="1977315" y="1614830"/>
            <a:ext cx="7731659" cy="369332"/>
          </a:xfrm>
          <a:prstGeom prst="rect">
            <a:avLst/>
          </a:prstGeom>
          <a:noFill/>
        </p:spPr>
        <p:txBody>
          <a:bodyPr wrap="square" rtlCol="0">
            <a:spAutoFit/>
          </a:bodyPr>
          <a:lstStyle/>
          <a:p>
            <a:r>
              <a:rPr lang="en-US" b="1" dirty="0">
                <a:solidFill>
                  <a:schemeClr val="accent1">
                    <a:lumMod val="75000"/>
                  </a:schemeClr>
                </a:solidFill>
                <a:effectLst>
                  <a:outerShdw blurRad="38100" dist="38100" dir="2700000" algn="tl">
                    <a:srgbClr val="000000">
                      <a:alpha val="43137"/>
                    </a:srgbClr>
                  </a:outerShdw>
                </a:effectLst>
              </a:rPr>
              <a:t>               </a:t>
            </a:r>
            <a:r>
              <a:rPr lang="en-US" b="1" u="sng" dirty="0">
                <a:solidFill>
                  <a:schemeClr val="accent1">
                    <a:lumMod val="75000"/>
                  </a:schemeClr>
                </a:solidFill>
                <a:effectLst>
                  <a:outerShdw blurRad="38100" dist="38100" dir="2700000" algn="tl">
                    <a:srgbClr val="000000">
                      <a:alpha val="43137"/>
                    </a:srgbClr>
                  </a:outerShdw>
                </a:effectLst>
              </a:rPr>
              <a:t>SFY 2021</a:t>
            </a:r>
            <a:r>
              <a:rPr lang="en-US" b="1" dirty="0">
                <a:solidFill>
                  <a:schemeClr val="accent1">
                    <a:lumMod val="75000"/>
                  </a:schemeClr>
                </a:solidFill>
                <a:effectLst>
                  <a:outerShdw blurRad="38100" dist="38100" dir="2700000" algn="tl">
                    <a:srgbClr val="000000">
                      <a:alpha val="43137"/>
                    </a:srgbClr>
                  </a:outerShdw>
                </a:effectLst>
              </a:rPr>
              <a:t>		               </a:t>
            </a:r>
            <a:r>
              <a:rPr lang="en-US" b="1" u="sng" dirty="0">
                <a:solidFill>
                  <a:schemeClr val="accent1">
                    <a:lumMod val="75000"/>
                  </a:schemeClr>
                </a:solidFill>
                <a:effectLst>
                  <a:outerShdw blurRad="38100" dist="38100" dir="2700000" algn="tl">
                    <a:srgbClr val="000000">
                      <a:alpha val="43137"/>
                    </a:srgbClr>
                  </a:outerShdw>
                </a:effectLst>
              </a:rPr>
              <a:t>SFY 2022</a:t>
            </a:r>
            <a:r>
              <a:rPr lang="en-US" b="1" dirty="0">
                <a:solidFill>
                  <a:schemeClr val="accent1">
                    <a:lumMod val="75000"/>
                  </a:schemeClr>
                </a:solidFill>
                <a:effectLst>
                  <a:outerShdw blurRad="38100" dist="38100" dir="2700000" algn="tl">
                    <a:srgbClr val="000000">
                      <a:alpha val="43137"/>
                    </a:srgbClr>
                  </a:outerShdw>
                </a:effectLst>
              </a:rPr>
              <a:t>		            </a:t>
            </a:r>
            <a:r>
              <a:rPr lang="en-US" b="1" u="sng" dirty="0">
                <a:solidFill>
                  <a:schemeClr val="accent1">
                    <a:lumMod val="75000"/>
                  </a:schemeClr>
                </a:solidFill>
                <a:effectLst>
                  <a:outerShdw blurRad="38100" dist="38100" dir="2700000" algn="tl">
                    <a:srgbClr val="000000">
                      <a:alpha val="43137"/>
                    </a:srgbClr>
                  </a:outerShdw>
                </a:effectLst>
              </a:rPr>
              <a:t>SFY 2023</a:t>
            </a:r>
          </a:p>
        </p:txBody>
      </p:sp>
      <p:sp>
        <p:nvSpPr>
          <p:cNvPr id="22" name="Text Box 17">
            <a:extLst>
              <a:ext uri="{FF2B5EF4-FFF2-40B4-BE49-F238E27FC236}">
                <a16:creationId xmlns:a16="http://schemas.microsoft.com/office/drawing/2014/main" id="{EA63A738-7F05-4C6D-94F9-9DA2EDCC7A3C}"/>
              </a:ext>
            </a:extLst>
          </p:cNvPr>
          <p:cNvSpPr txBox="1">
            <a:spLocks noChangeArrowheads="1"/>
          </p:cNvSpPr>
          <p:nvPr/>
        </p:nvSpPr>
        <p:spPr bwMode="auto">
          <a:xfrm rot="16200000">
            <a:off x="5691000" y="4926340"/>
            <a:ext cx="492443" cy="1842164"/>
          </a:xfrm>
          <a:prstGeom prst="rect">
            <a:avLst/>
          </a:prstGeom>
          <a:noFill/>
          <a:ln w="19050" algn="ctr">
            <a:solidFill>
              <a:srgbClr val="4D4D4D"/>
            </a:solidFill>
            <a:miter lim="800000"/>
            <a:headEnd/>
            <a:tailEnd type="none" w="lg" len="lg"/>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dirty="0">
                <a:solidFill>
                  <a:schemeClr val="tx2"/>
                </a:solidFill>
                <a:latin typeface="Century Gothic" panose="020B0502020202020204" pitchFamily="34" charset="0"/>
              </a:rPr>
              <a:t>$1,941,704</a:t>
            </a:r>
          </a:p>
        </p:txBody>
      </p:sp>
      <p:sp>
        <p:nvSpPr>
          <p:cNvPr id="23" name="Text Box 13">
            <a:extLst>
              <a:ext uri="{FF2B5EF4-FFF2-40B4-BE49-F238E27FC236}">
                <a16:creationId xmlns:a16="http://schemas.microsoft.com/office/drawing/2014/main" id="{689A2233-04DF-4B47-B2E6-40390C801474}"/>
              </a:ext>
            </a:extLst>
          </p:cNvPr>
          <p:cNvSpPr txBox="1">
            <a:spLocks noChangeArrowheads="1"/>
          </p:cNvSpPr>
          <p:nvPr/>
        </p:nvSpPr>
        <p:spPr bwMode="auto">
          <a:xfrm rot="16200000">
            <a:off x="5690999" y="4373441"/>
            <a:ext cx="492443" cy="1842162"/>
          </a:xfrm>
          <a:prstGeom prst="rect">
            <a:avLst/>
          </a:prstGeom>
          <a:solidFill>
            <a:srgbClr val="4D4D4D"/>
          </a:solidFill>
          <a:ln w="19050" algn="ctr">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sz="2000" dirty="0">
                <a:solidFill>
                  <a:schemeClr val="accent3">
                    <a:lumMod val="20000"/>
                    <a:lumOff val="80000"/>
                  </a:schemeClr>
                </a:solidFill>
                <a:latin typeface="Century Gothic" panose="020B0502020202020204" pitchFamily="34" charset="0"/>
              </a:rPr>
              <a:t>581</a:t>
            </a:r>
          </a:p>
        </p:txBody>
      </p:sp>
      <p:sp>
        <p:nvSpPr>
          <p:cNvPr id="24" name="Text Box 17">
            <a:extLst>
              <a:ext uri="{FF2B5EF4-FFF2-40B4-BE49-F238E27FC236}">
                <a16:creationId xmlns:a16="http://schemas.microsoft.com/office/drawing/2014/main" id="{C2FCB266-C478-4A8D-AE9D-8F82563488F6}"/>
              </a:ext>
            </a:extLst>
          </p:cNvPr>
          <p:cNvSpPr txBox="1">
            <a:spLocks noChangeArrowheads="1"/>
          </p:cNvSpPr>
          <p:nvPr/>
        </p:nvSpPr>
        <p:spPr bwMode="auto">
          <a:xfrm rot="16200000">
            <a:off x="8384049" y="4919587"/>
            <a:ext cx="492443" cy="1857960"/>
          </a:xfrm>
          <a:prstGeom prst="rect">
            <a:avLst/>
          </a:prstGeom>
          <a:noFill/>
          <a:ln w="19050" algn="ctr">
            <a:solidFill>
              <a:srgbClr val="4D4D4D"/>
            </a:solidFill>
            <a:miter lim="800000"/>
            <a:headEnd/>
            <a:tailEnd type="none" w="lg" len="lg"/>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dirty="0">
                <a:solidFill>
                  <a:schemeClr val="tx2"/>
                </a:solidFill>
                <a:latin typeface="Century Gothic" panose="020B0502020202020204" pitchFamily="34" charset="0"/>
              </a:rPr>
              <a:t>$2,404,080</a:t>
            </a:r>
            <a:endParaRPr lang="en-US" altLang="en-US" sz="2400" dirty="0">
              <a:solidFill>
                <a:schemeClr val="tx2"/>
              </a:solidFill>
              <a:latin typeface="Century Gothic" panose="020B0502020202020204" pitchFamily="34" charset="0"/>
            </a:endParaRPr>
          </a:p>
        </p:txBody>
      </p:sp>
      <p:sp>
        <p:nvSpPr>
          <p:cNvPr id="25" name="Text Box 13">
            <a:extLst>
              <a:ext uri="{FF2B5EF4-FFF2-40B4-BE49-F238E27FC236}">
                <a16:creationId xmlns:a16="http://schemas.microsoft.com/office/drawing/2014/main" id="{2D415B27-9E36-4677-A754-0C671FC9C9FE}"/>
              </a:ext>
            </a:extLst>
          </p:cNvPr>
          <p:cNvSpPr txBox="1">
            <a:spLocks noChangeArrowheads="1"/>
          </p:cNvSpPr>
          <p:nvPr/>
        </p:nvSpPr>
        <p:spPr bwMode="auto">
          <a:xfrm rot="16200000">
            <a:off x="8391949" y="4359938"/>
            <a:ext cx="492443" cy="1842159"/>
          </a:xfrm>
          <a:prstGeom prst="rect">
            <a:avLst/>
          </a:prstGeom>
          <a:solidFill>
            <a:srgbClr val="4D4D4D"/>
          </a:solidFill>
          <a:ln w="19050" algn="ctr">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sz="2000" dirty="0">
                <a:solidFill>
                  <a:schemeClr val="accent3">
                    <a:lumMod val="20000"/>
                    <a:lumOff val="80000"/>
                  </a:schemeClr>
                </a:solidFill>
                <a:latin typeface="Century Gothic" panose="020B0502020202020204" pitchFamily="34" charset="0"/>
              </a:rPr>
              <a:t>719</a:t>
            </a:r>
          </a:p>
        </p:txBody>
      </p:sp>
      <p:sp>
        <p:nvSpPr>
          <p:cNvPr id="26" name="TextBox 25">
            <a:extLst>
              <a:ext uri="{FF2B5EF4-FFF2-40B4-BE49-F238E27FC236}">
                <a16:creationId xmlns:a16="http://schemas.microsoft.com/office/drawing/2014/main" id="{FFB565B0-5C01-4C78-927D-1DCE741C1AA0}"/>
              </a:ext>
            </a:extLst>
          </p:cNvPr>
          <p:cNvSpPr txBox="1"/>
          <p:nvPr/>
        </p:nvSpPr>
        <p:spPr>
          <a:xfrm>
            <a:off x="179934" y="4985648"/>
            <a:ext cx="2038552" cy="646331"/>
          </a:xfrm>
          <a:prstGeom prst="rect">
            <a:avLst/>
          </a:prstGeom>
          <a:noFill/>
        </p:spPr>
        <p:txBody>
          <a:bodyPr wrap="square" rtlCol="0">
            <a:spAutoFit/>
          </a:bodyPr>
          <a:lstStyle/>
          <a:p>
            <a:pPr algn="r"/>
            <a:r>
              <a:rPr lang="en-US" sz="1200" dirty="0">
                <a:solidFill>
                  <a:schemeClr val="tx2"/>
                </a:solidFill>
              </a:rPr>
              <a:t>Potential Number of Clients Impacted by Reduced Funding </a:t>
            </a:r>
          </a:p>
        </p:txBody>
      </p:sp>
      <p:sp>
        <p:nvSpPr>
          <p:cNvPr id="27" name="TextBox 26">
            <a:extLst>
              <a:ext uri="{FF2B5EF4-FFF2-40B4-BE49-F238E27FC236}">
                <a16:creationId xmlns:a16="http://schemas.microsoft.com/office/drawing/2014/main" id="{766520E7-1AFA-4247-A296-27CE33A75FF9}"/>
              </a:ext>
            </a:extLst>
          </p:cNvPr>
          <p:cNvSpPr txBox="1"/>
          <p:nvPr/>
        </p:nvSpPr>
        <p:spPr>
          <a:xfrm>
            <a:off x="217573" y="5660953"/>
            <a:ext cx="2038552" cy="461665"/>
          </a:xfrm>
          <a:prstGeom prst="rect">
            <a:avLst/>
          </a:prstGeom>
          <a:noFill/>
        </p:spPr>
        <p:txBody>
          <a:bodyPr wrap="square" rtlCol="0">
            <a:spAutoFit/>
          </a:bodyPr>
          <a:lstStyle/>
          <a:p>
            <a:pPr algn="r"/>
            <a:r>
              <a:rPr lang="en-US" sz="1200" dirty="0">
                <a:solidFill>
                  <a:schemeClr val="tx2"/>
                </a:solidFill>
              </a:rPr>
              <a:t>Cat 09 – Client Services Budget Reduction Amount </a:t>
            </a:r>
          </a:p>
        </p:txBody>
      </p:sp>
      <p:sp>
        <p:nvSpPr>
          <p:cNvPr id="28" name="TextBox 27">
            <a:extLst>
              <a:ext uri="{FF2B5EF4-FFF2-40B4-BE49-F238E27FC236}">
                <a16:creationId xmlns:a16="http://schemas.microsoft.com/office/drawing/2014/main" id="{8886007C-6C72-4DC8-86BE-BB2CEC68E283}"/>
              </a:ext>
            </a:extLst>
          </p:cNvPr>
          <p:cNvSpPr txBox="1"/>
          <p:nvPr/>
        </p:nvSpPr>
        <p:spPr>
          <a:xfrm>
            <a:off x="243798" y="6167455"/>
            <a:ext cx="2038552" cy="461665"/>
          </a:xfrm>
          <a:prstGeom prst="rect">
            <a:avLst/>
          </a:prstGeom>
          <a:noFill/>
        </p:spPr>
        <p:txBody>
          <a:bodyPr wrap="square" rtlCol="0">
            <a:spAutoFit/>
          </a:bodyPr>
          <a:lstStyle/>
          <a:p>
            <a:pPr algn="r"/>
            <a:r>
              <a:rPr lang="en-US" sz="1200" dirty="0">
                <a:solidFill>
                  <a:srgbClr val="FF0000"/>
                </a:solidFill>
              </a:rPr>
              <a:t>General Fund Portion of Cat.09 Budget Reduction </a:t>
            </a:r>
          </a:p>
        </p:txBody>
      </p:sp>
      <p:sp>
        <p:nvSpPr>
          <p:cNvPr id="29" name="TextBox 28">
            <a:extLst>
              <a:ext uri="{FF2B5EF4-FFF2-40B4-BE49-F238E27FC236}">
                <a16:creationId xmlns:a16="http://schemas.microsoft.com/office/drawing/2014/main" id="{7AE37218-9B23-46C4-9883-DD84AC101CC2}"/>
              </a:ext>
            </a:extLst>
          </p:cNvPr>
          <p:cNvSpPr txBox="1"/>
          <p:nvPr/>
        </p:nvSpPr>
        <p:spPr>
          <a:xfrm>
            <a:off x="2617014" y="6213621"/>
            <a:ext cx="1130194" cy="369332"/>
          </a:xfrm>
          <a:prstGeom prst="rect">
            <a:avLst/>
          </a:prstGeom>
          <a:noFill/>
        </p:spPr>
        <p:txBody>
          <a:bodyPr wrap="square" rtlCol="0">
            <a:spAutoFit/>
          </a:bodyPr>
          <a:lstStyle/>
          <a:p>
            <a:pPr algn="r"/>
            <a:r>
              <a:rPr lang="en-US" dirty="0">
                <a:solidFill>
                  <a:srgbClr val="FF0000"/>
                </a:solidFill>
              </a:rPr>
              <a:t>$187,259</a:t>
            </a:r>
          </a:p>
        </p:txBody>
      </p:sp>
      <p:sp>
        <p:nvSpPr>
          <p:cNvPr id="30" name="TextBox 29">
            <a:extLst>
              <a:ext uri="{FF2B5EF4-FFF2-40B4-BE49-F238E27FC236}">
                <a16:creationId xmlns:a16="http://schemas.microsoft.com/office/drawing/2014/main" id="{1DD8E943-E5B3-4918-91B6-DED5E8D869FC}"/>
              </a:ext>
            </a:extLst>
          </p:cNvPr>
          <p:cNvSpPr txBox="1"/>
          <p:nvPr/>
        </p:nvSpPr>
        <p:spPr>
          <a:xfrm>
            <a:off x="7804494" y="6173485"/>
            <a:ext cx="1336438" cy="369332"/>
          </a:xfrm>
          <a:prstGeom prst="rect">
            <a:avLst/>
          </a:prstGeom>
          <a:noFill/>
        </p:spPr>
        <p:txBody>
          <a:bodyPr wrap="square" rtlCol="0">
            <a:spAutoFit/>
          </a:bodyPr>
          <a:lstStyle/>
          <a:p>
            <a:pPr algn="r"/>
            <a:r>
              <a:rPr lang="en-US" dirty="0">
                <a:solidFill>
                  <a:srgbClr val="FF0000"/>
                </a:solidFill>
              </a:rPr>
              <a:t>$512,069</a:t>
            </a:r>
          </a:p>
        </p:txBody>
      </p:sp>
      <p:sp>
        <p:nvSpPr>
          <p:cNvPr id="31" name="TextBox 30">
            <a:extLst>
              <a:ext uri="{FF2B5EF4-FFF2-40B4-BE49-F238E27FC236}">
                <a16:creationId xmlns:a16="http://schemas.microsoft.com/office/drawing/2014/main" id="{EF16B528-9CF9-4F2E-8EFB-6EDAF7371416}"/>
              </a:ext>
            </a:extLst>
          </p:cNvPr>
          <p:cNvSpPr txBox="1"/>
          <p:nvPr/>
        </p:nvSpPr>
        <p:spPr>
          <a:xfrm>
            <a:off x="5068347" y="6173485"/>
            <a:ext cx="1415008" cy="369332"/>
          </a:xfrm>
          <a:prstGeom prst="rect">
            <a:avLst/>
          </a:prstGeom>
          <a:noFill/>
        </p:spPr>
        <p:txBody>
          <a:bodyPr wrap="square" rtlCol="0">
            <a:spAutoFit/>
          </a:bodyPr>
          <a:lstStyle/>
          <a:p>
            <a:pPr algn="r"/>
            <a:r>
              <a:rPr lang="en-US" dirty="0">
                <a:solidFill>
                  <a:srgbClr val="FF0000"/>
                </a:solidFill>
              </a:rPr>
              <a:t>$413,583</a:t>
            </a:r>
          </a:p>
        </p:txBody>
      </p:sp>
      <p:pic>
        <p:nvPicPr>
          <p:cNvPr id="32" name="Picture 48" descr="image8">
            <a:extLst>
              <a:ext uri="{FF2B5EF4-FFF2-40B4-BE49-F238E27FC236}">
                <a16:creationId xmlns:a16="http://schemas.microsoft.com/office/drawing/2014/main" id="{EEC45892-7007-4CEA-B700-CBDED04183A0}"/>
              </a:ext>
            </a:extLst>
          </p:cNvPr>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t="77281" b="681"/>
          <a:stretch/>
        </p:blipFill>
        <p:spPr bwMode="auto">
          <a:xfrm>
            <a:off x="5432315" y="3324241"/>
            <a:ext cx="1118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8" descr="image8">
            <a:extLst>
              <a:ext uri="{FF2B5EF4-FFF2-40B4-BE49-F238E27FC236}">
                <a16:creationId xmlns:a16="http://schemas.microsoft.com/office/drawing/2014/main" id="{DEC4B9E4-61B3-4D25-98A1-9DDD4044E6E6}"/>
              </a:ext>
            </a:extLst>
          </p:cNvPr>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l="38808" t="75547" b="1"/>
          <a:stretch/>
        </p:blipFill>
        <p:spPr bwMode="auto">
          <a:xfrm>
            <a:off x="3208425" y="3704432"/>
            <a:ext cx="684329" cy="40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8" descr="image8">
            <a:extLst>
              <a:ext uri="{FF2B5EF4-FFF2-40B4-BE49-F238E27FC236}">
                <a16:creationId xmlns:a16="http://schemas.microsoft.com/office/drawing/2014/main" id="{E4B3ECE1-ABA2-487D-82BC-284E2F386700}"/>
              </a:ext>
            </a:extLst>
          </p:cNvPr>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l="80213" t="74614" r="-1" b="-2475"/>
          <a:stretch/>
        </p:blipFill>
        <p:spPr bwMode="auto">
          <a:xfrm>
            <a:off x="7804494" y="1984162"/>
            <a:ext cx="221298" cy="46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8" descr="image8">
            <a:extLst>
              <a:ext uri="{FF2B5EF4-FFF2-40B4-BE49-F238E27FC236}">
                <a16:creationId xmlns:a16="http://schemas.microsoft.com/office/drawing/2014/main" id="{ABAE9B6A-92AA-457F-9B14-DBD659DB1B06}"/>
              </a:ext>
            </a:extLst>
          </p:cNvPr>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l="19444" t="75547" r="-1" b="-696"/>
          <a:stretch/>
        </p:blipFill>
        <p:spPr bwMode="auto">
          <a:xfrm>
            <a:off x="5649754" y="2460679"/>
            <a:ext cx="900895" cy="42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8" descr="image8">
            <a:extLst>
              <a:ext uri="{FF2B5EF4-FFF2-40B4-BE49-F238E27FC236}">
                <a16:creationId xmlns:a16="http://schemas.microsoft.com/office/drawing/2014/main" id="{302D8B2A-7E4F-49FF-A296-9D97C705B7D7}"/>
              </a:ext>
            </a:extLst>
          </p:cNvPr>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t="77281" b="681"/>
          <a:stretch/>
        </p:blipFill>
        <p:spPr bwMode="auto">
          <a:xfrm>
            <a:off x="5432315" y="2924681"/>
            <a:ext cx="1118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8" descr="image8">
            <a:extLst>
              <a:ext uri="{FF2B5EF4-FFF2-40B4-BE49-F238E27FC236}">
                <a16:creationId xmlns:a16="http://schemas.microsoft.com/office/drawing/2014/main" id="{48D47983-CA22-441C-8709-12ACBCEE3845}"/>
              </a:ext>
            </a:extLst>
          </p:cNvPr>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t="77281" b="681"/>
          <a:stretch/>
        </p:blipFill>
        <p:spPr bwMode="auto">
          <a:xfrm>
            <a:off x="8133247" y="2896605"/>
            <a:ext cx="1118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8" descr="image8">
            <a:extLst>
              <a:ext uri="{FF2B5EF4-FFF2-40B4-BE49-F238E27FC236}">
                <a16:creationId xmlns:a16="http://schemas.microsoft.com/office/drawing/2014/main" id="{EC74623A-6456-417C-9F83-67F290884F21}"/>
              </a:ext>
            </a:extLst>
          </p:cNvPr>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t="77281" b="681"/>
          <a:stretch/>
        </p:blipFill>
        <p:spPr bwMode="auto">
          <a:xfrm>
            <a:off x="8133247" y="2451900"/>
            <a:ext cx="1118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8" descr="image8">
            <a:extLst>
              <a:ext uri="{FF2B5EF4-FFF2-40B4-BE49-F238E27FC236}">
                <a16:creationId xmlns:a16="http://schemas.microsoft.com/office/drawing/2014/main" id="{9BF84C85-AB04-403C-B5D0-589AD13452BC}"/>
              </a:ext>
            </a:extLst>
          </p:cNvPr>
          <p:cNvPicPr>
            <a:picLocks noChangeAspect="1" noChangeArrowheads="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t="77281" b="681"/>
          <a:stretch/>
        </p:blipFill>
        <p:spPr bwMode="auto">
          <a:xfrm>
            <a:off x="8133247" y="2014983"/>
            <a:ext cx="1118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a:extLst>
              <a:ext uri="{FF2B5EF4-FFF2-40B4-BE49-F238E27FC236}">
                <a16:creationId xmlns:a16="http://schemas.microsoft.com/office/drawing/2014/main" id="{3F7C7850-BAAE-461C-BD30-180192D1EB59}"/>
              </a:ext>
            </a:extLst>
          </p:cNvPr>
          <p:cNvSpPr txBox="1"/>
          <p:nvPr/>
        </p:nvSpPr>
        <p:spPr>
          <a:xfrm>
            <a:off x="11566566" y="5668955"/>
            <a:ext cx="493476"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13</a:t>
            </a:r>
          </a:p>
        </p:txBody>
      </p:sp>
    </p:spTree>
    <p:extLst>
      <p:ext uri="{BB962C8B-B14F-4D97-AF65-F5344CB8AC3E}">
        <p14:creationId xmlns:p14="http://schemas.microsoft.com/office/powerpoint/2010/main" val="203128794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64875-BE10-4A73-9776-DB9404153244}"/>
              </a:ext>
            </a:extLst>
          </p:cNvPr>
          <p:cNvSpPr>
            <a:spLocks noGrp="1"/>
          </p:cNvSpPr>
          <p:nvPr>
            <p:ph type="title"/>
          </p:nvPr>
        </p:nvSpPr>
        <p:spPr>
          <a:xfrm>
            <a:off x="900327" y="188067"/>
            <a:ext cx="10723635" cy="1128273"/>
          </a:xfrm>
        </p:spPr>
        <p:txBody>
          <a:bodyPr>
            <a:normAutofit/>
          </a:bodyPr>
          <a:lstStyle/>
          <a:p>
            <a:r>
              <a:rPr lang="en-US" dirty="0"/>
              <a:t>Vocational Rehabilitation (B/A 3265 &amp; 3254)</a:t>
            </a:r>
            <a:br>
              <a:rPr lang="en-US"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Increasing Costs for Service </a:t>
            </a:r>
          </a:p>
        </p:txBody>
      </p:sp>
      <p:sp>
        <p:nvSpPr>
          <p:cNvPr id="21" name="TextBox 20">
            <a:extLst>
              <a:ext uri="{FF2B5EF4-FFF2-40B4-BE49-F238E27FC236}">
                <a16:creationId xmlns:a16="http://schemas.microsoft.com/office/drawing/2014/main" id="{3A8DE023-3012-4923-A25D-4C515C74840B}"/>
              </a:ext>
            </a:extLst>
          </p:cNvPr>
          <p:cNvSpPr txBox="1"/>
          <p:nvPr/>
        </p:nvSpPr>
        <p:spPr>
          <a:xfrm>
            <a:off x="1608463" y="4847422"/>
            <a:ext cx="2060154" cy="369332"/>
          </a:xfrm>
          <a:prstGeom prst="rect">
            <a:avLst/>
          </a:prstGeom>
          <a:noFill/>
        </p:spPr>
        <p:txBody>
          <a:bodyPr wrap="square" rtlCol="0">
            <a:spAutoFit/>
          </a:bodyPr>
          <a:lstStyle/>
          <a:p>
            <a:endParaRPr lang="en-US" dirty="0"/>
          </a:p>
        </p:txBody>
      </p:sp>
      <p:grpSp>
        <p:nvGrpSpPr>
          <p:cNvPr id="24" name="Group 23">
            <a:extLst>
              <a:ext uri="{FF2B5EF4-FFF2-40B4-BE49-F238E27FC236}">
                <a16:creationId xmlns:a16="http://schemas.microsoft.com/office/drawing/2014/main" id="{D302D5B9-0C8B-481E-8E6C-26AAE60CBBB9}"/>
              </a:ext>
            </a:extLst>
          </p:cNvPr>
          <p:cNvGrpSpPr/>
          <p:nvPr/>
        </p:nvGrpSpPr>
        <p:grpSpPr>
          <a:xfrm>
            <a:off x="2343075" y="1657963"/>
            <a:ext cx="3467557" cy="1901028"/>
            <a:chOff x="899162" y="1872868"/>
            <a:chExt cx="3375989" cy="3452410"/>
          </a:xfrm>
        </p:grpSpPr>
        <p:grpSp>
          <p:nvGrpSpPr>
            <p:cNvPr id="23" name="Group 22">
              <a:extLst>
                <a:ext uri="{FF2B5EF4-FFF2-40B4-BE49-F238E27FC236}">
                  <a16:creationId xmlns:a16="http://schemas.microsoft.com/office/drawing/2014/main" id="{E78BC14C-0473-4C28-B835-8C2E45AE5A1D}"/>
                </a:ext>
              </a:extLst>
            </p:cNvPr>
            <p:cNvGrpSpPr/>
            <p:nvPr/>
          </p:nvGrpSpPr>
          <p:grpSpPr>
            <a:xfrm>
              <a:off x="899162" y="1872868"/>
              <a:ext cx="3375989" cy="3452410"/>
              <a:chOff x="899160" y="1872868"/>
              <a:chExt cx="3375989" cy="3452410"/>
            </a:xfrm>
          </p:grpSpPr>
          <p:sp>
            <p:nvSpPr>
              <p:cNvPr id="15" name="Rectangle 14">
                <a:extLst>
                  <a:ext uri="{FF2B5EF4-FFF2-40B4-BE49-F238E27FC236}">
                    <a16:creationId xmlns:a16="http://schemas.microsoft.com/office/drawing/2014/main" id="{23DA8E78-8701-4B66-BE50-441A067F44D5}"/>
                  </a:ext>
                  <a:ext uri="{C183D7F6-B498-43B3-948B-1728B52AA6E4}">
                    <adec:decorative xmlns:adec="http://schemas.microsoft.com/office/drawing/2017/decorative" val="1"/>
                  </a:ext>
                </a:extLst>
              </p:cNvPr>
              <p:cNvSpPr/>
              <p:nvPr/>
            </p:nvSpPr>
            <p:spPr>
              <a:xfrm>
                <a:off x="899160" y="1872868"/>
                <a:ext cx="3375989" cy="3452410"/>
              </a:xfrm>
              <a:prstGeom prst="rect">
                <a:avLst/>
              </a:prstGeom>
              <a:solidFill>
                <a:srgbClr val="CFCFCF">
                  <a:alpha val="3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0" name="Chart 19">
                <a:extLst>
                  <a:ext uri="{FF2B5EF4-FFF2-40B4-BE49-F238E27FC236}">
                    <a16:creationId xmlns:a16="http://schemas.microsoft.com/office/drawing/2014/main" id="{C8DF7BF3-CEAB-48CA-B4CC-87340314B5D4}"/>
                  </a:ext>
                </a:extLst>
              </p:cNvPr>
              <p:cNvGraphicFramePr/>
              <p:nvPr>
                <p:extLst>
                  <p:ext uri="{D42A27DB-BD31-4B8C-83A1-F6EECF244321}">
                    <p14:modId xmlns:p14="http://schemas.microsoft.com/office/powerpoint/2010/main" val="1077239500"/>
                  </p:ext>
                </p:extLst>
              </p:nvPr>
            </p:nvGraphicFramePr>
            <p:xfrm>
              <a:off x="988586" y="2026604"/>
              <a:ext cx="3042123" cy="2820817"/>
            </p:xfrm>
            <a:graphic>
              <a:graphicData uri="http://schemas.openxmlformats.org/drawingml/2006/chart">
                <c:chart xmlns:c="http://schemas.openxmlformats.org/drawingml/2006/chart" xmlns:r="http://schemas.openxmlformats.org/officeDocument/2006/relationships" r:id="rId3"/>
              </a:graphicData>
            </a:graphic>
          </p:graphicFrame>
        </p:grpSp>
        <p:sp>
          <p:nvSpPr>
            <p:cNvPr id="22" name="TextBox 21">
              <a:extLst>
                <a:ext uri="{FF2B5EF4-FFF2-40B4-BE49-F238E27FC236}">
                  <a16:creationId xmlns:a16="http://schemas.microsoft.com/office/drawing/2014/main" id="{61CA04F4-CFBF-47B0-B7CB-475A7780B50C}"/>
                </a:ext>
              </a:extLst>
            </p:cNvPr>
            <p:cNvSpPr txBox="1"/>
            <p:nvPr/>
          </p:nvSpPr>
          <p:spPr>
            <a:xfrm>
              <a:off x="1428697" y="4580763"/>
              <a:ext cx="2316918" cy="614840"/>
            </a:xfrm>
            <a:prstGeom prst="rect">
              <a:avLst/>
            </a:prstGeom>
            <a:noFill/>
            <a:scene3d>
              <a:camera prst="orthographicFront"/>
              <a:lightRig rig="threePt" dir="t"/>
            </a:scene3d>
            <a:sp3d>
              <a:bevelT/>
            </a:sp3d>
          </p:spPr>
          <p:txBody>
            <a:bodyPr wrap="square" rtlCol="0">
              <a:spAutoFit/>
            </a:bodyPr>
            <a:lstStyle/>
            <a:p>
              <a:r>
                <a:rPr lang="en-US" sz="1600" b="1" dirty="0">
                  <a:solidFill>
                    <a:schemeClr val="tx2"/>
                  </a:solidFill>
                </a:rPr>
                <a:t>4 Year College Degree</a:t>
              </a:r>
            </a:p>
          </p:txBody>
        </p:sp>
      </p:grpSp>
      <p:grpSp>
        <p:nvGrpSpPr>
          <p:cNvPr id="25" name="Group 24">
            <a:extLst>
              <a:ext uri="{FF2B5EF4-FFF2-40B4-BE49-F238E27FC236}">
                <a16:creationId xmlns:a16="http://schemas.microsoft.com/office/drawing/2014/main" id="{10FDA753-44F5-41F0-A0B3-68D7C09E0250}"/>
              </a:ext>
            </a:extLst>
          </p:cNvPr>
          <p:cNvGrpSpPr/>
          <p:nvPr/>
        </p:nvGrpSpPr>
        <p:grpSpPr>
          <a:xfrm>
            <a:off x="8136471" y="3844194"/>
            <a:ext cx="2888383" cy="2666080"/>
            <a:chOff x="899162" y="1872868"/>
            <a:chExt cx="3560371" cy="3452410"/>
          </a:xfrm>
        </p:grpSpPr>
        <p:grpSp>
          <p:nvGrpSpPr>
            <p:cNvPr id="26" name="Group 25">
              <a:extLst>
                <a:ext uri="{FF2B5EF4-FFF2-40B4-BE49-F238E27FC236}">
                  <a16:creationId xmlns:a16="http://schemas.microsoft.com/office/drawing/2014/main" id="{BF02BADB-B5A2-4824-B7E7-85DE2CC93B64}"/>
                </a:ext>
              </a:extLst>
            </p:cNvPr>
            <p:cNvGrpSpPr/>
            <p:nvPr/>
          </p:nvGrpSpPr>
          <p:grpSpPr>
            <a:xfrm>
              <a:off x="899162" y="1872868"/>
              <a:ext cx="3375989" cy="3452410"/>
              <a:chOff x="899160" y="1872868"/>
              <a:chExt cx="3375989" cy="3452410"/>
            </a:xfrm>
          </p:grpSpPr>
          <p:sp>
            <p:nvSpPr>
              <p:cNvPr id="28" name="Rectangle 27">
                <a:extLst>
                  <a:ext uri="{FF2B5EF4-FFF2-40B4-BE49-F238E27FC236}">
                    <a16:creationId xmlns:a16="http://schemas.microsoft.com/office/drawing/2014/main" id="{A8C00280-09F4-490A-BE88-5226024A389F}"/>
                  </a:ext>
                  <a:ext uri="{C183D7F6-B498-43B3-948B-1728B52AA6E4}">
                    <adec:decorative xmlns:adec="http://schemas.microsoft.com/office/drawing/2017/decorative" val="1"/>
                  </a:ext>
                </a:extLst>
              </p:cNvPr>
              <p:cNvSpPr/>
              <p:nvPr/>
            </p:nvSpPr>
            <p:spPr>
              <a:xfrm>
                <a:off x="899160" y="1872868"/>
                <a:ext cx="3375989" cy="3452410"/>
              </a:xfrm>
              <a:prstGeom prst="rect">
                <a:avLst/>
              </a:prstGeom>
              <a:solidFill>
                <a:srgbClr val="CFCFCF">
                  <a:alpha val="3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9" name="Chart 28">
                <a:extLst>
                  <a:ext uri="{FF2B5EF4-FFF2-40B4-BE49-F238E27FC236}">
                    <a16:creationId xmlns:a16="http://schemas.microsoft.com/office/drawing/2014/main" id="{EB0CE335-19B5-4D76-A474-9C503C5A3280}"/>
                  </a:ext>
                </a:extLst>
              </p:cNvPr>
              <p:cNvGraphicFramePr/>
              <p:nvPr>
                <p:extLst>
                  <p:ext uri="{D42A27DB-BD31-4B8C-83A1-F6EECF244321}">
                    <p14:modId xmlns:p14="http://schemas.microsoft.com/office/powerpoint/2010/main" val="2956391929"/>
                  </p:ext>
                </p:extLst>
              </p:nvPr>
            </p:nvGraphicFramePr>
            <p:xfrm>
              <a:off x="988586" y="2026606"/>
              <a:ext cx="3286563" cy="2571100"/>
            </p:xfrm>
            <a:graphic>
              <a:graphicData uri="http://schemas.openxmlformats.org/drawingml/2006/chart">
                <c:chart xmlns:c="http://schemas.openxmlformats.org/drawingml/2006/chart" xmlns:r="http://schemas.openxmlformats.org/officeDocument/2006/relationships" r:id="rId4"/>
              </a:graphicData>
            </a:graphic>
          </p:graphicFrame>
        </p:grpSp>
        <p:sp>
          <p:nvSpPr>
            <p:cNvPr id="27" name="TextBox 26">
              <a:extLst>
                <a:ext uri="{FF2B5EF4-FFF2-40B4-BE49-F238E27FC236}">
                  <a16:creationId xmlns:a16="http://schemas.microsoft.com/office/drawing/2014/main" id="{C481AE83-8A0C-4577-9F3D-1844092C1467}"/>
                </a:ext>
              </a:extLst>
            </p:cNvPr>
            <p:cNvSpPr txBox="1"/>
            <p:nvPr/>
          </p:nvSpPr>
          <p:spPr>
            <a:xfrm>
              <a:off x="1172970" y="4557713"/>
              <a:ext cx="3286563" cy="757248"/>
            </a:xfrm>
            <a:prstGeom prst="rect">
              <a:avLst/>
            </a:prstGeom>
            <a:noFill/>
            <a:scene3d>
              <a:camera prst="orthographicFront"/>
              <a:lightRig rig="threePt" dir="t"/>
            </a:scene3d>
            <a:sp3d>
              <a:bevelT/>
            </a:sp3d>
          </p:spPr>
          <p:txBody>
            <a:bodyPr wrap="square" rtlCol="0">
              <a:spAutoFit/>
            </a:bodyPr>
            <a:lstStyle/>
            <a:p>
              <a:r>
                <a:rPr lang="en-US" sz="1600" b="1" dirty="0">
                  <a:solidFill>
                    <a:schemeClr val="tx2"/>
                  </a:solidFill>
                </a:rPr>
                <a:t>Occupational &amp; Vocational Training</a:t>
              </a:r>
            </a:p>
          </p:txBody>
        </p:sp>
      </p:grpSp>
      <p:grpSp>
        <p:nvGrpSpPr>
          <p:cNvPr id="30" name="Group 29">
            <a:extLst>
              <a:ext uri="{FF2B5EF4-FFF2-40B4-BE49-F238E27FC236}">
                <a16:creationId xmlns:a16="http://schemas.microsoft.com/office/drawing/2014/main" id="{A4EB8CC8-C9FA-40B7-A737-86A2CE38226F}"/>
              </a:ext>
            </a:extLst>
          </p:cNvPr>
          <p:cNvGrpSpPr/>
          <p:nvPr/>
        </p:nvGrpSpPr>
        <p:grpSpPr>
          <a:xfrm>
            <a:off x="6475240" y="1690424"/>
            <a:ext cx="3467557" cy="1889380"/>
            <a:chOff x="899162" y="1872868"/>
            <a:chExt cx="3375989" cy="3452410"/>
          </a:xfrm>
        </p:grpSpPr>
        <p:grpSp>
          <p:nvGrpSpPr>
            <p:cNvPr id="31" name="Group 30">
              <a:extLst>
                <a:ext uri="{FF2B5EF4-FFF2-40B4-BE49-F238E27FC236}">
                  <a16:creationId xmlns:a16="http://schemas.microsoft.com/office/drawing/2014/main" id="{A2F328E6-886F-48B8-82D1-4AAE9F4BE9FE}"/>
                </a:ext>
              </a:extLst>
            </p:cNvPr>
            <p:cNvGrpSpPr/>
            <p:nvPr/>
          </p:nvGrpSpPr>
          <p:grpSpPr>
            <a:xfrm>
              <a:off x="899162" y="1872868"/>
              <a:ext cx="3375989" cy="3452410"/>
              <a:chOff x="899160" y="1872868"/>
              <a:chExt cx="3375989" cy="3452410"/>
            </a:xfrm>
          </p:grpSpPr>
          <p:sp>
            <p:nvSpPr>
              <p:cNvPr id="33" name="Rectangle 32">
                <a:extLst>
                  <a:ext uri="{FF2B5EF4-FFF2-40B4-BE49-F238E27FC236}">
                    <a16:creationId xmlns:a16="http://schemas.microsoft.com/office/drawing/2014/main" id="{FB138BAE-A47F-458B-A6FE-1D9F49E916FA}"/>
                  </a:ext>
                  <a:ext uri="{C183D7F6-B498-43B3-948B-1728B52AA6E4}">
                    <adec:decorative xmlns:adec="http://schemas.microsoft.com/office/drawing/2017/decorative" val="1"/>
                  </a:ext>
                </a:extLst>
              </p:cNvPr>
              <p:cNvSpPr/>
              <p:nvPr/>
            </p:nvSpPr>
            <p:spPr>
              <a:xfrm>
                <a:off x="899160" y="1872868"/>
                <a:ext cx="3375989" cy="3452410"/>
              </a:xfrm>
              <a:prstGeom prst="rect">
                <a:avLst/>
              </a:prstGeom>
              <a:solidFill>
                <a:srgbClr val="CFCFCF">
                  <a:alpha val="3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4" name="Chart 33">
                <a:extLst>
                  <a:ext uri="{FF2B5EF4-FFF2-40B4-BE49-F238E27FC236}">
                    <a16:creationId xmlns:a16="http://schemas.microsoft.com/office/drawing/2014/main" id="{A5ECFA85-49FD-4B21-B6D4-E5614BAB917B}"/>
                  </a:ext>
                </a:extLst>
              </p:cNvPr>
              <p:cNvGraphicFramePr/>
              <p:nvPr>
                <p:extLst>
                  <p:ext uri="{D42A27DB-BD31-4B8C-83A1-F6EECF244321}">
                    <p14:modId xmlns:p14="http://schemas.microsoft.com/office/powerpoint/2010/main" val="4016845676"/>
                  </p:ext>
                </p:extLst>
              </p:nvPr>
            </p:nvGraphicFramePr>
            <p:xfrm>
              <a:off x="988586" y="2026604"/>
              <a:ext cx="3042123" cy="2820817"/>
            </p:xfrm>
            <a:graphic>
              <a:graphicData uri="http://schemas.openxmlformats.org/drawingml/2006/chart">
                <c:chart xmlns:c="http://schemas.openxmlformats.org/drawingml/2006/chart" xmlns:r="http://schemas.openxmlformats.org/officeDocument/2006/relationships" r:id="rId5"/>
              </a:graphicData>
            </a:graphic>
          </p:graphicFrame>
        </p:grpSp>
        <p:sp>
          <p:nvSpPr>
            <p:cNvPr id="32" name="TextBox 31">
              <a:extLst>
                <a:ext uri="{FF2B5EF4-FFF2-40B4-BE49-F238E27FC236}">
                  <a16:creationId xmlns:a16="http://schemas.microsoft.com/office/drawing/2014/main" id="{E53251FD-EAA4-4901-9B87-26407F24277C}"/>
                </a:ext>
              </a:extLst>
            </p:cNvPr>
            <p:cNvSpPr txBox="1"/>
            <p:nvPr/>
          </p:nvSpPr>
          <p:spPr>
            <a:xfrm>
              <a:off x="1845474" y="4616898"/>
              <a:ext cx="1483364" cy="674870"/>
            </a:xfrm>
            <a:prstGeom prst="rect">
              <a:avLst/>
            </a:prstGeom>
            <a:noFill/>
            <a:scene3d>
              <a:camera prst="orthographicFront"/>
              <a:lightRig rig="threePt" dir="t"/>
            </a:scene3d>
            <a:sp3d>
              <a:bevelT/>
            </a:sp3d>
          </p:spPr>
          <p:txBody>
            <a:bodyPr wrap="square" rtlCol="0">
              <a:spAutoFit/>
            </a:bodyPr>
            <a:lstStyle/>
            <a:p>
              <a:r>
                <a:rPr lang="en-US" sz="1600" b="1" dirty="0">
                  <a:solidFill>
                    <a:schemeClr val="tx2"/>
                  </a:solidFill>
                </a:rPr>
                <a:t>Assessments</a:t>
              </a:r>
              <a:r>
                <a:rPr lang="en-US" b="1" dirty="0">
                  <a:solidFill>
                    <a:schemeClr val="accent4">
                      <a:lumMod val="50000"/>
                    </a:schemeClr>
                  </a:solidFill>
                </a:rPr>
                <a:t> </a:t>
              </a:r>
            </a:p>
          </p:txBody>
        </p:sp>
      </p:grpSp>
      <p:grpSp>
        <p:nvGrpSpPr>
          <p:cNvPr id="35" name="Group 34">
            <a:extLst>
              <a:ext uri="{FF2B5EF4-FFF2-40B4-BE49-F238E27FC236}">
                <a16:creationId xmlns:a16="http://schemas.microsoft.com/office/drawing/2014/main" id="{996D1BF9-E6B4-4A58-8025-EA469BD8FD96}"/>
              </a:ext>
            </a:extLst>
          </p:cNvPr>
          <p:cNvGrpSpPr/>
          <p:nvPr/>
        </p:nvGrpSpPr>
        <p:grpSpPr>
          <a:xfrm>
            <a:off x="1649019" y="3795280"/>
            <a:ext cx="2779357" cy="2666081"/>
            <a:chOff x="899162" y="1872868"/>
            <a:chExt cx="3425980" cy="3452410"/>
          </a:xfrm>
        </p:grpSpPr>
        <p:grpSp>
          <p:nvGrpSpPr>
            <p:cNvPr id="36" name="Group 35">
              <a:extLst>
                <a:ext uri="{FF2B5EF4-FFF2-40B4-BE49-F238E27FC236}">
                  <a16:creationId xmlns:a16="http://schemas.microsoft.com/office/drawing/2014/main" id="{9AF536B9-B0C7-4676-89E5-97555FABF457}"/>
                </a:ext>
              </a:extLst>
            </p:cNvPr>
            <p:cNvGrpSpPr/>
            <p:nvPr/>
          </p:nvGrpSpPr>
          <p:grpSpPr>
            <a:xfrm>
              <a:off x="899162" y="1872868"/>
              <a:ext cx="3375989" cy="3452410"/>
              <a:chOff x="899160" y="1872868"/>
              <a:chExt cx="3375989" cy="3452410"/>
            </a:xfrm>
          </p:grpSpPr>
          <p:sp>
            <p:nvSpPr>
              <p:cNvPr id="38" name="Rectangle 37">
                <a:extLst>
                  <a:ext uri="{FF2B5EF4-FFF2-40B4-BE49-F238E27FC236}">
                    <a16:creationId xmlns:a16="http://schemas.microsoft.com/office/drawing/2014/main" id="{61FF5B31-BE01-475C-9892-1CD9949EF05C}"/>
                  </a:ext>
                  <a:ext uri="{C183D7F6-B498-43B3-948B-1728B52AA6E4}">
                    <adec:decorative xmlns:adec="http://schemas.microsoft.com/office/drawing/2017/decorative" val="1"/>
                  </a:ext>
                </a:extLst>
              </p:cNvPr>
              <p:cNvSpPr/>
              <p:nvPr/>
            </p:nvSpPr>
            <p:spPr>
              <a:xfrm>
                <a:off x="899160" y="1872868"/>
                <a:ext cx="3375989" cy="3452410"/>
              </a:xfrm>
              <a:prstGeom prst="rect">
                <a:avLst/>
              </a:prstGeom>
              <a:solidFill>
                <a:srgbClr val="CFCFCF">
                  <a:alpha val="3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9" name="Chart 38">
                <a:extLst>
                  <a:ext uri="{FF2B5EF4-FFF2-40B4-BE49-F238E27FC236}">
                    <a16:creationId xmlns:a16="http://schemas.microsoft.com/office/drawing/2014/main" id="{6756C90A-77E2-45B8-869B-B53B80928D0B}"/>
                  </a:ext>
                </a:extLst>
              </p:cNvPr>
              <p:cNvGraphicFramePr/>
              <p:nvPr>
                <p:extLst>
                  <p:ext uri="{D42A27DB-BD31-4B8C-83A1-F6EECF244321}">
                    <p14:modId xmlns:p14="http://schemas.microsoft.com/office/powerpoint/2010/main" val="697781537"/>
                  </p:ext>
                </p:extLst>
              </p:nvPr>
            </p:nvGraphicFramePr>
            <p:xfrm>
              <a:off x="988586" y="1965558"/>
              <a:ext cx="3286563" cy="2632147"/>
            </p:xfrm>
            <a:graphic>
              <a:graphicData uri="http://schemas.openxmlformats.org/drawingml/2006/chart">
                <c:chart xmlns:c="http://schemas.openxmlformats.org/drawingml/2006/chart" xmlns:r="http://schemas.openxmlformats.org/officeDocument/2006/relationships" r:id="rId6"/>
              </a:graphicData>
            </a:graphic>
          </p:graphicFrame>
        </p:grpSp>
        <p:sp>
          <p:nvSpPr>
            <p:cNvPr id="37" name="TextBox 36">
              <a:extLst>
                <a:ext uri="{FF2B5EF4-FFF2-40B4-BE49-F238E27FC236}">
                  <a16:creationId xmlns:a16="http://schemas.microsoft.com/office/drawing/2014/main" id="{5EEB2E07-07FA-4485-88D0-5F7C4CFEFCFC}"/>
                </a:ext>
              </a:extLst>
            </p:cNvPr>
            <p:cNvSpPr txBox="1"/>
            <p:nvPr/>
          </p:nvSpPr>
          <p:spPr>
            <a:xfrm>
              <a:off x="949153" y="4629347"/>
              <a:ext cx="3375989" cy="438406"/>
            </a:xfrm>
            <a:prstGeom prst="rect">
              <a:avLst/>
            </a:prstGeom>
            <a:noFill/>
            <a:scene3d>
              <a:camera prst="orthographicFront"/>
              <a:lightRig rig="threePt" dir="t"/>
            </a:scene3d>
            <a:sp3d>
              <a:bevelT/>
            </a:sp3d>
          </p:spPr>
          <p:txBody>
            <a:bodyPr wrap="square" rtlCol="0">
              <a:spAutoFit/>
            </a:bodyPr>
            <a:lstStyle/>
            <a:p>
              <a:r>
                <a:rPr lang="en-US" sz="1600" b="1" dirty="0">
                  <a:solidFill>
                    <a:schemeClr val="tx2"/>
                  </a:solidFill>
                </a:rPr>
                <a:t>Rehabilitation Technology</a:t>
              </a:r>
            </a:p>
          </p:txBody>
        </p:sp>
      </p:grpSp>
      <p:grpSp>
        <p:nvGrpSpPr>
          <p:cNvPr id="40" name="Group 39">
            <a:extLst>
              <a:ext uri="{FF2B5EF4-FFF2-40B4-BE49-F238E27FC236}">
                <a16:creationId xmlns:a16="http://schemas.microsoft.com/office/drawing/2014/main" id="{8029791C-24BC-4455-9897-5120DD3F0010}"/>
              </a:ext>
            </a:extLst>
          </p:cNvPr>
          <p:cNvGrpSpPr/>
          <p:nvPr/>
        </p:nvGrpSpPr>
        <p:grpSpPr>
          <a:xfrm>
            <a:off x="4892745" y="3795280"/>
            <a:ext cx="2738801" cy="2666081"/>
            <a:chOff x="899162" y="1872868"/>
            <a:chExt cx="3375989" cy="3452410"/>
          </a:xfrm>
        </p:grpSpPr>
        <p:grpSp>
          <p:nvGrpSpPr>
            <p:cNvPr id="41" name="Group 40">
              <a:extLst>
                <a:ext uri="{FF2B5EF4-FFF2-40B4-BE49-F238E27FC236}">
                  <a16:creationId xmlns:a16="http://schemas.microsoft.com/office/drawing/2014/main" id="{B557570E-66ED-4F2D-BAF4-EC7F958C8E11}"/>
                </a:ext>
              </a:extLst>
            </p:cNvPr>
            <p:cNvGrpSpPr/>
            <p:nvPr/>
          </p:nvGrpSpPr>
          <p:grpSpPr>
            <a:xfrm>
              <a:off x="899162" y="1872868"/>
              <a:ext cx="3375989" cy="3452410"/>
              <a:chOff x="899160" y="1872868"/>
              <a:chExt cx="3375989" cy="3452410"/>
            </a:xfrm>
          </p:grpSpPr>
          <p:sp>
            <p:nvSpPr>
              <p:cNvPr id="43" name="Rectangle 42">
                <a:extLst>
                  <a:ext uri="{FF2B5EF4-FFF2-40B4-BE49-F238E27FC236}">
                    <a16:creationId xmlns:a16="http://schemas.microsoft.com/office/drawing/2014/main" id="{71E4F055-87E2-4628-A8E2-FFB542A20AB2}"/>
                  </a:ext>
                  <a:ext uri="{C183D7F6-B498-43B3-948B-1728B52AA6E4}">
                    <adec:decorative xmlns:adec="http://schemas.microsoft.com/office/drawing/2017/decorative" val="1"/>
                  </a:ext>
                </a:extLst>
              </p:cNvPr>
              <p:cNvSpPr/>
              <p:nvPr/>
            </p:nvSpPr>
            <p:spPr>
              <a:xfrm>
                <a:off x="899160" y="1872868"/>
                <a:ext cx="3375989" cy="3452410"/>
              </a:xfrm>
              <a:prstGeom prst="rect">
                <a:avLst/>
              </a:prstGeom>
              <a:solidFill>
                <a:srgbClr val="CFCFCF">
                  <a:alpha val="30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4" name="Chart 43">
                <a:extLst>
                  <a:ext uri="{FF2B5EF4-FFF2-40B4-BE49-F238E27FC236}">
                    <a16:creationId xmlns:a16="http://schemas.microsoft.com/office/drawing/2014/main" id="{DF50C559-358F-417F-BAEE-47C7F6819B67}"/>
                  </a:ext>
                </a:extLst>
              </p:cNvPr>
              <p:cNvGraphicFramePr/>
              <p:nvPr>
                <p:extLst>
                  <p:ext uri="{D42A27DB-BD31-4B8C-83A1-F6EECF244321}">
                    <p14:modId xmlns:p14="http://schemas.microsoft.com/office/powerpoint/2010/main" val="1509084646"/>
                  </p:ext>
                </p:extLst>
              </p:nvPr>
            </p:nvGraphicFramePr>
            <p:xfrm>
              <a:off x="1012184" y="2022054"/>
              <a:ext cx="3218251" cy="2638991"/>
            </p:xfrm>
            <a:graphic>
              <a:graphicData uri="http://schemas.openxmlformats.org/drawingml/2006/chart">
                <c:chart xmlns:c="http://schemas.openxmlformats.org/drawingml/2006/chart" xmlns:r="http://schemas.openxmlformats.org/officeDocument/2006/relationships" r:id="rId7"/>
              </a:graphicData>
            </a:graphic>
          </p:graphicFrame>
        </p:grpSp>
        <p:sp>
          <p:nvSpPr>
            <p:cNvPr id="42" name="TextBox 41">
              <a:extLst>
                <a:ext uri="{FF2B5EF4-FFF2-40B4-BE49-F238E27FC236}">
                  <a16:creationId xmlns:a16="http://schemas.microsoft.com/office/drawing/2014/main" id="{7B2FCA31-1159-4C19-85CA-60B144DE9A3A}"/>
                </a:ext>
              </a:extLst>
            </p:cNvPr>
            <p:cNvSpPr txBox="1"/>
            <p:nvPr/>
          </p:nvSpPr>
          <p:spPr>
            <a:xfrm>
              <a:off x="1564284" y="4629347"/>
              <a:ext cx="2014711" cy="438406"/>
            </a:xfrm>
            <a:prstGeom prst="rect">
              <a:avLst/>
            </a:prstGeom>
            <a:noFill/>
            <a:scene3d>
              <a:camera prst="orthographicFront"/>
              <a:lightRig rig="threePt" dir="t"/>
            </a:scene3d>
            <a:sp3d>
              <a:bevelT/>
            </a:sp3d>
          </p:spPr>
          <p:txBody>
            <a:bodyPr wrap="square" rtlCol="0">
              <a:spAutoFit/>
            </a:bodyPr>
            <a:lstStyle/>
            <a:p>
              <a:r>
                <a:rPr lang="en-US" sz="1600" b="1" dirty="0">
                  <a:solidFill>
                    <a:schemeClr val="tx2"/>
                  </a:solidFill>
                </a:rPr>
                <a:t>Transportation</a:t>
              </a:r>
            </a:p>
          </p:txBody>
        </p:sp>
      </p:grpSp>
      <p:grpSp>
        <p:nvGrpSpPr>
          <p:cNvPr id="55" name="Group 54">
            <a:extLst>
              <a:ext uri="{FF2B5EF4-FFF2-40B4-BE49-F238E27FC236}">
                <a16:creationId xmlns:a16="http://schemas.microsoft.com/office/drawing/2014/main" id="{8FC8DC1A-21BC-4C26-BAC2-5F21DDB21FB0}"/>
              </a:ext>
            </a:extLst>
          </p:cNvPr>
          <p:cNvGrpSpPr/>
          <p:nvPr/>
        </p:nvGrpSpPr>
        <p:grpSpPr>
          <a:xfrm rot="601482">
            <a:off x="7563815" y="2132245"/>
            <a:ext cx="1073957" cy="473189"/>
            <a:chOff x="2026929" y="4093708"/>
            <a:chExt cx="1565123" cy="741497"/>
          </a:xfrm>
        </p:grpSpPr>
        <p:cxnSp>
          <p:nvCxnSpPr>
            <p:cNvPr id="56" name="Straight Arrow Connector 55">
              <a:extLst>
                <a:ext uri="{FF2B5EF4-FFF2-40B4-BE49-F238E27FC236}">
                  <a16:creationId xmlns:a16="http://schemas.microsoft.com/office/drawing/2014/main" id="{D8651E52-E332-429B-A4CB-313ACBF10595}"/>
                </a:ext>
              </a:extLst>
            </p:cNvPr>
            <p:cNvCxnSpPr/>
            <p:nvPr/>
          </p:nvCxnSpPr>
          <p:spPr>
            <a:xfrm flipV="1">
              <a:off x="2181893" y="4097075"/>
              <a:ext cx="1410159" cy="738130"/>
            </a:xfrm>
            <a:prstGeom prst="straightConnector1">
              <a:avLst/>
            </a:prstGeom>
            <a:ln>
              <a:solidFill>
                <a:srgbClr val="C00000"/>
              </a:solidFill>
              <a:tailEnd type="triangle"/>
            </a:ln>
          </p:spPr>
          <p:style>
            <a:lnRef idx="3">
              <a:schemeClr val="accent3"/>
            </a:lnRef>
            <a:fillRef idx="0">
              <a:schemeClr val="accent3"/>
            </a:fillRef>
            <a:effectRef idx="2">
              <a:schemeClr val="accent3"/>
            </a:effectRef>
            <a:fontRef idx="minor">
              <a:schemeClr val="tx1"/>
            </a:fontRef>
          </p:style>
        </p:cxnSp>
        <p:sp>
          <p:nvSpPr>
            <p:cNvPr id="57" name="TextBox 56">
              <a:extLst>
                <a:ext uri="{FF2B5EF4-FFF2-40B4-BE49-F238E27FC236}">
                  <a16:creationId xmlns:a16="http://schemas.microsoft.com/office/drawing/2014/main" id="{BE0AC362-BC52-4255-AB36-E18BAB67BC68}"/>
                </a:ext>
              </a:extLst>
            </p:cNvPr>
            <p:cNvSpPr txBox="1"/>
            <p:nvPr/>
          </p:nvSpPr>
          <p:spPr>
            <a:xfrm rot="20003455">
              <a:off x="2026929" y="4093708"/>
              <a:ext cx="1260518" cy="578751"/>
            </a:xfrm>
            <a:prstGeom prst="rect">
              <a:avLst/>
            </a:prstGeom>
            <a:noFill/>
          </p:spPr>
          <p:txBody>
            <a:bodyPr wrap="square" rtlCol="0">
              <a:spAutoFit/>
            </a:bodyPr>
            <a:lstStyle/>
            <a:p>
              <a:r>
                <a:rPr lang="en-US" dirty="0">
                  <a:solidFill>
                    <a:srgbClr val="C00000"/>
                  </a:solidFill>
                  <a:effectLst>
                    <a:outerShdw blurRad="38100" dist="38100" dir="2700000" algn="tl">
                      <a:srgbClr val="000000">
                        <a:alpha val="43137"/>
                      </a:srgbClr>
                    </a:outerShdw>
                  </a:effectLst>
                </a:rPr>
                <a:t>+141%</a:t>
              </a:r>
            </a:p>
          </p:txBody>
        </p:sp>
      </p:grpSp>
      <p:grpSp>
        <p:nvGrpSpPr>
          <p:cNvPr id="58" name="Group 57">
            <a:extLst>
              <a:ext uri="{FF2B5EF4-FFF2-40B4-BE49-F238E27FC236}">
                <a16:creationId xmlns:a16="http://schemas.microsoft.com/office/drawing/2014/main" id="{BFE76463-CF73-40FB-AE9D-358BB0C3675E}"/>
              </a:ext>
            </a:extLst>
          </p:cNvPr>
          <p:cNvGrpSpPr/>
          <p:nvPr/>
        </p:nvGrpSpPr>
        <p:grpSpPr>
          <a:xfrm rot="20874811">
            <a:off x="3446232" y="1971107"/>
            <a:ext cx="977205" cy="548875"/>
            <a:chOff x="2363571" y="4153591"/>
            <a:chExt cx="1455285" cy="1034482"/>
          </a:xfrm>
        </p:grpSpPr>
        <p:cxnSp>
          <p:nvCxnSpPr>
            <p:cNvPr id="59" name="Straight Arrow Connector 58">
              <a:extLst>
                <a:ext uri="{FF2B5EF4-FFF2-40B4-BE49-F238E27FC236}">
                  <a16:creationId xmlns:a16="http://schemas.microsoft.com/office/drawing/2014/main" id="{1F98F31B-67B9-451D-BDC0-9BA8DB693155}"/>
                </a:ext>
              </a:extLst>
            </p:cNvPr>
            <p:cNvCxnSpPr/>
            <p:nvPr/>
          </p:nvCxnSpPr>
          <p:spPr>
            <a:xfrm flipV="1">
              <a:off x="2381827" y="4449943"/>
              <a:ext cx="1410159" cy="738130"/>
            </a:xfrm>
            <a:prstGeom prst="straightConnector1">
              <a:avLst/>
            </a:prstGeom>
            <a:ln>
              <a:solidFill>
                <a:srgbClr val="C00000"/>
              </a:solidFill>
              <a:tailEnd type="triangle"/>
            </a:ln>
          </p:spPr>
          <p:style>
            <a:lnRef idx="3">
              <a:schemeClr val="accent3"/>
            </a:lnRef>
            <a:fillRef idx="0">
              <a:schemeClr val="accent3"/>
            </a:fillRef>
            <a:effectRef idx="2">
              <a:schemeClr val="accent3"/>
            </a:effectRef>
            <a:fontRef idx="minor">
              <a:schemeClr val="tx1"/>
            </a:fontRef>
          </p:style>
        </p:cxnSp>
        <p:sp>
          <p:nvSpPr>
            <p:cNvPr id="60" name="TextBox 59">
              <a:extLst>
                <a:ext uri="{FF2B5EF4-FFF2-40B4-BE49-F238E27FC236}">
                  <a16:creationId xmlns:a16="http://schemas.microsoft.com/office/drawing/2014/main" id="{2B2202E7-2376-410A-9123-23DEF007AF74}"/>
                </a:ext>
              </a:extLst>
            </p:cNvPr>
            <p:cNvSpPr txBox="1"/>
            <p:nvPr/>
          </p:nvSpPr>
          <p:spPr>
            <a:xfrm rot="20409305">
              <a:off x="2363571" y="4153591"/>
              <a:ext cx="1455285" cy="696092"/>
            </a:xfrm>
            <a:prstGeom prst="rect">
              <a:avLst/>
            </a:prstGeom>
            <a:noFill/>
          </p:spPr>
          <p:txBody>
            <a:bodyPr wrap="square" rtlCol="0">
              <a:spAutoFit/>
            </a:bodyPr>
            <a:lstStyle/>
            <a:p>
              <a:r>
                <a:rPr lang="en-US" dirty="0">
                  <a:solidFill>
                    <a:srgbClr val="C00000"/>
                  </a:solidFill>
                  <a:effectLst>
                    <a:outerShdw blurRad="38100" dist="38100" dir="2700000" algn="tl">
                      <a:srgbClr val="000000">
                        <a:alpha val="43137"/>
                      </a:srgbClr>
                    </a:outerShdw>
                  </a:effectLst>
                </a:rPr>
                <a:t>+610%</a:t>
              </a:r>
            </a:p>
          </p:txBody>
        </p:sp>
      </p:grpSp>
      <p:grpSp>
        <p:nvGrpSpPr>
          <p:cNvPr id="61" name="Group 60">
            <a:extLst>
              <a:ext uri="{FF2B5EF4-FFF2-40B4-BE49-F238E27FC236}">
                <a16:creationId xmlns:a16="http://schemas.microsoft.com/office/drawing/2014/main" id="{04CDFBC7-AA0F-401E-AD83-0D44D0A21175}"/>
              </a:ext>
            </a:extLst>
          </p:cNvPr>
          <p:cNvGrpSpPr/>
          <p:nvPr/>
        </p:nvGrpSpPr>
        <p:grpSpPr>
          <a:xfrm rot="20874811">
            <a:off x="2550545" y="4283044"/>
            <a:ext cx="956244" cy="548875"/>
            <a:chOff x="2363571" y="4153591"/>
            <a:chExt cx="1455285" cy="1034482"/>
          </a:xfrm>
        </p:grpSpPr>
        <p:cxnSp>
          <p:nvCxnSpPr>
            <p:cNvPr id="62" name="Straight Arrow Connector 61">
              <a:extLst>
                <a:ext uri="{FF2B5EF4-FFF2-40B4-BE49-F238E27FC236}">
                  <a16:creationId xmlns:a16="http://schemas.microsoft.com/office/drawing/2014/main" id="{9CFEA6F1-A7BE-42AE-B894-CFA99C7F84C5}"/>
                </a:ext>
              </a:extLst>
            </p:cNvPr>
            <p:cNvCxnSpPr/>
            <p:nvPr/>
          </p:nvCxnSpPr>
          <p:spPr>
            <a:xfrm flipV="1">
              <a:off x="2381827" y="4449943"/>
              <a:ext cx="1410159" cy="738130"/>
            </a:xfrm>
            <a:prstGeom prst="straightConnector1">
              <a:avLst/>
            </a:prstGeom>
            <a:ln>
              <a:solidFill>
                <a:srgbClr val="C00000"/>
              </a:solidFill>
              <a:tailEnd type="triangle"/>
            </a:ln>
          </p:spPr>
          <p:style>
            <a:lnRef idx="3">
              <a:schemeClr val="accent3"/>
            </a:lnRef>
            <a:fillRef idx="0">
              <a:schemeClr val="accent3"/>
            </a:fillRef>
            <a:effectRef idx="2">
              <a:schemeClr val="accent3"/>
            </a:effectRef>
            <a:fontRef idx="minor">
              <a:schemeClr val="tx1"/>
            </a:fontRef>
          </p:style>
        </p:cxnSp>
        <p:sp>
          <p:nvSpPr>
            <p:cNvPr id="63" name="TextBox 62">
              <a:extLst>
                <a:ext uri="{FF2B5EF4-FFF2-40B4-BE49-F238E27FC236}">
                  <a16:creationId xmlns:a16="http://schemas.microsoft.com/office/drawing/2014/main" id="{41724DB5-F942-4B03-8379-C7850240BD9E}"/>
                </a:ext>
              </a:extLst>
            </p:cNvPr>
            <p:cNvSpPr txBox="1"/>
            <p:nvPr/>
          </p:nvSpPr>
          <p:spPr>
            <a:xfrm rot="20409305">
              <a:off x="2363571" y="4153591"/>
              <a:ext cx="1455285" cy="696092"/>
            </a:xfrm>
            <a:prstGeom prst="rect">
              <a:avLst/>
            </a:prstGeom>
            <a:noFill/>
          </p:spPr>
          <p:txBody>
            <a:bodyPr wrap="square" rtlCol="0">
              <a:spAutoFit/>
            </a:bodyPr>
            <a:lstStyle/>
            <a:p>
              <a:r>
                <a:rPr lang="en-US" dirty="0">
                  <a:solidFill>
                    <a:srgbClr val="C00000"/>
                  </a:solidFill>
                  <a:effectLst>
                    <a:outerShdw blurRad="38100" dist="38100" dir="2700000" algn="tl">
                      <a:srgbClr val="000000">
                        <a:alpha val="43137"/>
                      </a:srgbClr>
                    </a:outerShdw>
                  </a:effectLst>
                </a:rPr>
                <a:t>+219%</a:t>
              </a:r>
            </a:p>
          </p:txBody>
        </p:sp>
      </p:grpSp>
      <p:grpSp>
        <p:nvGrpSpPr>
          <p:cNvPr id="64" name="Group 63">
            <a:extLst>
              <a:ext uri="{FF2B5EF4-FFF2-40B4-BE49-F238E27FC236}">
                <a16:creationId xmlns:a16="http://schemas.microsoft.com/office/drawing/2014/main" id="{FFC4654C-9EFC-472B-98FF-6CFDD6F5FB25}"/>
              </a:ext>
            </a:extLst>
          </p:cNvPr>
          <p:cNvGrpSpPr/>
          <p:nvPr/>
        </p:nvGrpSpPr>
        <p:grpSpPr>
          <a:xfrm rot="20874811">
            <a:off x="5809655" y="4327400"/>
            <a:ext cx="916796" cy="505658"/>
            <a:chOff x="2317957" y="4275948"/>
            <a:chExt cx="1474029" cy="912125"/>
          </a:xfrm>
        </p:grpSpPr>
        <p:cxnSp>
          <p:nvCxnSpPr>
            <p:cNvPr id="65" name="Straight Arrow Connector 64">
              <a:extLst>
                <a:ext uri="{FF2B5EF4-FFF2-40B4-BE49-F238E27FC236}">
                  <a16:creationId xmlns:a16="http://schemas.microsoft.com/office/drawing/2014/main" id="{C1348308-9513-4941-B710-FEFCA40A5D66}"/>
                </a:ext>
              </a:extLst>
            </p:cNvPr>
            <p:cNvCxnSpPr/>
            <p:nvPr/>
          </p:nvCxnSpPr>
          <p:spPr>
            <a:xfrm flipV="1">
              <a:off x="2381827" y="4449943"/>
              <a:ext cx="1410159" cy="738130"/>
            </a:xfrm>
            <a:prstGeom prst="straightConnector1">
              <a:avLst/>
            </a:prstGeom>
            <a:ln>
              <a:solidFill>
                <a:srgbClr val="C00000"/>
              </a:solidFill>
              <a:tailEnd type="triangle"/>
            </a:ln>
          </p:spPr>
          <p:style>
            <a:lnRef idx="3">
              <a:schemeClr val="accent3"/>
            </a:lnRef>
            <a:fillRef idx="0">
              <a:schemeClr val="accent3"/>
            </a:fillRef>
            <a:effectRef idx="2">
              <a:schemeClr val="accent3"/>
            </a:effectRef>
            <a:fontRef idx="minor">
              <a:schemeClr val="tx1"/>
            </a:fontRef>
          </p:style>
        </p:cxnSp>
        <p:sp>
          <p:nvSpPr>
            <p:cNvPr id="66" name="TextBox 65">
              <a:extLst>
                <a:ext uri="{FF2B5EF4-FFF2-40B4-BE49-F238E27FC236}">
                  <a16:creationId xmlns:a16="http://schemas.microsoft.com/office/drawing/2014/main" id="{D9C74958-0F9F-422A-A387-CE58B0355F5C}"/>
                </a:ext>
              </a:extLst>
            </p:cNvPr>
            <p:cNvSpPr txBox="1"/>
            <p:nvPr/>
          </p:nvSpPr>
          <p:spPr>
            <a:xfrm rot="20208604">
              <a:off x="2317957" y="4275948"/>
              <a:ext cx="1455284" cy="552099"/>
            </a:xfrm>
            <a:prstGeom prst="rect">
              <a:avLst/>
            </a:prstGeom>
            <a:noFill/>
          </p:spPr>
          <p:txBody>
            <a:bodyPr wrap="square" rtlCol="0">
              <a:spAutoFit/>
            </a:bodyPr>
            <a:lstStyle/>
            <a:p>
              <a:r>
                <a:rPr lang="en-US" dirty="0">
                  <a:solidFill>
                    <a:srgbClr val="C00000"/>
                  </a:solidFill>
                  <a:effectLst>
                    <a:outerShdw blurRad="38100" dist="38100" dir="2700000" algn="tl">
                      <a:srgbClr val="000000">
                        <a:alpha val="43137"/>
                      </a:srgbClr>
                    </a:outerShdw>
                  </a:effectLst>
                </a:rPr>
                <a:t>+185%</a:t>
              </a:r>
            </a:p>
          </p:txBody>
        </p:sp>
      </p:grpSp>
      <p:grpSp>
        <p:nvGrpSpPr>
          <p:cNvPr id="67" name="Group 66">
            <a:extLst>
              <a:ext uri="{FF2B5EF4-FFF2-40B4-BE49-F238E27FC236}">
                <a16:creationId xmlns:a16="http://schemas.microsoft.com/office/drawing/2014/main" id="{95091F03-7288-4A91-91F7-E9D811EFA8ED}"/>
              </a:ext>
            </a:extLst>
          </p:cNvPr>
          <p:cNvGrpSpPr/>
          <p:nvPr/>
        </p:nvGrpSpPr>
        <p:grpSpPr>
          <a:xfrm rot="20874811">
            <a:off x="8995168" y="4331686"/>
            <a:ext cx="991046" cy="509757"/>
            <a:chOff x="2193877" y="4068627"/>
            <a:chExt cx="1598109" cy="1119446"/>
          </a:xfrm>
        </p:grpSpPr>
        <p:cxnSp>
          <p:nvCxnSpPr>
            <p:cNvPr id="68" name="Straight Arrow Connector 67">
              <a:extLst>
                <a:ext uri="{FF2B5EF4-FFF2-40B4-BE49-F238E27FC236}">
                  <a16:creationId xmlns:a16="http://schemas.microsoft.com/office/drawing/2014/main" id="{585F7025-9BD2-4626-80C4-1B258B6F290B}"/>
                </a:ext>
              </a:extLst>
            </p:cNvPr>
            <p:cNvCxnSpPr/>
            <p:nvPr/>
          </p:nvCxnSpPr>
          <p:spPr>
            <a:xfrm flipV="1">
              <a:off x="2381827" y="4449943"/>
              <a:ext cx="1410159" cy="738130"/>
            </a:xfrm>
            <a:prstGeom prst="straightConnector1">
              <a:avLst/>
            </a:prstGeom>
            <a:ln>
              <a:solidFill>
                <a:srgbClr val="C00000"/>
              </a:solidFill>
              <a:tailEnd type="triangle"/>
            </a:ln>
          </p:spPr>
          <p:style>
            <a:lnRef idx="3">
              <a:schemeClr val="accent3"/>
            </a:lnRef>
            <a:fillRef idx="0">
              <a:schemeClr val="accent3"/>
            </a:fillRef>
            <a:effectRef idx="2">
              <a:schemeClr val="accent3"/>
            </a:effectRef>
            <a:fontRef idx="minor">
              <a:schemeClr val="tx1"/>
            </a:fontRef>
          </p:style>
        </p:cxnSp>
        <p:sp>
          <p:nvSpPr>
            <p:cNvPr id="69" name="TextBox 68">
              <a:extLst>
                <a:ext uri="{FF2B5EF4-FFF2-40B4-BE49-F238E27FC236}">
                  <a16:creationId xmlns:a16="http://schemas.microsoft.com/office/drawing/2014/main" id="{F68601D8-23EB-40F2-A8B0-F7D180B3E38C}"/>
                </a:ext>
              </a:extLst>
            </p:cNvPr>
            <p:cNvSpPr txBox="1"/>
            <p:nvPr/>
          </p:nvSpPr>
          <p:spPr>
            <a:xfrm rot="20423335">
              <a:off x="2193877" y="4068627"/>
              <a:ext cx="1455283" cy="654069"/>
            </a:xfrm>
            <a:prstGeom prst="rect">
              <a:avLst/>
            </a:prstGeom>
            <a:noFill/>
          </p:spPr>
          <p:txBody>
            <a:bodyPr wrap="square" rtlCol="0">
              <a:spAutoFit/>
            </a:bodyPr>
            <a:lstStyle/>
            <a:p>
              <a:r>
                <a:rPr lang="en-US" dirty="0">
                  <a:solidFill>
                    <a:srgbClr val="C00000"/>
                  </a:solidFill>
                  <a:effectLst>
                    <a:outerShdw blurRad="38100" dist="38100" dir="2700000" algn="tl">
                      <a:srgbClr val="000000">
                        <a:alpha val="43137"/>
                      </a:srgbClr>
                    </a:outerShdw>
                  </a:effectLst>
                </a:rPr>
                <a:t>+210%</a:t>
              </a:r>
            </a:p>
          </p:txBody>
        </p:sp>
      </p:grpSp>
      <p:sp>
        <p:nvSpPr>
          <p:cNvPr id="45" name="TextBox 44">
            <a:extLst>
              <a:ext uri="{FF2B5EF4-FFF2-40B4-BE49-F238E27FC236}">
                <a16:creationId xmlns:a16="http://schemas.microsoft.com/office/drawing/2014/main" id="{5CE0FE71-FD83-41C2-A461-1D45F8D30C6B}"/>
              </a:ext>
            </a:extLst>
          </p:cNvPr>
          <p:cNvSpPr txBox="1"/>
          <p:nvPr/>
        </p:nvSpPr>
        <p:spPr>
          <a:xfrm>
            <a:off x="11519065" y="5668955"/>
            <a:ext cx="540977"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14</a:t>
            </a:r>
          </a:p>
        </p:txBody>
      </p:sp>
    </p:spTree>
    <p:extLst>
      <p:ext uri="{BB962C8B-B14F-4D97-AF65-F5344CB8AC3E}">
        <p14:creationId xmlns:p14="http://schemas.microsoft.com/office/powerpoint/2010/main" val="80394982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Money">
            <a:extLst>
              <a:ext uri="{FF2B5EF4-FFF2-40B4-BE49-F238E27FC236}">
                <a16:creationId xmlns:a16="http://schemas.microsoft.com/office/drawing/2014/main" id="{5A360DD6-6B9F-4C6F-AA87-F2CC0961B3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2744783"/>
            <a:ext cx="4538353" cy="4538353"/>
          </a:xfrm>
          <a:prstGeom prst="rect">
            <a:avLst/>
          </a:prstGeom>
        </p:spPr>
      </p:pic>
      <p:sp>
        <p:nvSpPr>
          <p:cNvPr id="3" name="Content Placeholder 2">
            <a:extLst>
              <a:ext uri="{FF2B5EF4-FFF2-40B4-BE49-F238E27FC236}">
                <a16:creationId xmlns:a16="http://schemas.microsoft.com/office/drawing/2014/main" id="{ED07BE8A-7E8B-4EA2-8EE0-7B224509FFE1}"/>
              </a:ext>
            </a:extLst>
          </p:cNvPr>
          <p:cNvSpPr>
            <a:spLocks noGrp="1"/>
          </p:cNvSpPr>
          <p:nvPr>
            <p:ph idx="1"/>
          </p:nvPr>
        </p:nvSpPr>
        <p:spPr>
          <a:xfrm>
            <a:off x="539732" y="1513436"/>
            <a:ext cx="10478985" cy="3024125"/>
          </a:xfrm>
        </p:spPr>
        <p:txBody>
          <a:bodyPr>
            <a:normAutofit fontScale="85000" lnSpcReduction="20000"/>
          </a:bodyPr>
          <a:lstStyle/>
          <a:p>
            <a:pPr marL="0" lvl="0" indent="0">
              <a:buNone/>
            </a:pPr>
            <a:endParaRPr lang="en-US" sz="2200" dirty="0"/>
          </a:p>
          <a:p>
            <a:pPr marL="0" lvl="0" indent="0">
              <a:lnSpc>
                <a:spcPct val="160000"/>
              </a:lnSpc>
              <a:buNone/>
            </a:pPr>
            <a:r>
              <a:rPr lang="en-US" sz="3300" dirty="0">
                <a:solidFill>
                  <a:schemeClr val="tx2"/>
                </a:solidFill>
              </a:rPr>
              <a:t>Vocational Rehabilitation must </a:t>
            </a:r>
            <a:r>
              <a:rPr lang="en-US" sz="3300" i="1" u="sng" dirty="0">
                <a:solidFill>
                  <a:schemeClr val="tx2"/>
                </a:solidFill>
              </a:rPr>
              <a:t>spend</a:t>
            </a:r>
            <a:r>
              <a:rPr lang="en-US" sz="3300" dirty="0">
                <a:solidFill>
                  <a:schemeClr val="tx2"/>
                </a:solidFill>
              </a:rPr>
              <a:t> at least </a:t>
            </a:r>
            <a:r>
              <a:rPr lang="en-US" sz="3300" b="1" dirty="0">
                <a:solidFill>
                  <a:schemeClr val="tx2"/>
                </a:solidFill>
              </a:rPr>
              <a:t>15% </a:t>
            </a:r>
            <a:r>
              <a:rPr lang="en-US" sz="3300" dirty="0">
                <a:solidFill>
                  <a:schemeClr val="tx2"/>
                </a:solidFill>
              </a:rPr>
              <a:t>of its full Federal Section 110 Grant Award for the provision of Pre-Employment Transition Services (Pre-ETS) only to              students with disabilities.</a:t>
            </a:r>
          </a:p>
          <a:p>
            <a:pPr marL="0" indent="0">
              <a:buNone/>
            </a:pPr>
            <a:endParaRPr lang="en-US" sz="2200" dirty="0"/>
          </a:p>
        </p:txBody>
      </p:sp>
      <p:sp>
        <p:nvSpPr>
          <p:cNvPr id="6" name="Title 1">
            <a:extLst>
              <a:ext uri="{FF2B5EF4-FFF2-40B4-BE49-F238E27FC236}">
                <a16:creationId xmlns:a16="http://schemas.microsoft.com/office/drawing/2014/main" id="{6A16F821-4AE6-4005-9E9B-628989B914E9}"/>
              </a:ext>
            </a:extLst>
          </p:cNvPr>
          <p:cNvSpPr txBox="1">
            <a:spLocks/>
          </p:cNvSpPr>
          <p:nvPr/>
        </p:nvSpPr>
        <p:spPr>
          <a:xfrm>
            <a:off x="1295400" y="255134"/>
            <a:ext cx="9601200" cy="10368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dirty="0"/>
              <a:t>Vocational Rehabilitation (B/A 3265 &amp; 3254)</a:t>
            </a:r>
          </a:p>
          <a:p>
            <a:r>
              <a:rPr lang="en-US" b="1" dirty="0"/>
              <a:t>WIOA – New Mandate</a:t>
            </a:r>
          </a:p>
        </p:txBody>
      </p:sp>
      <p:sp>
        <p:nvSpPr>
          <p:cNvPr id="5" name="TextBox 4">
            <a:extLst>
              <a:ext uri="{FF2B5EF4-FFF2-40B4-BE49-F238E27FC236}">
                <a16:creationId xmlns:a16="http://schemas.microsoft.com/office/drawing/2014/main" id="{DB088F4D-5CDD-471C-A298-CC5DA3819B38}"/>
              </a:ext>
            </a:extLst>
          </p:cNvPr>
          <p:cNvSpPr txBox="1"/>
          <p:nvPr/>
        </p:nvSpPr>
        <p:spPr>
          <a:xfrm>
            <a:off x="11590317" y="5668955"/>
            <a:ext cx="469725"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15</a:t>
            </a:r>
          </a:p>
        </p:txBody>
      </p:sp>
    </p:spTree>
    <p:extLst>
      <p:ext uri="{BB962C8B-B14F-4D97-AF65-F5344CB8AC3E}">
        <p14:creationId xmlns:p14="http://schemas.microsoft.com/office/powerpoint/2010/main" val="346975206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3">
            <a:extLst>
              <a:ext uri="{FF2B5EF4-FFF2-40B4-BE49-F238E27FC236}">
                <a16:creationId xmlns:a16="http://schemas.microsoft.com/office/drawing/2014/main" id="{90F3CDDD-A237-450D-AEA9-DE15E63E2C77}"/>
              </a:ext>
            </a:extLst>
          </p:cNvPr>
          <p:cNvGraphicFramePr>
            <a:graphicFrameLocks/>
          </p:cNvGraphicFramePr>
          <p:nvPr>
            <p:extLst>
              <p:ext uri="{D42A27DB-BD31-4B8C-83A1-F6EECF244321}">
                <p14:modId xmlns:p14="http://schemas.microsoft.com/office/powerpoint/2010/main" val="1123500433"/>
              </p:ext>
            </p:extLst>
          </p:nvPr>
        </p:nvGraphicFramePr>
        <p:xfrm>
          <a:off x="594954" y="2068285"/>
          <a:ext cx="10384773" cy="4641273"/>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1">
            <a:extLst>
              <a:ext uri="{FF2B5EF4-FFF2-40B4-BE49-F238E27FC236}">
                <a16:creationId xmlns:a16="http://schemas.microsoft.com/office/drawing/2014/main" id="{DFD89165-E99A-40E1-8EEE-6194528FD77E}"/>
              </a:ext>
            </a:extLst>
          </p:cNvPr>
          <p:cNvSpPr txBox="1">
            <a:spLocks/>
          </p:cNvSpPr>
          <p:nvPr/>
        </p:nvSpPr>
        <p:spPr>
          <a:xfrm>
            <a:off x="1295400" y="255134"/>
            <a:ext cx="9601200" cy="10368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dirty="0"/>
              <a:t>Vocational Rehabilitation (B/A 3265 &amp; 3254)</a:t>
            </a:r>
          </a:p>
          <a:p>
            <a:r>
              <a:rPr lang="en-US" b="1" dirty="0"/>
              <a:t>Pre-ETS cutting into General Client Services</a:t>
            </a:r>
          </a:p>
        </p:txBody>
      </p:sp>
      <p:sp>
        <p:nvSpPr>
          <p:cNvPr id="4" name="TextBox 3">
            <a:extLst>
              <a:ext uri="{FF2B5EF4-FFF2-40B4-BE49-F238E27FC236}">
                <a16:creationId xmlns:a16="http://schemas.microsoft.com/office/drawing/2014/main" id="{C559CADE-223B-4BC5-A448-6424B94D29D6}"/>
              </a:ext>
            </a:extLst>
          </p:cNvPr>
          <p:cNvSpPr txBox="1"/>
          <p:nvPr/>
        </p:nvSpPr>
        <p:spPr>
          <a:xfrm>
            <a:off x="11597046" y="5668955"/>
            <a:ext cx="462996"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16</a:t>
            </a:r>
          </a:p>
        </p:txBody>
      </p:sp>
    </p:spTree>
    <p:extLst>
      <p:ext uri="{BB962C8B-B14F-4D97-AF65-F5344CB8AC3E}">
        <p14:creationId xmlns:p14="http://schemas.microsoft.com/office/powerpoint/2010/main" val="84820504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3882A-68C0-47C7-B646-CC99157D3877}"/>
              </a:ext>
            </a:extLst>
          </p:cNvPr>
          <p:cNvSpPr>
            <a:spLocks noGrp="1"/>
          </p:cNvSpPr>
          <p:nvPr>
            <p:ph type="title"/>
          </p:nvPr>
        </p:nvSpPr>
        <p:spPr>
          <a:xfrm>
            <a:off x="326162" y="2081992"/>
            <a:ext cx="3307687" cy="3809783"/>
          </a:xfrm>
        </p:spPr>
        <p:txBody>
          <a:bodyPr>
            <a:normAutofit/>
          </a:bodyPr>
          <a:lstStyle/>
          <a:p>
            <a:r>
              <a:rPr lang="en-US" dirty="0">
                <a:solidFill>
                  <a:schemeClr val="tx2"/>
                </a:solidFill>
              </a:rPr>
              <a:t>Pre-ETS Expenditures Capturing over 50% of Client Services Budget SFY 2022 &amp; 2023</a:t>
            </a:r>
            <a:br>
              <a:rPr lang="en-US" dirty="0"/>
            </a:br>
            <a:endParaRPr lang="en-US" dirty="0"/>
          </a:p>
        </p:txBody>
      </p:sp>
      <p:graphicFrame>
        <p:nvGraphicFramePr>
          <p:cNvPr id="11" name="Content Placeholder 3">
            <a:extLst>
              <a:ext uri="{FF2B5EF4-FFF2-40B4-BE49-F238E27FC236}">
                <a16:creationId xmlns:a16="http://schemas.microsoft.com/office/drawing/2014/main" id="{33CF1BE7-8A4D-4825-BF14-B9D104FB38AF}"/>
              </a:ext>
            </a:extLst>
          </p:cNvPr>
          <p:cNvGraphicFramePr>
            <a:graphicFrameLocks/>
          </p:cNvGraphicFramePr>
          <p:nvPr>
            <p:extLst>
              <p:ext uri="{D42A27DB-BD31-4B8C-83A1-F6EECF244321}">
                <p14:modId xmlns:p14="http://schemas.microsoft.com/office/powerpoint/2010/main" val="3643229373"/>
              </p:ext>
            </p:extLst>
          </p:nvPr>
        </p:nvGraphicFramePr>
        <p:xfrm>
          <a:off x="3902032" y="1832796"/>
          <a:ext cx="7378585" cy="477007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1">
            <a:extLst>
              <a:ext uri="{FF2B5EF4-FFF2-40B4-BE49-F238E27FC236}">
                <a16:creationId xmlns:a16="http://schemas.microsoft.com/office/drawing/2014/main" id="{EB890092-5D23-4924-B169-22D7F629F218}"/>
              </a:ext>
            </a:extLst>
          </p:cNvPr>
          <p:cNvSpPr txBox="1">
            <a:spLocks/>
          </p:cNvSpPr>
          <p:nvPr/>
        </p:nvSpPr>
        <p:spPr>
          <a:xfrm>
            <a:off x="1295400" y="255134"/>
            <a:ext cx="9601200" cy="10368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dirty="0"/>
              <a:t>Vocational Rehabilitation (B/A 3265 &amp; 3254)</a:t>
            </a:r>
          </a:p>
          <a:p>
            <a:r>
              <a:rPr lang="en-US" b="1" dirty="0"/>
              <a:t>Pre-ETS cutting into General Client Services</a:t>
            </a:r>
          </a:p>
        </p:txBody>
      </p:sp>
      <p:sp>
        <p:nvSpPr>
          <p:cNvPr id="5" name="TextBox 4">
            <a:extLst>
              <a:ext uri="{FF2B5EF4-FFF2-40B4-BE49-F238E27FC236}">
                <a16:creationId xmlns:a16="http://schemas.microsoft.com/office/drawing/2014/main" id="{1E76F002-A526-46C9-A650-6FC174D10258}"/>
              </a:ext>
            </a:extLst>
          </p:cNvPr>
          <p:cNvSpPr txBox="1"/>
          <p:nvPr/>
        </p:nvSpPr>
        <p:spPr>
          <a:xfrm>
            <a:off x="11548800" y="5668955"/>
            <a:ext cx="511242"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17</a:t>
            </a:r>
          </a:p>
        </p:txBody>
      </p:sp>
    </p:spTree>
    <p:extLst>
      <p:ext uri="{BB962C8B-B14F-4D97-AF65-F5344CB8AC3E}">
        <p14:creationId xmlns:p14="http://schemas.microsoft.com/office/powerpoint/2010/main" val="172886537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944" y="632947"/>
            <a:ext cx="9601200" cy="636202"/>
          </a:xfrm>
        </p:spPr>
        <p:txBody>
          <a:bodyPr/>
          <a:lstStyle/>
          <a:p>
            <a:r>
              <a:rPr lang="en-US" dirty="0"/>
              <a:t>Vocational Rehabilitation (B/A 3265 &amp; 3254)</a:t>
            </a:r>
          </a:p>
        </p:txBody>
      </p:sp>
      <p:grpSp>
        <p:nvGrpSpPr>
          <p:cNvPr id="10" name="Group 9">
            <a:extLst>
              <a:ext uri="{FF2B5EF4-FFF2-40B4-BE49-F238E27FC236}">
                <a16:creationId xmlns:a16="http://schemas.microsoft.com/office/drawing/2014/main" id="{6BAA2D00-7D60-4CED-9C67-C2A1CEC83463}"/>
              </a:ext>
            </a:extLst>
          </p:cNvPr>
          <p:cNvGrpSpPr/>
          <p:nvPr/>
        </p:nvGrpSpPr>
        <p:grpSpPr>
          <a:xfrm>
            <a:off x="863135" y="1669991"/>
            <a:ext cx="10141878" cy="400110"/>
            <a:chOff x="945222" y="3048001"/>
            <a:chExt cx="9722778" cy="400110"/>
          </a:xfrm>
        </p:grpSpPr>
        <p:sp>
          <p:nvSpPr>
            <p:cNvPr id="11" name="Text Box 8">
              <a:extLst>
                <a:ext uri="{FF2B5EF4-FFF2-40B4-BE49-F238E27FC236}">
                  <a16:creationId xmlns:a16="http://schemas.microsoft.com/office/drawing/2014/main" id="{FAB6D866-6537-495A-850F-4A244B12AE73}"/>
                </a:ext>
              </a:extLst>
            </p:cNvPr>
            <p:cNvSpPr txBox="1">
              <a:spLocks noChangeArrowheads="1"/>
            </p:cNvSpPr>
            <p:nvPr/>
          </p:nvSpPr>
          <p:spPr bwMode="auto">
            <a:xfrm>
              <a:off x="945222" y="3048001"/>
              <a:ext cx="3376461" cy="400110"/>
            </a:xfrm>
            <a:prstGeom prst="rect">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21.3% Non-Federal Match</a:t>
              </a:r>
            </a:p>
          </p:txBody>
        </p:sp>
        <p:sp>
          <p:nvSpPr>
            <p:cNvPr id="12" name="Text Box 9">
              <a:extLst>
                <a:ext uri="{FF2B5EF4-FFF2-40B4-BE49-F238E27FC236}">
                  <a16:creationId xmlns:a16="http://schemas.microsoft.com/office/drawing/2014/main" id="{9D0DCD79-EC5E-48FE-A1F2-B14A5CB6E3D2}"/>
                </a:ext>
              </a:extLst>
            </p:cNvPr>
            <p:cNvSpPr txBox="1">
              <a:spLocks noChangeArrowheads="1"/>
            </p:cNvSpPr>
            <p:nvPr/>
          </p:nvSpPr>
          <p:spPr bwMode="auto">
            <a:xfrm>
              <a:off x="4321683" y="3048001"/>
              <a:ext cx="6346317" cy="40011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78.7% Federal VR Section 110 Grant </a:t>
              </a:r>
            </a:p>
          </p:txBody>
        </p:sp>
      </p:grpSp>
      <p:pic>
        <p:nvPicPr>
          <p:cNvPr id="21" name="Picture 20" descr="Text&#10;&#10;Description automatically generated">
            <a:extLst>
              <a:ext uri="{FF2B5EF4-FFF2-40B4-BE49-F238E27FC236}">
                <a16:creationId xmlns:a16="http://schemas.microsoft.com/office/drawing/2014/main" id="{5C7F9410-7EBB-4D17-A65B-E19C443D845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11221" y="2218021"/>
            <a:ext cx="2788082" cy="1184935"/>
          </a:xfrm>
          <a:prstGeom prst="rect">
            <a:avLst/>
          </a:prstGeom>
        </p:spPr>
      </p:pic>
      <p:grpSp>
        <p:nvGrpSpPr>
          <p:cNvPr id="26" name="Group 25">
            <a:extLst>
              <a:ext uri="{FF2B5EF4-FFF2-40B4-BE49-F238E27FC236}">
                <a16:creationId xmlns:a16="http://schemas.microsoft.com/office/drawing/2014/main" id="{AE66E9B6-0FD1-459C-AA8B-D08052C9428E}"/>
              </a:ext>
            </a:extLst>
          </p:cNvPr>
          <p:cNvGrpSpPr/>
          <p:nvPr/>
        </p:nvGrpSpPr>
        <p:grpSpPr>
          <a:xfrm>
            <a:off x="4807560" y="2218021"/>
            <a:ext cx="5775030" cy="2188954"/>
            <a:chOff x="4496561" y="2244065"/>
            <a:chExt cx="5775030" cy="2188954"/>
          </a:xfrm>
        </p:grpSpPr>
        <p:pic>
          <p:nvPicPr>
            <p:cNvPr id="22" name="Picture 21" descr="Text&#10;&#10;Description automatically generated">
              <a:extLst>
                <a:ext uri="{FF2B5EF4-FFF2-40B4-BE49-F238E27FC236}">
                  <a16:creationId xmlns:a16="http://schemas.microsoft.com/office/drawing/2014/main" id="{C00AC710-961A-4C08-B232-5295816EE3C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496561" y="2244065"/>
              <a:ext cx="2788082" cy="1184935"/>
            </a:xfrm>
            <a:prstGeom prst="rect">
              <a:avLst/>
            </a:prstGeom>
          </p:spPr>
        </p:pic>
        <p:pic>
          <p:nvPicPr>
            <p:cNvPr id="23" name="Picture 22" descr="Text&#10;&#10;Description automatically generated">
              <a:extLst>
                <a:ext uri="{FF2B5EF4-FFF2-40B4-BE49-F238E27FC236}">
                  <a16:creationId xmlns:a16="http://schemas.microsoft.com/office/drawing/2014/main" id="{2B21C6B7-1AB7-41A6-9955-CD564A68494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92211" y="2578738"/>
              <a:ext cx="2788082" cy="1184935"/>
            </a:xfrm>
            <a:prstGeom prst="rect">
              <a:avLst/>
            </a:prstGeom>
          </p:spPr>
        </p:pic>
        <p:pic>
          <p:nvPicPr>
            <p:cNvPr id="24" name="Picture 23" descr="Text&#10;&#10;Description automatically generated">
              <a:extLst>
                <a:ext uri="{FF2B5EF4-FFF2-40B4-BE49-F238E27FC236}">
                  <a16:creationId xmlns:a16="http://schemas.microsoft.com/office/drawing/2014/main" id="{0F19BCDA-5F85-44FC-9B9D-2E1C05FE3F3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87860" y="2913411"/>
              <a:ext cx="2788082" cy="1184935"/>
            </a:xfrm>
            <a:prstGeom prst="rect">
              <a:avLst/>
            </a:prstGeom>
          </p:spPr>
        </p:pic>
        <p:pic>
          <p:nvPicPr>
            <p:cNvPr id="25" name="Picture 24" descr="Text&#10;&#10;Description automatically generated">
              <a:extLst>
                <a:ext uri="{FF2B5EF4-FFF2-40B4-BE49-F238E27FC236}">
                  <a16:creationId xmlns:a16="http://schemas.microsoft.com/office/drawing/2014/main" id="{8790A154-5C97-4E9C-8708-2B69374C5F7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483509" y="3248084"/>
              <a:ext cx="2788082" cy="1184935"/>
            </a:xfrm>
            <a:prstGeom prst="rect">
              <a:avLst/>
            </a:prstGeom>
          </p:spPr>
        </p:pic>
      </p:grpSp>
      <p:sp>
        <p:nvSpPr>
          <p:cNvPr id="13" name="TextBox 12">
            <a:extLst>
              <a:ext uri="{FF2B5EF4-FFF2-40B4-BE49-F238E27FC236}">
                <a16:creationId xmlns:a16="http://schemas.microsoft.com/office/drawing/2014/main" id="{2F7AC6F5-F420-4D94-9D19-831DAE1D77A0}"/>
              </a:ext>
            </a:extLst>
          </p:cNvPr>
          <p:cNvSpPr txBox="1"/>
          <p:nvPr/>
        </p:nvSpPr>
        <p:spPr>
          <a:xfrm>
            <a:off x="11602192" y="5668955"/>
            <a:ext cx="457850"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18</a:t>
            </a:r>
          </a:p>
        </p:txBody>
      </p:sp>
    </p:spTree>
    <p:extLst>
      <p:ext uri="{BB962C8B-B14F-4D97-AF65-F5344CB8AC3E}">
        <p14:creationId xmlns:p14="http://schemas.microsoft.com/office/powerpoint/2010/main" val="92276641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B1B1C8E-7A4C-4847-94EF-3084F8F3C3CF}"/>
              </a:ext>
            </a:extLst>
          </p:cNvPr>
          <p:cNvCxnSpPr>
            <a:cxnSpLocks/>
          </p:cNvCxnSpPr>
          <p:nvPr/>
        </p:nvCxnSpPr>
        <p:spPr>
          <a:xfrm>
            <a:off x="1555844" y="3402956"/>
            <a:ext cx="1068292" cy="243970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21F5F6-1439-4485-BBC6-5A976732F731}"/>
              </a:ext>
            </a:extLst>
          </p:cNvPr>
          <p:cNvCxnSpPr>
            <a:cxnSpLocks/>
          </p:cNvCxnSpPr>
          <p:nvPr/>
        </p:nvCxnSpPr>
        <p:spPr>
          <a:xfrm>
            <a:off x="3878923" y="2976477"/>
            <a:ext cx="1350346" cy="1676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91944" y="632947"/>
            <a:ext cx="9601200" cy="636202"/>
          </a:xfrm>
        </p:spPr>
        <p:txBody>
          <a:bodyPr/>
          <a:lstStyle/>
          <a:p>
            <a:r>
              <a:rPr lang="en-US" dirty="0"/>
              <a:t>Vocational Rehabilitation (B/A 3265 &amp; 3254)</a:t>
            </a:r>
          </a:p>
        </p:txBody>
      </p:sp>
      <p:grpSp>
        <p:nvGrpSpPr>
          <p:cNvPr id="10" name="Group 9">
            <a:extLst>
              <a:ext uri="{FF2B5EF4-FFF2-40B4-BE49-F238E27FC236}">
                <a16:creationId xmlns:a16="http://schemas.microsoft.com/office/drawing/2014/main" id="{6BAA2D00-7D60-4CED-9C67-C2A1CEC83463}"/>
              </a:ext>
            </a:extLst>
          </p:cNvPr>
          <p:cNvGrpSpPr/>
          <p:nvPr/>
        </p:nvGrpSpPr>
        <p:grpSpPr>
          <a:xfrm>
            <a:off x="863135" y="1669991"/>
            <a:ext cx="10141878" cy="400110"/>
            <a:chOff x="945222" y="3048001"/>
            <a:chExt cx="9722778" cy="400110"/>
          </a:xfrm>
        </p:grpSpPr>
        <p:sp>
          <p:nvSpPr>
            <p:cNvPr id="11" name="Text Box 8">
              <a:extLst>
                <a:ext uri="{FF2B5EF4-FFF2-40B4-BE49-F238E27FC236}">
                  <a16:creationId xmlns:a16="http://schemas.microsoft.com/office/drawing/2014/main" id="{FAB6D866-6537-495A-850F-4A244B12AE73}"/>
                </a:ext>
              </a:extLst>
            </p:cNvPr>
            <p:cNvSpPr txBox="1">
              <a:spLocks noChangeArrowheads="1"/>
            </p:cNvSpPr>
            <p:nvPr/>
          </p:nvSpPr>
          <p:spPr bwMode="auto">
            <a:xfrm>
              <a:off x="945222" y="3048001"/>
              <a:ext cx="3376461" cy="400110"/>
            </a:xfrm>
            <a:prstGeom prst="rect">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21.3% Non-Federal Match</a:t>
              </a:r>
            </a:p>
          </p:txBody>
        </p:sp>
        <p:sp>
          <p:nvSpPr>
            <p:cNvPr id="12" name="Text Box 9">
              <a:extLst>
                <a:ext uri="{FF2B5EF4-FFF2-40B4-BE49-F238E27FC236}">
                  <a16:creationId xmlns:a16="http://schemas.microsoft.com/office/drawing/2014/main" id="{9D0DCD79-EC5E-48FE-A1F2-B14A5CB6E3D2}"/>
                </a:ext>
              </a:extLst>
            </p:cNvPr>
            <p:cNvSpPr txBox="1">
              <a:spLocks noChangeArrowheads="1"/>
            </p:cNvSpPr>
            <p:nvPr/>
          </p:nvSpPr>
          <p:spPr bwMode="auto">
            <a:xfrm>
              <a:off x="4321683" y="3048001"/>
              <a:ext cx="6346317" cy="40011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78.7% Federal VR Section 110 Grant </a:t>
              </a:r>
            </a:p>
          </p:txBody>
        </p:sp>
      </p:grpSp>
      <p:pic>
        <p:nvPicPr>
          <p:cNvPr id="21" name="Picture 20" descr="Text&#10;&#10;Description automatically generated">
            <a:extLst>
              <a:ext uri="{FF2B5EF4-FFF2-40B4-BE49-F238E27FC236}">
                <a16:creationId xmlns:a16="http://schemas.microsoft.com/office/drawing/2014/main" id="{5C7F9410-7EBB-4D17-A65B-E19C443D845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11221" y="2218021"/>
            <a:ext cx="2788082" cy="1184935"/>
          </a:xfrm>
          <a:prstGeom prst="rect">
            <a:avLst/>
          </a:prstGeom>
        </p:spPr>
      </p:pic>
      <p:grpSp>
        <p:nvGrpSpPr>
          <p:cNvPr id="26" name="Group 25">
            <a:extLst>
              <a:ext uri="{FF2B5EF4-FFF2-40B4-BE49-F238E27FC236}">
                <a16:creationId xmlns:a16="http://schemas.microsoft.com/office/drawing/2014/main" id="{AE66E9B6-0FD1-459C-AA8B-D08052C9428E}"/>
              </a:ext>
            </a:extLst>
          </p:cNvPr>
          <p:cNvGrpSpPr/>
          <p:nvPr/>
        </p:nvGrpSpPr>
        <p:grpSpPr>
          <a:xfrm>
            <a:off x="4807560" y="2218021"/>
            <a:ext cx="5775030" cy="2188954"/>
            <a:chOff x="4496561" y="2244065"/>
            <a:chExt cx="5775030" cy="2188954"/>
          </a:xfrm>
        </p:grpSpPr>
        <p:pic>
          <p:nvPicPr>
            <p:cNvPr id="22" name="Picture 21" descr="Text&#10;&#10;Description automatically generated">
              <a:extLst>
                <a:ext uri="{FF2B5EF4-FFF2-40B4-BE49-F238E27FC236}">
                  <a16:creationId xmlns:a16="http://schemas.microsoft.com/office/drawing/2014/main" id="{C00AC710-961A-4C08-B232-5295816EE3C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496561" y="2244065"/>
              <a:ext cx="2788082" cy="1184935"/>
            </a:xfrm>
            <a:prstGeom prst="rect">
              <a:avLst/>
            </a:prstGeom>
          </p:spPr>
        </p:pic>
        <p:pic>
          <p:nvPicPr>
            <p:cNvPr id="23" name="Picture 22" descr="Text&#10;&#10;Description automatically generated">
              <a:extLst>
                <a:ext uri="{FF2B5EF4-FFF2-40B4-BE49-F238E27FC236}">
                  <a16:creationId xmlns:a16="http://schemas.microsoft.com/office/drawing/2014/main" id="{2B21C6B7-1AB7-41A6-9955-CD564A68494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92211" y="2578738"/>
              <a:ext cx="2788082" cy="1184935"/>
            </a:xfrm>
            <a:prstGeom prst="rect">
              <a:avLst/>
            </a:prstGeom>
          </p:spPr>
        </p:pic>
        <p:pic>
          <p:nvPicPr>
            <p:cNvPr id="24" name="Picture 23" descr="Text&#10;&#10;Description automatically generated">
              <a:extLst>
                <a:ext uri="{FF2B5EF4-FFF2-40B4-BE49-F238E27FC236}">
                  <a16:creationId xmlns:a16="http://schemas.microsoft.com/office/drawing/2014/main" id="{0F19BCDA-5F85-44FC-9B9D-2E1C05FE3F3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87860" y="2913411"/>
              <a:ext cx="2788082" cy="1184935"/>
            </a:xfrm>
            <a:prstGeom prst="rect">
              <a:avLst/>
            </a:prstGeom>
          </p:spPr>
        </p:pic>
        <p:pic>
          <p:nvPicPr>
            <p:cNvPr id="25" name="Picture 24" descr="Text&#10;&#10;Description automatically generated">
              <a:extLst>
                <a:ext uri="{FF2B5EF4-FFF2-40B4-BE49-F238E27FC236}">
                  <a16:creationId xmlns:a16="http://schemas.microsoft.com/office/drawing/2014/main" id="{8790A154-5C97-4E9C-8708-2B69374C5F7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483509" y="3248084"/>
              <a:ext cx="2788082" cy="1184935"/>
            </a:xfrm>
            <a:prstGeom prst="rect">
              <a:avLst/>
            </a:prstGeom>
          </p:spPr>
        </p:pic>
      </p:grpSp>
      <p:graphicFrame>
        <p:nvGraphicFramePr>
          <p:cNvPr id="13" name="Chart 12">
            <a:extLst>
              <a:ext uri="{FF2B5EF4-FFF2-40B4-BE49-F238E27FC236}">
                <a16:creationId xmlns:a16="http://schemas.microsoft.com/office/drawing/2014/main" id="{EB43DC47-B830-46C2-B7F0-4196EDF5F9CF}"/>
              </a:ext>
            </a:extLst>
          </p:cNvPr>
          <p:cNvGraphicFramePr/>
          <p:nvPr>
            <p:extLst>
              <p:ext uri="{D42A27DB-BD31-4B8C-83A1-F6EECF244321}">
                <p14:modId xmlns:p14="http://schemas.microsoft.com/office/powerpoint/2010/main" val="2921730274"/>
              </p:ext>
            </p:extLst>
          </p:nvPr>
        </p:nvGraphicFramePr>
        <p:xfrm>
          <a:off x="795241" y="3569727"/>
          <a:ext cx="6167363" cy="3236563"/>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81A38542-70B3-4C78-91D9-D074D47EA8E1}"/>
              </a:ext>
            </a:extLst>
          </p:cNvPr>
          <p:cNvSpPr txBox="1"/>
          <p:nvPr/>
        </p:nvSpPr>
        <p:spPr>
          <a:xfrm>
            <a:off x="11566566" y="5668955"/>
            <a:ext cx="493476"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19</a:t>
            </a:r>
          </a:p>
        </p:txBody>
      </p:sp>
    </p:spTree>
    <p:extLst>
      <p:ext uri="{BB962C8B-B14F-4D97-AF65-F5344CB8AC3E}">
        <p14:creationId xmlns:p14="http://schemas.microsoft.com/office/powerpoint/2010/main" val="295743669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2318" y="2023056"/>
            <a:ext cx="5400302" cy="4549736"/>
          </a:xfrm>
        </p:spPr>
        <p:txBody>
          <a:bodyPr>
            <a:noAutofit/>
          </a:bodyPr>
          <a:lstStyle/>
          <a:p>
            <a:r>
              <a:rPr lang="en-US" sz="2400" i="1" dirty="0">
                <a:solidFill>
                  <a:schemeClr val="tx2"/>
                </a:solidFill>
                <a:ea typeface="Calibri" panose="020F0502020204030204" pitchFamily="34" charset="0"/>
                <a:cs typeface="Times New Roman" panose="02020603050405020304" pitchFamily="18" charset="0"/>
              </a:rPr>
              <a:t>Actively engaging with Nevada businesses to understand their employment needs while creating innovative programs that develop the strengths, priorities, and talents of individuals with disabilities, ensuring that Nevada works for everyone.  </a:t>
            </a:r>
            <a:br>
              <a:rPr lang="en-US" sz="1200" i="1" dirty="0">
                <a:solidFill>
                  <a:schemeClr val="tx2"/>
                </a:solidFill>
                <a:ea typeface="Calibri" panose="020F0502020204030204" pitchFamily="34" charset="0"/>
                <a:cs typeface="Times New Roman" panose="02020603050405020304" pitchFamily="18" charset="0"/>
              </a:rPr>
            </a:br>
            <a:br>
              <a:rPr lang="en-US" sz="2400" i="1" dirty="0">
                <a:solidFill>
                  <a:schemeClr val="tx2"/>
                </a:solidFill>
                <a:ea typeface="Calibri" panose="020F0502020204030204" pitchFamily="34" charset="0"/>
                <a:cs typeface="Times New Roman" panose="02020603050405020304" pitchFamily="18" charset="0"/>
              </a:rPr>
            </a:br>
            <a:r>
              <a:rPr lang="en-US" sz="2400" i="1" dirty="0">
                <a:solidFill>
                  <a:schemeClr val="tx2"/>
                </a:solidFill>
                <a:ea typeface="Calibri" panose="020F0502020204030204" pitchFamily="34" charset="0"/>
                <a:cs typeface="Times New Roman" panose="02020603050405020304" pitchFamily="18" charset="0"/>
              </a:rPr>
              <a:t>Provide fair and timely medical determinations to Nevadans seeking disability benefits through SSA programs in pursuit of healthcare and access to resources at critical times in their lives.</a:t>
            </a:r>
            <a:endParaRPr lang="en-US" sz="2400" dirty="0">
              <a:solidFill>
                <a:schemeClr val="tx2"/>
              </a:solidFill>
            </a:endParaRPr>
          </a:p>
        </p:txBody>
      </p:sp>
      <p:sp>
        <p:nvSpPr>
          <p:cNvPr id="4" name="Text Placeholder 3"/>
          <p:cNvSpPr>
            <a:spLocks noGrp="1"/>
          </p:cNvSpPr>
          <p:nvPr>
            <p:ph type="body" idx="1"/>
          </p:nvPr>
        </p:nvSpPr>
        <p:spPr>
          <a:xfrm>
            <a:off x="3804455" y="285208"/>
            <a:ext cx="5605153" cy="2207372"/>
          </a:xfrm>
        </p:spPr>
        <p:txBody>
          <a:bodyPr>
            <a:normAutofit/>
          </a:bodyPr>
          <a:lstStyle/>
          <a:p>
            <a:r>
              <a:rPr lang="en-US" sz="4000" dirty="0"/>
              <a:t>Rehabilitation Division/Agency 901</a:t>
            </a:r>
          </a:p>
          <a:p>
            <a:r>
              <a:rPr lang="en-US" sz="4000" dirty="0"/>
              <a:t>Mission Statements</a:t>
            </a:r>
          </a:p>
          <a:p>
            <a:endParaRPr lang="en-US" dirty="0"/>
          </a:p>
        </p:txBody>
      </p:sp>
      <p:pic>
        <p:nvPicPr>
          <p:cNvPr id="3" name="Picture 2">
            <a:extLst>
              <a:ext uri="{FF2B5EF4-FFF2-40B4-BE49-F238E27FC236}">
                <a16:creationId xmlns:a16="http://schemas.microsoft.com/office/drawing/2014/main" id="{327F3655-B1CF-4425-93DF-B6A6FD191D82}"/>
              </a:ext>
            </a:extLst>
          </p:cNvPr>
          <p:cNvPicPr>
            <a:picLocks noChangeAspect="1"/>
          </p:cNvPicPr>
          <p:nvPr/>
        </p:nvPicPr>
        <p:blipFill>
          <a:blip r:embed="rId2"/>
          <a:stretch>
            <a:fillRect/>
          </a:stretch>
        </p:blipFill>
        <p:spPr>
          <a:xfrm>
            <a:off x="361702" y="297983"/>
            <a:ext cx="2742691" cy="27426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a:extLst>
              <a:ext uri="{FF2B5EF4-FFF2-40B4-BE49-F238E27FC236}">
                <a16:creationId xmlns:a16="http://schemas.microsoft.com/office/drawing/2014/main" id="{FB2FC5E4-CD7F-48DF-AEE1-F4D38F571296}"/>
              </a:ext>
            </a:extLst>
          </p:cNvPr>
          <p:cNvPicPr>
            <a:picLocks noChangeAspect="1"/>
          </p:cNvPicPr>
          <p:nvPr/>
        </p:nvPicPr>
        <p:blipFill rotWithShape="1">
          <a:blip r:embed="rId3"/>
          <a:srcRect l="10147" t="-3789" r="17736" b="35897"/>
          <a:stretch/>
        </p:blipFill>
        <p:spPr>
          <a:xfrm rot="21397463">
            <a:off x="216389" y="3731267"/>
            <a:ext cx="2339666" cy="293675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wall, blue, underpants&#10;&#10;Description automatically generated">
            <a:extLst>
              <a:ext uri="{FF2B5EF4-FFF2-40B4-BE49-F238E27FC236}">
                <a16:creationId xmlns:a16="http://schemas.microsoft.com/office/drawing/2014/main" id="{95CBAC65-2AB5-4BBB-A49A-0A75FD3A31A7}"/>
              </a:ext>
            </a:extLst>
          </p:cNvPr>
          <p:cNvPicPr>
            <a:picLocks noChangeAspect="1"/>
          </p:cNvPicPr>
          <p:nvPr/>
        </p:nvPicPr>
        <p:blipFill>
          <a:blip r:embed="rId4"/>
          <a:stretch>
            <a:fillRect/>
          </a:stretch>
        </p:blipFill>
        <p:spPr>
          <a:xfrm rot="5616508">
            <a:off x="1790477" y="2941161"/>
            <a:ext cx="3038950" cy="2279212"/>
          </a:xfrm>
          <a:prstGeom prst="rect">
            <a:avLst/>
          </a:prstGeom>
          <a:solidFill>
            <a:srgbClr val="FFFFFF">
              <a:shade val="85000"/>
            </a:srgbClr>
          </a:solidFill>
          <a:ln w="190500" cap="sq">
            <a:solidFill>
              <a:srgbClr val="FFFFFF"/>
            </a:solidFill>
            <a:miter lim="800000"/>
          </a:ln>
          <a:effectLst>
            <a:outerShdw blurRad="65024" dist="50800" dir="2700000" sx="102000" sy="102000" algn="tl" rotWithShape="0">
              <a:prstClr val="black">
                <a:alpha val="30000"/>
              </a:prstClr>
            </a:outerShdw>
          </a:effectLst>
        </p:spPr>
      </p:pic>
      <p:sp>
        <p:nvSpPr>
          <p:cNvPr id="5" name="TextBox 4">
            <a:extLst>
              <a:ext uri="{FF2B5EF4-FFF2-40B4-BE49-F238E27FC236}">
                <a16:creationId xmlns:a16="http://schemas.microsoft.com/office/drawing/2014/main" id="{C3A8CCED-8343-49E0-B86D-A1951A5560B2}"/>
              </a:ext>
            </a:extLst>
          </p:cNvPr>
          <p:cNvSpPr txBox="1"/>
          <p:nvPr/>
        </p:nvSpPr>
        <p:spPr>
          <a:xfrm>
            <a:off x="11716956" y="5668955"/>
            <a:ext cx="343086"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11026848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2">
            <a:extLst>
              <a:ext uri="{FF2B5EF4-FFF2-40B4-BE49-F238E27FC236}">
                <a16:creationId xmlns:a16="http://schemas.microsoft.com/office/drawing/2014/main" id="{0EA05F16-49D1-4376-BF05-C7D243D5F4F0}"/>
              </a:ext>
            </a:extLst>
          </p:cNvPr>
          <p:cNvGraphicFramePr>
            <a:graphicFrameLocks/>
          </p:cNvGraphicFramePr>
          <p:nvPr>
            <p:extLst>
              <p:ext uri="{D42A27DB-BD31-4B8C-83A1-F6EECF244321}">
                <p14:modId xmlns:p14="http://schemas.microsoft.com/office/powerpoint/2010/main" val="2796651504"/>
              </p:ext>
            </p:extLst>
          </p:nvPr>
        </p:nvGraphicFramePr>
        <p:xfrm>
          <a:off x="838200" y="2098758"/>
          <a:ext cx="4517571" cy="38270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23">
            <a:extLst>
              <a:ext uri="{FF2B5EF4-FFF2-40B4-BE49-F238E27FC236}">
                <a16:creationId xmlns:a16="http://schemas.microsoft.com/office/drawing/2014/main" id="{424A87D2-EDD2-4182-8299-BEA02602BAF3}"/>
              </a:ext>
            </a:extLst>
          </p:cNvPr>
          <p:cNvGraphicFramePr>
            <a:graphicFrameLocks/>
          </p:cNvGraphicFramePr>
          <p:nvPr>
            <p:extLst>
              <p:ext uri="{D42A27DB-BD31-4B8C-83A1-F6EECF244321}">
                <p14:modId xmlns:p14="http://schemas.microsoft.com/office/powerpoint/2010/main" val="105952954"/>
              </p:ext>
            </p:extLst>
          </p:nvPr>
        </p:nvGraphicFramePr>
        <p:xfrm>
          <a:off x="6185085" y="2098758"/>
          <a:ext cx="4621459" cy="3827030"/>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1">
            <a:extLst>
              <a:ext uri="{FF2B5EF4-FFF2-40B4-BE49-F238E27FC236}">
                <a16:creationId xmlns:a16="http://schemas.microsoft.com/office/drawing/2014/main" id="{876C9488-8268-4304-873C-DC69EFDA4E2E}"/>
              </a:ext>
            </a:extLst>
          </p:cNvPr>
          <p:cNvSpPr txBox="1">
            <a:spLocks/>
          </p:cNvSpPr>
          <p:nvPr/>
        </p:nvSpPr>
        <p:spPr>
          <a:xfrm>
            <a:off x="1295400" y="255134"/>
            <a:ext cx="9601200" cy="10368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dirty="0"/>
              <a:t>Vocational Rehabilitation (B/A 3265 &amp; 3254)</a:t>
            </a:r>
          </a:p>
          <a:p>
            <a:r>
              <a:rPr lang="en-US" b="1" dirty="0"/>
              <a:t>Before and After TPCA budget reductions</a:t>
            </a:r>
          </a:p>
        </p:txBody>
      </p:sp>
      <p:sp>
        <p:nvSpPr>
          <p:cNvPr id="2" name="TextBox 1">
            <a:extLst>
              <a:ext uri="{FF2B5EF4-FFF2-40B4-BE49-F238E27FC236}">
                <a16:creationId xmlns:a16="http://schemas.microsoft.com/office/drawing/2014/main" id="{B4248D5D-D712-4534-8E28-73E33C4845E6}"/>
              </a:ext>
            </a:extLst>
          </p:cNvPr>
          <p:cNvSpPr txBox="1"/>
          <p:nvPr/>
        </p:nvSpPr>
        <p:spPr>
          <a:xfrm>
            <a:off x="838200" y="6233534"/>
            <a:ext cx="6222671" cy="369332"/>
          </a:xfrm>
          <a:prstGeom prst="rect">
            <a:avLst/>
          </a:prstGeom>
          <a:noFill/>
        </p:spPr>
        <p:txBody>
          <a:bodyPr wrap="square" rtlCol="0">
            <a:spAutoFit/>
          </a:bodyPr>
          <a:lstStyle/>
          <a:p>
            <a:r>
              <a:rPr lang="en-US" dirty="0"/>
              <a:t>*TPCA – Third Party Cooperative Arrangement</a:t>
            </a:r>
          </a:p>
        </p:txBody>
      </p:sp>
      <p:sp>
        <p:nvSpPr>
          <p:cNvPr id="6" name="TextBox 5">
            <a:extLst>
              <a:ext uri="{FF2B5EF4-FFF2-40B4-BE49-F238E27FC236}">
                <a16:creationId xmlns:a16="http://schemas.microsoft.com/office/drawing/2014/main" id="{9F6CA813-0EFD-4C9E-A20E-C7F9CBD36B59}"/>
              </a:ext>
            </a:extLst>
          </p:cNvPr>
          <p:cNvSpPr txBox="1"/>
          <p:nvPr/>
        </p:nvSpPr>
        <p:spPr>
          <a:xfrm>
            <a:off x="11542816" y="5668955"/>
            <a:ext cx="517226"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20</a:t>
            </a:r>
          </a:p>
        </p:txBody>
      </p:sp>
    </p:spTree>
    <p:extLst>
      <p:ext uri="{BB962C8B-B14F-4D97-AF65-F5344CB8AC3E}">
        <p14:creationId xmlns:p14="http://schemas.microsoft.com/office/powerpoint/2010/main" val="2692423631"/>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8A732169-907E-4D12-AECD-30E125436322}"/>
              </a:ext>
            </a:extLst>
          </p:cNvPr>
          <p:cNvGrpSpPr/>
          <p:nvPr/>
        </p:nvGrpSpPr>
        <p:grpSpPr>
          <a:xfrm>
            <a:off x="871756" y="2871833"/>
            <a:ext cx="3011239" cy="3110234"/>
            <a:chOff x="1142697" y="2332140"/>
            <a:chExt cx="3011239" cy="3110234"/>
          </a:xfrm>
        </p:grpSpPr>
        <p:sp>
          <p:nvSpPr>
            <p:cNvPr id="21" name="Round Diagonal Corner Rectangle 259" descr="Element 4 Shape">
              <a:extLst>
                <a:ext uri="{FF2B5EF4-FFF2-40B4-BE49-F238E27FC236}">
                  <a16:creationId xmlns:a16="http://schemas.microsoft.com/office/drawing/2014/main" id="{C4AB68FA-A427-4E26-B453-8DDE523341FE}"/>
                </a:ext>
              </a:extLst>
            </p:cNvPr>
            <p:cNvSpPr/>
            <p:nvPr/>
          </p:nvSpPr>
          <p:spPr bwMode="auto">
            <a:xfrm flipH="1">
              <a:off x="1142697" y="2332140"/>
              <a:ext cx="3011239" cy="2801074"/>
            </a:xfrm>
            <a:prstGeom prst="round2DiagRect">
              <a:avLst>
                <a:gd name="adj1" fmla="val 16667"/>
                <a:gd name="adj2" fmla="val 2408"/>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Times" pitchFamily="-97" charset="0"/>
              </a:endParaRPr>
            </a:p>
          </p:txBody>
        </p:sp>
        <p:sp>
          <p:nvSpPr>
            <p:cNvPr id="22" name="Rectangle 21">
              <a:extLst>
                <a:ext uri="{FF2B5EF4-FFF2-40B4-BE49-F238E27FC236}">
                  <a16:creationId xmlns:a16="http://schemas.microsoft.com/office/drawing/2014/main" id="{57AA2FAF-E86E-4EF5-9FC6-3E86F95F4943}"/>
                </a:ext>
              </a:extLst>
            </p:cNvPr>
            <p:cNvSpPr/>
            <p:nvPr/>
          </p:nvSpPr>
          <p:spPr bwMode="auto">
            <a:xfrm>
              <a:off x="1223396" y="3128617"/>
              <a:ext cx="1608892" cy="884128"/>
            </a:xfrm>
            <a:prstGeom prst="rect">
              <a:avLst/>
            </a:prstGeom>
            <a:no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a:lnSpc>
                  <a:spcPct val="85000"/>
                </a:lnSpc>
                <a:spcBef>
                  <a:spcPts val="200"/>
                </a:spcBef>
                <a:defRPr/>
              </a:pPr>
              <a:r>
                <a:rPr lang="en-US" sz="2000" dirty="0">
                  <a:solidFill>
                    <a:prstClr val="white"/>
                  </a:solidFill>
                  <a:latin typeface="Book Antiqua"/>
                  <a:cs typeface="Arial"/>
                </a:rPr>
                <a:t>ANNUAL GROSS REVENUE</a:t>
              </a:r>
            </a:p>
          </p:txBody>
        </p:sp>
        <p:sp>
          <p:nvSpPr>
            <p:cNvPr id="23" name="TextBox 22">
              <a:extLst>
                <a:ext uri="{FF2B5EF4-FFF2-40B4-BE49-F238E27FC236}">
                  <a16:creationId xmlns:a16="http://schemas.microsoft.com/office/drawing/2014/main" id="{3CB41001-A345-487D-AA38-6E4B678B49AA}"/>
                </a:ext>
              </a:extLst>
            </p:cNvPr>
            <p:cNvSpPr txBox="1"/>
            <p:nvPr/>
          </p:nvSpPr>
          <p:spPr>
            <a:xfrm>
              <a:off x="1376417" y="4180490"/>
              <a:ext cx="2392795" cy="1261884"/>
            </a:xfrm>
            <a:prstGeom prst="rect">
              <a:avLst/>
            </a:prstGeom>
            <a:noFill/>
          </p:spPr>
          <p:txBody>
            <a:bodyPr wrap="square" rtlCol="0">
              <a:spAutoFit/>
            </a:bodyPr>
            <a:lstStyle/>
            <a:p>
              <a:pPr lvl="0">
                <a:defRPr/>
              </a:pPr>
              <a:r>
                <a:rPr lang="en-US" sz="3800" dirty="0">
                  <a:solidFill>
                    <a:schemeClr val="bg1"/>
                  </a:solidFill>
                </a:rPr>
                <a:t>$9,317,097 </a:t>
              </a:r>
            </a:p>
            <a:p>
              <a:pPr lvl="0">
                <a:defRPr/>
              </a:pPr>
              <a:endParaRPr lang="en-US" sz="3800" b="1" dirty="0">
                <a:solidFill>
                  <a:schemeClr val="bg1"/>
                </a:solidFill>
              </a:endParaRPr>
            </a:p>
          </p:txBody>
        </p:sp>
        <p:pic>
          <p:nvPicPr>
            <p:cNvPr id="24" name="Graphic 23" descr="Register">
              <a:extLst>
                <a:ext uri="{FF2B5EF4-FFF2-40B4-BE49-F238E27FC236}">
                  <a16:creationId xmlns:a16="http://schemas.microsoft.com/office/drawing/2014/main" id="{9092953C-3BC0-4D2F-8E77-893BB87CB1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42352" y="2966767"/>
              <a:ext cx="1132684" cy="1132684"/>
            </a:xfrm>
            <a:prstGeom prst="rect">
              <a:avLst/>
            </a:prstGeom>
          </p:spPr>
        </p:pic>
        <p:sp>
          <p:nvSpPr>
            <p:cNvPr id="25" name="TextBox 24">
              <a:extLst>
                <a:ext uri="{FF2B5EF4-FFF2-40B4-BE49-F238E27FC236}">
                  <a16:creationId xmlns:a16="http://schemas.microsoft.com/office/drawing/2014/main" id="{A089D340-D49A-4F58-9CA6-82E2ED52D82D}"/>
                </a:ext>
              </a:extLst>
            </p:cNvPr>
            <p:cNvSpPr txBox="1"/>
            <p:nvPr/>
          </p:nvSpPr>
          <p:spPr>
            <a:xfrm>
              <a:off x="1281842" y="2336859"/>
              <a:ext cx="1479572" cy="707886"/>
            </a:xfrm>
            <a:prstGeom prst="rect">
              <a:avLst/>
            </a:prstGeom>
            <a:noFill/>
          </p:spPr>
          <p:txBody>
            <a:bodyPr wrap="square" rtlCol="0">
              <a:spAutoFit/>
            </a:bodyPr>
            <a:lstStyle/>
            <a:p>
              <a:pPr lvl="0">
                <a:defRPr/>
              </a:pPr>
              <a:r>
                <a:rPr lang="en-US" sz="4000" b="1" dirty="0">
                  <a:solidFill>
                    <a:schemeClr val="bg1"/>
                  </a:solidFill>
                  <a:effectLst>
                    <a:outerShdw blurRad="38100" dist="38100" dir="2700000" algn="tl">
                      <a:srgbClr val="000000">
                        <a:alpha val="43137"/>
                      </a:srgbClr>
                    </a:outerShdw>
                  </a:effectLst>
                </a:rPr>
                <a:t>2019</a:t>
              </a:r>
              <a:endParaRPr lang="en-US" sz="3800" b="1" dirty="0">
                <a:solidFill>
                  <a:schemeClr val="bg1"/>
                </a:solidFill>
                <a:effectLst>
                  <a:outerShdw blurRad="38100" dist="38100" dir="2700000" algn="tl">
                    <a:srgbClr val="000000">
                      <a:alpha val="43137"/>
                    </a:srgbClr>
                  </a:outerShdw>
                </a:effectLst>
              </a:endParaRPr>
            </a:p>
          </p:txBody>
        </p:sp>
      </p:grpSp>
      <p:grpSp>
        <p:nvGrpSpPr>
          <p:cNvPr id="27" name="Group 26">
            <a:extLst>
              <a:ext uri="{FF2B5EF4-FFF2-40B4-BE49-F238E27FC236}">
                <a16:creationId xmlns:a16="http://schemas.microsoft.com/office/drawing/2014/main" id="{04FB78FE-6CB5-4E9F-9B39-A0484E7C27E4}"/>
              </a:ext>
            </a:extLst>
          </p:cNvPr>
          <p:cNvGrpSpPr/>
          <p:nvPr/>
        </p:nvGrpSpPr>
        <p:grpSpPr>
          <a:xfrm>
            <a:off x="4563846" y="2871833"/>
            <a:ext cx="3011239" cy="2801074"/>
            <a:chOff x="1142697" y="2332140"/>
            <a:chExt cx="3011239" cy="2801074"/>
          </a:xfrm>
        </p:grpSpPr>
        <p:sp>
          <p:nvSpPr>
            <p:cNvPr id="28" name="Round Diagonal Corner Rectangle 259" descr="Element 4 Shape">
              <a:extLst>
                <a:ext uri="{FF2B5EF4-FFF2-40B4-BE49-F238E27FC236}">
                  <a16:creationId xmlns:a16="http://schemas.microsoft.com/office/drawing/2014/main" id="{09B9F738-0923-4A37-925E-9767EE19FD01}"/>
                </a:ext>
              </a:extLst>
            </p:cNvPr>
            <p:cNvSpPr/>
            <p:nvPr/>
          </p:nvSpPr>
          <p:spPr bwMode="auto">
            <a:xfrm flipH="1">
              <a:off x="1142697" y="2332140"/>
              <a:ext cx="3011239" cy="2801074"/>
            </a:xfrm>
            <a:prstGeom prst="round2DiagRect">
              <a:avLst>
                <a:gd name="adj1" fmla="val 16667"/>
                <a:gd name="adj2" fmla="val 2408"/>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Times" pitchFamily="-97" charset="0"/>
              </a:endParaRPr>
            </a:p>
          </p:txBody>
        </p:sp>
        <p:sp>
          <p:nvSpPr>
            <p:cNvPr id="29" name="Rectangle 28">
              <a:extLst>
                <a:ext uri="{FF2B5EF4-FFF2-40B4-BE49-F238E27FC236}">
                  <a16:creationId xmlns:a16="http://schemas.microsoft.com/office/drawing/2014/main" id="{C1C2F80E-DDA6-448D-8BAB-3CD5AC53E889}"/>
                </a:ext>
              </a:extLst>
            </p:cNvPr>
            <p:cNvSpPr/>
            <p:nvPr/>
          </p:nvSpPr>
          <p:spPr bwMode="auto">
            <a:xfrm>
              <a:off x="1223396" y="3128617"/>
              <a:ext cx="1608892" cy="884128"/>
            </a:xfrm>
            <a:prstGeom prst="rect">
              <a:avLst/>
            </a:prstGeom>
            <a:no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a:lnSpc>
                  <a:spcPct val="85000"/>
                </a:lnSpc>
                <a:spcBef>
                  <a:spcPts val="200"/>
                </a:spcBef>
                <a:defRPr/>
              </a:pPr>
              <a:r>
                <a:rPr lang="en-US" sz="2000" dirty="0">
                  <a:solidFill>
                    <a:prstClr val="white"/>
                  </a:solidFill>
                  <a:latin typeface="Book Antiqua"/>
                  <a:cs typeface="Arial"/>
                </a:rPr>
                <a:t>ANNUAL GROSS REVENUE</a:t>
              </a:r>
            </a:p>
          </p:txBody>
        </p:sp>
        <p:sp>
          <p:nvSpPr>
            <p:cNvPr id="30" name="TextBox 29">
              <a:extLst>
                <a:ext uri="{FF2B5EF4-FFF2-40B4-BE49-F238E27FC236}">
                  <a16:creationId xmlns:a16="http://schemas.microsoft.com/office/drawing/2014/main" id="{9E8F46AC-419E-46B2-ACFC-92ECFF7A7EB2}"/>
                </a:ext>
              </a:extLst>
            </p:cNvPr>
            <p:cNvSpPr txBox="1"/>
            <p:nvPr/>
          </p:nvSpPr>
          <p:spPr>
            <a:xfrm>
              <a:off x="1376417" y="4180490"/>
              <a:ext cx="2392795" cy="677108"/>
            </a:xfrm>
            <a:prstGeom prst="rect">
              <a:avLst/>
            </a:prstGeom>
            <a:noFill/>
          </p:spPr>
          <p:txBody>
            <a:bodyPr wrap="square" rtlCol="0">
              <a:spAutoFit/>
            </a:bodyPr>
            <a:lstStyle/>
            <a:p>
              <a:pPr lvl="0">
                <a:defRPr/>
              </a:pPr>
              <a:r>
                <a:rPr lang="en-US" sz="3800" dirty="0">
                  <a:solidFill>
                    <a:schemeClr val="bg1"/>
                  </a:solidFill>
                </a:rPr>
                <a:t>$6,353,649</a:t>
              </a:r>
              <a:endParaRPr lang="en-US" sz="3800" b="1" dirty="0">
                <a:solidFill>
                  <a:schemeClr val="bg1"/>
                </a:solidFill>
              </a:endParaRPr>
            </a:p>
          </p:txBody>
        </p:sp>
        <p:pic>
          <p:nvPicPr>
            <p:cNvPr id="31" name="Graphic 30" descr="Register">
              <a:extLst>
                <a:ext uri="{FF2B5EF4-FFF2-40B4-BE49-F238E27FC236}">
                  <a16:creationId xmlns:a16="http://schemas.microsoft.com/office/drawing/2014/main" id="{9310865D-DB7C-4429-9D3E-0DABF8C0CD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42352" y="2966767"/>
              <a:ext cx="1132684" cy="1132684"/>
            </a:xfrm>
            <a:prstGeom prst="rect">
              <a:avLst/>
            </a:prstGeom>
          </p:spPr>
        </p:pic>
        <p:sp>
          <p:nvSpPr>
            <p:cNvPr id="32" name="TextBox 31">
              <a:extLst>
                <a:ext uri="{FF2B5EF4-FFF2-40B4-BE49-F238E27FC236}">
                  <a16:creationId xmlns:a16="http://schemas.microsoft.com/office/drawing/2014/main" id="{0DB92376-B5E7-4B9E-B085-E39E5A453ED7}"/>
                </a:ext>
              </a:extLst>
            </p:cNvPr>
            <p:cNvSpPr txBox="1"/>
            <p:nvPr/>
          </p:nvSpPr>
          <p:spPr>
            <a:xfrm>
              <a:off x="1281842" y="2336859"/>
              <a:ext cx="1479572" cy="707886"/>
            </a:xfrm>
            <a:prstGeom prst="rect">
              <a:avLst/>
            </a:prstGeom>
            <a:noFill/>
          </p:spPr>
          <p:txBody>
            <a:bodyPr wrap="square" rtlCol="0">
              <a:spAutoFit/>
            </a:bodyPr>
            <a:lstStyle/>
            <a:p>
              <a:pPr lvl="0">
                <a:defRPr/>
              </a:pPr>
              <a:r>
                <a:rPr lang="en-US" sz="4000" b="1" dirty="0">
                  <a:solidFill>
                    <a:schemeClr val="bg1"/>
                  </a:solidFill>
                  <a:effectLst>
                    <a:outerShdw blurRad="38100" dist="38100" dir="2700000" algn="tl">
                      <a:srgbClr val="000000">
                        <a:alpha val="43137"/>
                      </a:srgbClr>
                    </a:outerShdw>
                  </a:effectLst>
                </a:rPr>
                <a:t>2020</a:t>
              </a:r>
              <a:endParaRPr lang="en-US" sz="3800" b="1" dirty="0">
                <a:solidFill>
                  <a:schemeClr val="bg1"/>
                </a:solidFill>
                <a:effectLst>
                  <a:outerShdw blurRad="38100" dist="38100" dir="2700000" algn="tl">
                    <a:srgbClr val="000000">
                      <a:alpha val="43137"/>
                    </a:srgbClr>
                  </a:outerShdw>
                </a:effectLst>
              </a:endParaRPr>
            </a:p>
          </p:txBody>
        </p:sp>
      </p:grpSp>
      <p:grpSp>
        <p:nvGrpSpPr>
          <p:cNvPr id="33" name="Group 32">
            <a:extLst>
              <a:ext uri="{FF2B5EF4-FFF2-40B4-BE49-F238E27FC236}">
                <a16:creationId xmlns:a16="http://schemas.microsoft.com/office/drawing/2014/main" id="{2BA25143-4ED7-4A09-985C-98AAA5C15F69}"/>
              </a:ext>
            </a:extLst>
          </p:cNvPr>
          <p:cNvGrpSpPr/>
          <p:nvPr/>
        </p:nvGrpSpPr>
        <p:grpSpPr>
          <a:xfrm>
            <a:off x="8376117" y="2929654"/>
            <a:ext cx="3011239" cy="2801074"/>
            <a:chOff x="1142697" y="2332140"/>
            <a:chExt cx="3011239" cy="2801074"/>
          </a:xfrm>
        </p:grpSpPr>
        <p:sp>
          <p:nvSpPr>
            <p:cNvPr id="34" name="Round Diagonal Corner Rectangle 259" descr="Element 4 Shape">
              <a:extLst>
                <a:ext uri="{FF2B5EF4-FFF2-40B4-BE49-F238E27FC236}">
                  <a16:creationId xmlns:a16="http://schemas.microsoft.com/office/drawing/2014/main" id="{C8805C1B-4616-4985-91AF-0D3AA7F4DA20}"/>
                </a:ext>
              </a:extLst>
            </p:cNvPr>
            <p:cNvSpPr/>
            <p:nvPr/>
          </p:nvSpPr>
          <p:spPr bwMode="auto">
            <a:xfrm flipH="1">
              <a:off x="1142697" y="2332140"/>
              <a:ext cx="3011239" cy="2801074"/>
            </a:xfrm>
            <a:prstGeom prst="round2DiagRect">
              <a:avLst>
                <a:gd name="adj1" fmla="val 16667"/>
                <a:gd name="adj2" fmla="val 2408"/>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Times" pitchFamily="-97" charset="0"/>
              </a:endParaRPr>
            </a:p>
          </p:txBody>
        </p:sp>
        <p:sp>
          <p:nvSpPr>
            <p:cNvPr id="35" name="Rectangle 34">
              <a:extLst>
                <a:ext uri="{FF2B5EF4-FFF2-40B4-BE49-F238E27FC236}">
                  <a16:creationId xmlns:a16="http://schemas.microsoft.com/office/drawing/2014/main" id="{90D437B1-A8EF-4C4B-9AED-40F1B054D443}"/>
                </a:ext>
              </a:extLst>
            </p:cNvPr>
            <p:cNvSpPr/>
            <p:nvPr/>
          </p:nvSpPr>
          <p:spPr bwMode="auto">
            <a:xfrm>
              <a:off x="1223396" y="3128617"/>
              <a:ext cx="1608892" cy="884128"/>
            </a:xfrm>
            <a:prstGeom prst="rect">
              <a:avLst/>
            </a:prstGeom>
            <a:no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a:lnSpc>
                  <a:spcPct val="85000"/>
                </a:lnSpc>
                <a:spcBef>
                  <a:spcPts val="200"/>
                </a:spcBef>
                <a:defRPr/>
              </a:pPr>
              <a:r>
                <a:rPr lang="en-US" sz="2000" dirty="0">
                  <a:solidFill>
                    <a:prstClr val="white"/>
                  </a:solidFill>
                  <a:latin typeface="Book Antiqua"/>
                  <a:cs typeface="Arial"/>
                </a:rPr>
                <a:t>ANNUAL GROSS REVENUE</a:t>
              </a:r>
            </a:p>
          </p:txBody>
        </p:sp>
        <p:sp>
          <p:nvSpPr>
            <p:cNvPr id="36" name="TextBox 35">
              <a:extLst>
                <a:ext uri="{FF2B5EF4-FFF2-40B4-BE49-F238E27FC236}">
                  <a16:creationId xmlns:a16="http://schemas.microsoft.com/office/drawing/2014/main" id="{C77FDDC9-268F-4EB2-891F-9F154E952935}"/>
                </a:ext>
              </a:extLst>
            </p:cNvPr>
            <p:cNvSpPr txBox="1"/>
            <p:nvPr/>
          </p:nvSpPr>
          <p:spPr>
            <a:xfrm>
              <a:off x="1376417" y="4180490"/>
              <a:ext cx="2392795" cy="677108"/>
            </a:xfrm>
            <a:prstGeom prst="rect">
              <a:avLst/>
            </a:prstGeom>
            <a:noFill/>
          </p:spPr>
          <p:txBody>
            <a:bodyPr wrap="square" rtlCol="0">
              <a:spAutoFit/>
            </a:bodyPr>
            <a:lstStyle/>
            <a:p>
              <a:pPr lvl="0">
                <a:defRPr/>
              </a:pPr>
              <a:r>
                <a:rPr lang="en-US" sz="3800" dirty="0">
                  <a:solidFill>
                    <a:schemeClr val="bg1"/>
                  </a:solidFill>
                </a:rPr>
                <a:t>$7,308,518</a:t>
              </a:r>
              <a:endParaRPr lang="en-US" sz="3800" b="1" dirty="0">
                <a:solidFill>
                  <a:schemeClr val="bg1"/>
                </a:solidFill>
              </a:endParaRPr>
            </a:p>
          </p:txBody>
        </p:sp>
        <p:pic>
          <p:nvPicPr>
            <p:cNvPr id="37" name="Graphic 36" descr="Register">
              <a:extLst>
                <a:ext uri="{FF2B5EF4-FFF2-40B4-BE49-F238E27FC236}">
                  <a16:creationId xmlns:a16="http://schemas.microsoft.com/office/drawing/2014/main" id="{766418E8-06C2-4452-BC4E-D37EDD0917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42352" y="2966767"/>
              <a:ext cx="1132684" cy="1132684"/>
            </a:xfrm>
            <a:prstGeom prst="rect">
              <a:avLst/>
            </a:prstGeom>
          </p:spPr>
        </p:pic>
        <p:sp>
          <p:nvSpPr>
            <p:cNvPr id="38" name="TextBox 37">
              <a:extLst>
                <a:ext uri="{FF2B5EF4-FFF2-40B4-BE49-F238E27FC236}">
                  <a16:creationId xmlns:a16="http://schemas.microsoft.com/office/drawing/2014/main" id="{E5943D07-19AA-4270-B024-82A9B9D2826C}"/>
                </a:ext>
              </a:extLst>
            </p:cNvPr>
            <p:cNvSpPr txBox="1"/>
            <p:nvPr/>
          </p:nvSpPr>
          <p:spPr>
            <a:xfrm>
              <a:off x="1281842" y="2336859"/>
              <a:ext cx="1479572" cy="707886"/>
            </a:xfrm>
            <a:prstGeom prst="rect">
              <a:avLst/>
            </a:prstGeom>
            <a:noFill/>
          </p:spPr>
          <p:txBody>
            <a:bodyPr wrap="square" rtlCol="0">
              <a:spAutoFit/>
            </a:bodyPr>
            <a:lstStyle/>
            <a:p>
              <a:pPr lvl="0">
                <a:defRPr/>
              </a:pPr>
              <a:r>
                <a:rPr lang="en-US" sz="4000" b="1" dirty="0">
                  <a:solidFill>
                    <a:schemeClr val="bg1"/>
                  </a:solidFill>
                  <a:effectLst>
                    <a:outerShdw blurRad="38100" dist="38100" dir="2700000" algn="tl">
                      <a:srgbClr val="000000">
                        <a:alpha val="43137"/>
                      </a:srgbClr>
                    </a:outerShdw>
                  </a:effectLst>
                </a:rPr>
                <a:t>2021</a:t>
              </a:r>
              <a:endParaRPr lang="en-US" sz="3800" b="1" dirty="0">
                <a:solidFill>
                  <a:schemeClr val="bg1"/>
                </a:solidFill>
                <a:effectLst>
                  <a:outerShdw blurRad="38100" dist="38100" dir="2700000" algn="tl">
                    <a:srgbClr val="000000">
                      <a:alpha val="43137"/>
                    </a:srgbClr>
                  </a:outerShdw>
                </a:effectLst>
              </a:endParaRPr>
            </a:p>
          </p:txBody>
        </p:sp>
      </p:grpSp>
      <p:sp>
        <p:nvSpPr>
          <p:cNvPr id="39" name="TextBox 38">
            <a:extLst>
              <a:ext uri="{FF2B5EF4-FFF2-40B4-BE49-F238E27FC236}">
                <a16:creationId xmlns:a16="http://schemas.microsoft.com/office/drawing/2014/main" id="{213E949F-1D46-46A9-B4DD-2787CDA5C949}"/>
              </a:ext>
            </a:extLst>
          </p:cNvPr>
          <p:cNvSpPr txBox="1"/>
          <p:nvPr/>
        </p:nvSpPr>
        <p:spPr>
          <a:xfrm>
            <a:off x="8376117" y="1661975"/>
            <a:ext cx="3334914" cy="1200329"/>
          </a:xfrm>
          <a:prstGeom prst="rect">
            <a:avLst/>
          </a:prstGeom>
          <a:noFill/>
        </p:spPr>
        <p:txBody>
          <a:bodyPr wrap="square" rtlCol="0">
            <a:spAutoFit/>
          </a:bodyPr>
          <a:lstStyle/>
          <a:p>
            <a:r>
              <a:rPr lang="en-US" sz="2400" b="1" dirty="0">
                <a:solidFill>
                  <a:schemeClr val="tx2"/>
                </a:solidFill>
                <a:effectLst>
                  <a:outerShdw blurRad="38100" dist="38100" dir="2700000" algn="tl">
                    <a:srgbClr val="000000">
                      <a:alpha val="43137"/>
                    </a:srgbClr>
                  </a:outerShdw>
                </a:effectLst>
              </a:rPr>
              <a:t>POST-COVID-19 RECOVERY PROJECTION</a:t>
            </a:r>
          </a:p>
        </p:txBody>
      </p:sp>
      <p:sp>
        <p:nvSpPr>
          <p:cNvPr id="40" name="TextBox 39">
            <a:extLst>
              <a:ext uri="{FF2B5EF4-FFF2-40B4-BE49-F238E27FC236}">
                <a16:creationId xmlns:a16="http://schemas.microsoft.com/office/drawing/2014/main" id="{B1AF8D1D-5B59-49E3-A141-D641891893D1}"/>
              </a:ext>
            </a:extLst>
          </p:cNvPr>
          <p:cNvSpPr txBox="1"/>
          <p:nvPr/>
        </p:nvSpPr>
        <p:spPr>
          <a:xfrm>
            <a:off x="952455" y="1899943"/>
            <a:ext cx="2894203" cy="523220"/>
          </a:xfrm>
          <a:prstGeom prst="rect">
            <a:avLst/>
          </a:prstGeom>
          <a:noFill/>
        </p:spPr>
        <p:txBody>
          <a:bodyPr wrap="square" rtlCol="0">
            <a:spAutoFit/>
          </a:bodyPr>
          <a:lstStyle/>
          <a:p>
            <a:r>
              <a:rPr lang="en-US" sz="2800" b="1" dirty="0">
                <a:solidFill>
                  <a:srgbClr val="002060"/>
                </a:solidFill>
                <a:effectLst>
                  <a:outerShdw blurRad="38100" dist="38100" dir="2700000" algn="tl">
                    <a:srgbClr val="000000">
                      <a:alpha val="43137"/>
                    </a:srgbClr>
                  </a:outerShdw>
                </a:effectLst>
              </a:rPr>
              <a:t>NORMAL YEAR</a:t>
            </a:r>
          </a:p>
        </p:txBody>
      </p:sp>
      <p:sp>
        <p:nvSpPr>
          <p:cNvPr id="41" name="TextBox 40">
            <a:extLst>
              <a:ext uri="{FF2B5EF4-FFF2-40B4-BE49-F238E27FC236}">
                <a16:creationId xmlns:a16="http://schemas.microsoft.com/office/drawing/2014/main" id="{36ED658B-4A9D-4784-8C98-2177570D916C}"/>
              </a:ext>
            </a:extLst>
          </p:cNvPr>
          <p:cNvSpPr txBox="1"/>
          <p:nvPr/>
        </p:nvSpPr>
        <p:spPr>
          <a:xfrm>
            <a:off x="4563846" y="1863015"/>
            <a:ext cx="2894203" cy="954107"/>
          </a:xfrm>
          <a:prstGeom prst="rect">
            <a:avLst/>
          </a:prstGeom>
          <a:noFill/>
        </p:spPr>
        <p:txBody>
          <a:bodyPr wrap="square" rtlCol="0">
            <a:spAutoFit/>
          </a:bodyPr>
          <a:lstStyle/>
          <a:p>
            <a:r>
              <a:rPr lang="en-US" sz="2800" b="1" dirty="0">
                <a:solidFill>
                  <a:schemeClr val="accent6"/>
                </a:solidFill>
                <a:effectLst>
                  <a:outerShdw blurRad="38100" dist="38100" dir="2700000" algn="tl">
                    <a:srgbClr val="000000">
                      <a:alpha val="43137"/>
                    </a:srgbClr>
                  </a:outerShdw>
                </a:effectLst>
              </a:rPr>
              <a:t>COVID-19 IMPACT</a:t>
            </a:r>
          </a:p>
        </p:txBody>
      </p:sp>
      <p:sp>
        <p:nvSpPr>
          <p:cNvPr id="3" name="TextBox 2">
            <a:extLst>
              <a:ext uri="{FF2B5EF4-FFF2-40B4-BE49-F238E27FC236}">
                <a16:creationId xmlns:a16="http://schemas.microsoft.com/office/drawing/2014/main" id="{09E58626-F66F-487C-9455-D7FE5500A136}"/>
              </a:ext>
            </a:extLst>
          </p:cNvPr>
          <p:cNvSpPr txBox="1"/>
          <p:nvPr/>
        </p:nvSpPr>
        <p:spPr>
          <a:xfrm>
            <a:off x="4837184" y="5834757"/>
            <a:ext cx="2737901" cy="584775"/>
          </a:xfrm>
          <a:prstGeom prst="rect">
            <a:avLst/>
          </a:prstGeom>
          <a:noFill/>
        </p:spPr>
        <p:txBody>
          <a:bodyPr wrap="square" rtlCol="0">
            <a:spAutoFit/>
          </a:bodyPr>
          <a:lstStyle/>
          <a:p>
            <a:r>
              <a:rPr lang="en-US" sz="3200" dirty="0">
                <a:solidFill>
                  <a:srgbClr val="C00000"/>
                </a:solidFill>
                <a:effectLst>
                  <a:outerShdw blurRad="38100" dist="38100" dir="2700000" algn="tl">
                    <a:srgbClr val="000000">
                      <a:alpha val="43137"/>
                    </a:srgbClr>
                  </a:outerShdw>
                </a:effectLst>
              </a:rPr>
              <a:t>-31.8% </a:t>
            </a:r>
            <a:r>
              <a:rPr lang="en-US" sz="2000" u="sng" dirty="0">
                <a:solidFill>
                  <a:srgbClr val="C00000"/>
                </a:solidFill>
                <a:effectLst>
                  <a:outerShdw blurRad="38100" dist="38100" dir="2700000" algn="tl">
                    <a:srgbClr val="000000">
                      <a:alpha val="43137"/>
                    </a:srgbClr>
                  </a:outerShdw>
                </a:effectLst>
              </a:rPr>
              <a:t>vs 2019</a:t>
            </a:r>
          </a:p>
        </p:txBody>
      </p:sp>
      <p:sp>
        <p:nvSpPr>
          <p:cNvPr id="42" name="TextBox 41">
            <a:extLst>
              <a:ext uri="{FF2B5EF4-FFF2-40B4-BE49-F238E27FC236}">
                <a16:creationId xmlns:a16="http://schemas.microsoft.com/office/drawing/2014/main" id="{3B8E30F9-6395-4FC8-BAE8-84F138DC98AE}"/>
              </a:ext>
            </a:extLst>
          </p:cNvPr>
          <p:cNvSpPr txBox="1"/>
          <p:nvPr/>
        </p:nvSpPr>
        <p:spPr>
          <a:xfrm>
            <a:off x="8693731" y="5834757"/>
            <a:ext cx="2552169" cy="584775"/>
          </a:xfrm>
          <a:prstGeom prst="rect">
            <a:avLst/>
          </a:prstGeom>
          <a:noFill/>
        </p:spPr>
        <p:txBody>
          <a:bodyPr wrap="square" rtlCol="0">
            <a:spAutoFit/>
          </a:bodyPr>
          <a:lstStyle/>
          <a:p>
            <a:r>
              <a:rPr lang="en-US" sz="3200" dirty="0">
                <a:solidFill>
                  <a:srgbClr val="C00000"/>
                </a:solidFill>
                <a:effectLst>
                  <a:outerShdw blurRad="38100" dist="38100" dir="2700000" algn="tl">
                    <a:srgbClr val="000000">
                      <a:alpha val="43137"/>
                    </a:srgbClr>
                  </a:outerShdw>
                </a:effectLst>
              </a:rPr>
              <a:t>-21.6% </a:t>
            </a:r>
            <a:r>
              <a:rPr lang="en-US" sz="2000" u="sng" dirty="0">
                <a:solidFill>
                  <a:srgbClr val="C00000"/>
                </a:solidFill>
                <a:effectLst>
                  <a:outerShdw blurRad="38100" dist="38100" dir="2700000" algn="tl">
                    <a:srgbClr val="000000">
                      <a:alpha val="43137"/>
                    </a:srgbClr>
                  </a:outerShdw>
                </a:effectLst>
              </a:rPr>
              <a:t>vs 2019</a:t>
            </a:r>
          </a:p>
        </p:txBody>
      </p:sp>
      <p:sp>
        <p:nvSpPr>
          <p:cNvPr id="43" name="Title 1">
            <a:extLst>
              <a:ext uri="{FF2B5EF4-FFF2-40B4-BE49-F238E27FC236}">
                <a16:creationId xmlns:a16="http://schemas.microsoft.com/office/drawing/2014/main" id="{F24DD8A3-D2ED-4797-BA3A-46972FD50165}"/>
              </a:ext>
            </a:extLst>
          </p:cNvPr>
          <p:cNvSpPr>
            <a:spLocks noGrp="1"/>
          </p:cNvSpPr>
          <p:nvPr>
            <p:ph type="title"/>
          </p:nvPr>
        </p:nvSpPr>
        <p:spPr>
          <a:xfrm>
            <a:off x="1295399" y="255134"/>
            <a:ext cx="9618023" cy="1074902"/>
          </a:xfrm>
        </p:spPr>
        <p:txBody>
          <a:bodyPr/>
          <a:lstStyle/>
          <a:p>
            <a:r>
              <a:rPr lang="en-US" dirty="0"/>
              <a:t>Blind Business Enterprise of Nevada (B/A 3253)</a:t>
            </a:r>
            <a:br>
              <a:rPr lang="en-US" dirty="0"/>
            </a:br>
            <a:r>
              <a:rPr lang="en-US" b="1" dirty="0"/>
              <a:t>Reduction in Business Activity</a:t>
            </a:r>
          </a:p>
        </p:txBody>
      </p:sp>
      <p:sp>
        <p:nvSpPr>
          <p:cNvPr id="44" name="TextBox 43">
            <a:extLst>
              <a:ext uri="{FF2B5EF4-FFF2-40B4-BE49-F238E27FC236}">
                <a16:creationId xmlns:a16="http://schemas.microsoft.com/office/drawing/2014/main" id="{FB738340-A5AB-4C93-BA57-8DC88D82D7B7}"/>
              </a:ext>
            </a:extLst>
          </p:cNvPr>
          <p:cNvSpPr txBox="1"/>
          <p:nvPr/>
        </p:nvSpPr>
        <p:spPr>
          <a:xfrm>
            <a:off x="11590317" y="5668955"/>
            <a:ext cx="469725"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21</a:t>
            </a:r>
          </a:p>
        </p:txBody>
      </p:sp>
    </p:spTree>
    <p:extLst>
      <p:ext uri="{BB962C8B-B14F-4D97-AF65-F5344CB8AC3E}">
        <p14:creationId xmlns:p14="http://schemas.microsoft.com/office/powerpoint/2010/main" val="1901130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91DB1382-7276-49FA-9632-38D558F457E3}"/>
              </a:ext>
            </a:extLst>
          </p:cNvPr>
          <p:cNvGraphicFramePr>
            <a:graphicFrameLocks noGrp="1"/>
          </p:cNvGraphicFramePr>
          <p:nvPr>
            <p:ph idx="1"/>
            <p:extLst>
              <p:ext uri="{D42A27DB-BD31-4B8C-83A1-F6EECF244321}">
                <p14:modId xmlns:p14="http://schemas.microsoft.com/office/powerpoint/2010/main" val="3621030920"/>
              </p:ext>
            </p:extLst>
          </p:nvPr>
        </p:nvGraphicFramePr>
        <p:xfrm>
          <a:off x="558800" y="2068945"/>
          <a:ext cx="10460182" cy="4118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BB49EE1B-5A00-4961-897D-1D5024E705D0}"/>
              </a:ext>
            </a:extLst>
          </p:cNvPr>
          <p:cNvSpPr txBox="1">
            <a:spLocks/>
          </p:cNvSpPr>
          <p:nvPr/>
        </p:nvSpPr>
        <p:spPr>
          <a:xfrm>
            <a:off x="1295400" y="255134"/>
            <a:ext cx="9601200" cy="10368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dirty="0"/>
              <a:t>Vocational Rehabilitation (B/A 3265 &amp; 3254)</a:t>
            </a:r>
          </a:p>
          <a:p>
            <a:r>
              <a:rPr lang="en-US" b="1" dirty="0"/>
              <a:t>Appropriations Bill – Section 10 Restrictions</a:t>
            </a:r>
          </a:p>
        </p:txBody>
      </p:sp>
      <p:sp>
        <p:nvSpPr>
          <p:cNvPr id="4" name="TextBox 3">
            <a:extLst>
              <a:ext uri="{FF2B5EF4-FFF2-40B4-BE49-F238E27FC236}">
                <a16:creationId xmlns:a16="http://schemas.microsoft.com/office/drawing/2014/main" id="{4ADED7FE-BADC-436D-ACB0-B7C1F12F2582}"/>
              </a:ext>
            </a:extLst>
          </p:cNvPr>
          <p:cNvSpPr txBox="1"/>
          <p:nvPr/>
        </p:nvSpPr>
        <p:spPr>
          <a:xfrm>
            <a:off x="11542816" y="5668955"/>
            <a:ext cx="517226"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22</a:t>
            </a:r>
          </a:p>
        </p:txBody>
      </p:sp>
    </p:spTree>
    <p:extLst>
      <p:ext uri="{BB962C8B-B14F-4D97-AF65-F5344CB8AC3E}">
        <p14:creationId xmlns:p14="http://schemas.microsoft.com/office/powerpoint/2010/main" val="235153518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0000000-0008-0000-0100-000002000000}"/>
              </a:ext>
            </a:extLst>
          </p:cNvPr>
          <p:cNvGraphicFramePr>
            <a:graphicFrameLocks noGrp="1"/>
          </p:cNvGraphicFramePr>
          <p:nvPr>
            <p:extLst>
              <p:ext uri="{D42A27DB-BD31-4B8C-83A1-F6EECF244321}">
                <p14:modId xmlns:p14="http://schemas.microsoft.com/office/powerpoint/2010/main" val="833933049"/>
              </p:ext>
            </p:extLst>
          </p:nvPr>
        </p:nvGraphicFramePr>
        <p:xfrm>
          <a:off x="110837" y="1542473"/>
          <a:ext cx="11951854" cy="5190836"/>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AD5556CB-A8DC-4F62-AEEB-EB55A969D926}"/>
              </a:ext>
            </a:extLst>
          </p:cNvPr>
          <p:cNvSpPr/>
          <p:nvPr/>
        </p:nvSpPr>
        <p:spPr>
          <a:xfrm>
            <a:off x="971138" y="252021"/>
            <a:ext cx="10249724" cy="1077218"/>
          </a:xfrm>
          <a:prstGeom prst="rect">
            <a:avLst/>
          </a:prstGeom>
        </p:spPr>
        <p:txBody>
          <a:bodyPr wrap="square">
            <a:spAutoFit/>
          </a:bodyPr>
          <a:lstStyle/>
          <a:p>
            <a:r>
              <a:rPr lang="en-US" sz="3200" dirty="0">
                <a:solidFill>
                  <a:schemeClr val="bg1"/>
                </a:solidFill>
              </a:rPr>
              <a:t>Vocational Rehabilitation (B/A 3265 &amp; 3254)</a:t>
            </a:r>
          </a:p>
          <a:p>
            <a:pPr>
              <a:defRPr sz="1400" b="0" i="0" u="none" strike="noStrike" kern="1200" spc="0" baseline="0">
                <a:solidFill>
                  <a:prstClr val="black">
                    <a:lumMod val="65000"/>
                    <a:lumOff val="35000"/>
                  </a:prstClr>
                </a:solidFill>
                <a:latin typeface="+mn-lt"/>
                <a:ea typeface="+mn-ea"/>
                <a:cs typeface="+mn-cs"/>
              </a:defRPr>
            </a:pPr>
            <a:r>
              <a:rPr lang="en-US" sz="3200" dirty="0">
                <a:solidFill>
                  <a:schemeClr val="accent3">
                    <a:lumMod val="60000"/>
                    <a:lumOff val="40000"/>
                  </a:schemeClr>
                </a:solidFill>
                <a:effectLst>
                  <a:outerShdw blurRad="38100" dist="38100" dir="2700000" algn="tl">
                    <a:srgbClr val="000000">
                      <a:alpha val="43137"/>
                    </a:srgbClr>
                  </a:outerShdw>
                </a:effectLst>
                <a:latin typeface="+mj-lt"/>
              </a:rPr>
              <a:t> </a:t>
            </a:r>
            <a:r>
              <a:rPr lang="en-US" sz="3200" b="1" dirty="0">
                <a:solidFill>
                  <a:schemeClr val="accent3">
                    <a:lumMod val="60000"/>
                    <a:lumOff val="40000"/>
                  </a:schemeClr>
                </a:solidFill>
                <a:effectLst>
                  <a:outerShdw blurRad="38100" dist="38100" dir="2700000" algn="tl">
                    <a:srgbClr val="000000">
                      <a:alpha val="43137"/>
                    </a:srgbClr>
                  </a:outerShdw>
                </a:effectLst>
                <a:latin typeface="+mj-lt"/>
              </a:rPr>
              <a:t>Federal Grant Funds Awarded </a:t>
            </a:r>
            <a:r>
              <a:rPr lang="en-US" sz="3200" b="1" dirty="0">
                <a:solidFill>
                  <a:schemeClr val="bg1"/>
                </a:solidFill>
                <a:effectLst>
                  <a:outerShdw blurRad="38100" dist="38100" dir="2700000" algn="tl">
                    <a:srgbClr val="000000">
                      <a:alpha val="43137"/>
                    </a:srgbClr>
                  </a:outerShdw>
                </a:effectLst>
                <a:latin typeface="+mj-lt"/>
              </a:rPr>
              <a:t>vs. </a:t>
            </a:r>
            <a:r>
              <a:rPr lang="en-US" sz="3200" b="1" dirty="0">
                <a:solidFill>
                  <a:schemeClr val="accent5"/>
                </a:solidFill>
                <a:effectLst>
                  <a:outerShdw blurRad="38100" dist="38100" dir="2700000" algn="tl">
                    <a:srgbClr val="000000">
                      <a:alpha val="43137"/>
                    </a:srgbClr>
                  </a:outerShdw>
                </a:effectLst>
                <a:latin typeface="+mj-lt"/>
              </a:rPr>
              <a:t>Funds Expended</a:t>
            </a:r>
            <a:endParaRPr lang="en-US" sz="3200" b="1" dirty="0">
              <a:latin typeface="+mj-lt"/>
            </a:endParaRPr>
          </a:p>
        </p:txBody>
      </p:sp>
    </p:spTree>
    <p:extLst>
      <p:ext uri="{BB962C8B-B14F-4D97-AF65-F5344CB8AC3E}">
        <p14:creationId xmlns:p14="http://schemas.microsoft.com/office/powerpoint/2010/main" val="1080393591"/>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53606-AF99-488F-9839-531A322BBE4D}"/>
              </a:ext>
            </a:extLst>
          </p:cNvPr>
          <p:cNvSpPr>
            <a:spLocks noGrp="1"/>
          </p:cNvSpPr>
          <p:nvPr>
            <p:ph type="title"/>
          </p:nvPr>
        </p:nvSpPr>
        <p:spPr>
          <a:xfrm>
            <a:off x="1185538" y="302597"/>
            <a:ext cx="8894763" cy="1108460"/>
          </a:xfrm>
        </p:spPr>
        <p:txBody>
          <a:bodyPr anchor="t">
            <a:normAutofit fontScale="90000"/>
          </a:bodyPr>
          <a:lstStyle/>
          <a:p>
            <a:r>
              <a:rPr lang="en-US" sz="3600" dirty="0"/>
              <a:t>Without sufficient resources, Nevada VR will be forced into “Order of Selection” – Waiting Lists</a:t>
            </a:r>
          </a:p>
        </p:txBody>
      </p:sp>
      <p:graphicFrame>
        <p:nvGraphicFramePr>
          <p:cNvPr id="4" name="Diagram 3">
            <a:extLst>
              <a:ext uri="{FF2B5EF4-FFF2-40B4-BE49-F238E27FC236}">
                <a16:creationId xmlns:a16="http://schemas.microsoft.com/office/drawing/2014/main" id="{1022FB89-B781-4694-9FD2-E42E38664DF5}"/>
              </a:ext>
            </a:extLst>
          </p:cNvPr>
          <p:cNvGraphicFramePr/>
          <p:nvPr>
            <p:extLst>
              <p:ext uri="{D42A27DB-BD31-4B8C-83A1-F6EECF244321}">
                <p14:modId xmlns:p14="http://schemas.microsoft.com/office/powerpoint/2010/main" val="1626421281"/>
              </p:ext>
            </p:extLst>
          </p:nvPr>
        </p:nvGraphicFramePr>
        <p:xfrm>
          <a:off x="749404" y="1411057"/>
          <a:ext cx="10257058" cy="5553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0BB71B8-5CC1-4845-8BB7-E38B6039A5BE}"/>
              </a:ext>
            </a:extLst>
          </p:cNvPr>
          <p:cNvSpPr txBox="1"/>
          <p:nvPr/>
        </p:nvSpPr>
        <p:spPr>
          <a:xfrm>
            <a:off x="11578442" y="5668955"/>
            <a:ext cx="481600"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24</a:t>
            </a:r>
          </a:p>
        </p:txBody>
      </p:sp>
    </p:spTree>
    <p:extLst>
      <p:ext uri="{BB962C8B-B14F-4D97-AF65-F5344CB8AC3E}">
        <p14:creationId xmlns:p14="http://schemas.microsoft.com/office/powerpoint/2010/main" val="200875777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Vocational Rehabilitation (B/A 3265 &amp; 3254)</a:t>
            </a:r>
          </a:p>
        </p:txBody>
      </p:sp>
      <p:sp>
        <p:nvSpPr>
          <p:cNvPr id="3" name="Content Placeholder 2"/>
          <p:cNvSpPr>
            <a:spLocks noGrp="1"/>
          </p:cNvSpPr>
          <p:nvPr>
            <p:ph idx="1"/>
          </p:nvPr>
        </p:nvSpPr>
        <p:spPr>
          <a:xfrm>
            <a:off x="4667991" y="1594071"/>
            <a:ext cx="6471064" cy="4912836"/>
          </a:xfrm>
        </p:spPr>
        <p:txBody>
          <a:bodyPr>
            <a:normAutofit fontScale="92500" lnSpcReduction="10000"/>
          </a:bodyPr>
          <a:lstStyle/>
          <a:p>
            <a:pPr marL="0" lvl="1" indent="0">
              <a:lnSpc>
                <a:spcPct val="100000"/>
              </a:lnSpc>
              <a:spcBef>
                <a:spcPts val="0"/>
              </a:spcBef>
              <a:buNone/>
              <a:defRPr/>
            </a:pPr>
            <a:r>
              <a:rPr lang="en-US" sz="3200" b="1" dirty="0">
                <a:solidFill>
                  <a:schemeClr val="tx2"/>
                </a:solidFill>
              </a:rPr>
              <a:t>Meet Joey</a:t>
            </a:r>
          </a:p>
          <a:p>
            <a:pPr>
              <a:buFont typeface="Wingdings" panose="05000000000000000000" pitchFamily="2" charset="2"/>
              <a:buChar char="§"/>
            </a:pPr>
            <a:r>
              <a:rPr lang="en-US" sz="1600" dirty="0">
                <a:solidFill>
                  <a:schemeClr val="tx2"/>
                </a:solidFill>
              </a:rPr>
              <a:t>He has several barriers to employment due to Autism and Specific Learning Disability.</a:t>
            </a:r>
          </a:p>
          <a:p>
            <a:pPr>
              <a:buFont typeface="Wingdings" panose="05000000000000000000" pitchFamily="2" charset="2"/>
              <a:buChar char="§"/>
            </a:pPr>
            <a:r>
              <a:rPr lang="en-US" sz="1600" dirty="0">
                <a:solidFill>
                  <a:schemeClr val="tx2"/>
                </a:solidFill>
              </a:rPr>
              <a:t>He wanted to help people; to make them smile.</a:t>
            </a:r>
          </a:p>
          <a:p>
            <a:pPr>
              <a:buFont typeface="Wingdings" panose="05000000000000000000" pitchFamily="2" charset="2"/>
              <a:buChar char="§"/>
            </a:pPr>
            <a:r>
              <a:rPr lang="en-US" sz="1600" dirty="0">
                <a:solidFill>
                  <a:schemeClr val="tx2"/>
                </a:solidFill>
              </a:rPr>
              <a:t>Received Pre-Employment Transition Services, including counseling, work readiness training and self-advocacy instruction.</a:t>
            </a:r>
          </a:p>
          <a:p>
            <a:pPr>
              <a:buFont typeface="Wingdings" panose="05000000000000000000" pitchFamily="2" charset="2"/>
              <a:buChar char="§"/>
            </a:pPr>
            <a:r>
              <a:rPr lang="en-US" sz="1600" dirty="0">
                <a:solidFill>
                  <a:schemeClr val="tx2"/>
                </a:solidFill>
              </a:rPr>
              <a:t>Participated in Project Search, a partnership with VR, Clark County School District and Sunrise Hospital.</a:t>
            </a:r>
          </a:p>
          <a:p>
            <a:pPr>
              <a:buFont typeface="Wingdings" panose="05000000000000000000" pitchFamily="2" charset="2"/>
              <a:buChar char="§"/>
            </a:pPr>
            <a:r>
              <a:rPr lang="en-US" sz="1600" dirty="0">
                <a:solidFill>
                  <a:schemeClr val="tx2"/>
                </a:solidFill>
              </a:rPr>
              <a:t>Project Search provided Joey with extensive skills training including independent living and job skills, career exploration, and job coaching.</a:t>
            </a:r>
          </a:p>
          <a:p>
            <a:pPr>
              <a:buFont typeface="Wingdings" panose="05000000000000000000" pitchFamily="2" charset="2"/>
              <a:buChar char="§"/>
            </a:pPr>
            <a:r>
              <a:rPr lang="en-US" sz="1600" dirty="0">
                <a:solidFill>
                  <a:schemeClr val="tx2"/>
                </a:solidFill>
              </a:rPr>
              <a:t>Joey additionally began volunteering at Sunrise Hospital, who hired him full time in their Transport Department to transport patients to and from services and discharge. </a:t>
            </a:r>
          </a:p>
          <a:p>
            <a:pPr>
              <a:buFont typeface="Wingdings" panose="05000000000000000000" pitchFamily="2" charset="2"/>
              <a:buChar char="§"/>
            </a:pPr>
            <a:r>
              <a:rPr lang="en-US" sz="1600" dirty="0">
                <a:solidFill>
                  <a:schemeClr val="tx2"/>
                </a:solidFill>
              </a:rPr>
              <a:t>Joey has full time meaningful work where he can deliver smiles to those in need.</a:t>
            </a:r>
          </a:p>
          <a:p>
            <a:pPr marL="171450" lvl="1" indent="-171450">
              <a:lnSpc>
                <a:spcPct val="100000"/>
              </a:lnSpc>
              <a:spcBef>
                <a:spcPts val="0"/>
              </a:spcBef>
              <a:buFont typeface="Wingdings" panose="05000000000000000000" pitchFamily="2" charset="2"/>
              <a:buChar char="§"/>
              <a:defRPr/>
            </a:pPr>
            <a:endParaRPr lang="en-US" sz="1200" dirty="0"/>
          </a:p>
          <a:p>
            <a:pPr marL="0" lvl="1" indent="0">
              <a:lnSpc>
                <a:spcPct val="100000"/>
              </a:lnSpc>
              <a:spcBef>
                <a:spcPts val="0"/>
              </a:spcBef>
              <a:buNone/>
              <a:defRPr/>
            </a:pPr>
            <a:endParaRPr lang="en-US" sz="1400" dirty="0">
              <a:latin typeface="Book Antiqua" panose="02040602050305030304" pitchFamily="18" charset="0"/>
            </a:endParaRPr>
          </a:p>
        </p:txBody>
      </p:sp>
      <p:pic>
        <p:nvPicPr>
          <p:cNvPr id="6" name="Picture 5" descr="A picture containing wall, blue, underpants&#10;&#10;Description automatically generated">
            <a:extLst>
              <a:ext uri="{FF2B5EF4-FFF2-40B4-BE49-F238E27FC236}">
                <a16:creationId xmlns:a16="http://schemas.microsoft.com/office/drawing/2014/main" id="{61AB9157-9A71-4063-A461-E83F2B7C6413}"/>
              </a:ext>
            </a:extLst>
          </p:cNvPr>
          <p:cNvPicPr>
            <a:picLocks noChangeAspect="1"/>
          </p:cNvPicPr>
          <p:nvPr/>
        </p:nvPicPr>
        <p:blipFill>
          <a:blip r:embed="rId2"/>
          <a:stretch>
            <a:fillRect/>
          </a:stretch>
        </p:blipFill>
        <p:spPr>
          <a:xfrm rot="5102282">
            <a:off x="97668" y="2478080"/>
            <a:ext cx="4448982" cy="3336736"/>
          </a:xfrm>
          <a:prstGeom prst="rect">
            <a:avLst/>
          </a:prstGeom>
          <a:solidFill>
            <a:srgbClr val="FFFFFF">
              <a:shade val="85000"/>
            </a:srgbClr>
          </a:solidFill>
          <a:ln w="190500" cap="sq">
            <a:solidFill>
              <a:srgbClr val="FFFFFF"/>
            </a:solidFill>
            <a:miter lim="800000"/>
          </a:ln>
          <a:effectLst>
            <a:outerShdw blurRad="65024" dist="50800" dir="2700000" sx="102000" sy="102000" algn="tl" rotWithShape="0">
              <a:prstClr val="black">
                <a:alpha val="30000"/>
              </a:prstClr>
            </a:outerShdw>
          </a:effectLst>
        </p:spPr>
      </p:pic>
      <p:sp>
        <p:nvSpPr>
          <p:cNvPr id="5" name="TextBox 4">
            <a:extLst>
              <a:ext uri="{FF2B5EF4-FFF2-40B4-BE49-F238E27FC236}">
                <a16:creationId xmlns:a16="http://schemas.microsoft.com/office/drawing/2014/main" id="{8D63FE65-1C63-4D1B-B75D-9A776F821161}"/>
              </a:ext>
            </a:extLst>
          </p:cNvPr>
          <p:cNvSpPr txBox="1"/>
          <p:nvPr/>
        </p:nvSpPr>
        <p:spPr>
          <a:xfrm>
            <a:off x="11507191" y="5668955"/>
            <a:ext cx="552852"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25</a:t>
            </a:r>
          </a:p>
        </p:txBody>
      </p:sp>
    </p:spTree>
    <p:extLst>
      <p:ext uri="{BB962C8B-B14F-4D97-AF65-F5344CB8AC3E}">
        <p14:creationId xmlns:p14="http://schemas.microsoft.com/office/powerpoint/2010/main" val="239627786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Bureau of Vocational Rehabilitation (B/A 3265)</a:t>
            </a:r>
          </a:p>
        </p:txBody>
      </p:sp>
      <p:graphicFrame>
        <p:nvGraphicFramePr>
          <p:cNvPr id="5" name="Content Placeholder 4"/>
          <p:cNvGraphicFramePr>
            <a:graphicFrameLocks noGrp="1"/>
          </p:cNvGraphicFramePr>
          <p:nvPr>
            <p:ph sz="half" idx="2"/>
          </p:nvPr>
        </p:nvGraphicFramePr>
        <p:xfrm>
          <a:off x="4149930" y="1848394"/>
          <a:ext cx="5231577" cy="2175362"/>
        </p:xfrm>
        <a:graphic>
          <a:graphicData uri="http://schemas.openxmlformats.org/drawingml/2006/table">
            <a:tbl>
              <a:tblPr firstRow="1" bandRow="1">
                <a:tableStyleId>{C4B1156A-380E-4F78-BDF5-A606A8083BF9}</a:tableStyleId>
              </a:tblPr>
              <a:tblGrid>
                <a:gridCol w="1843749">
                  <a:extLst>
                    <a:ext uri="{9D8B030D-6E8A-4147-A177-3AD203B41FA5}">
                      <a16:colId xmlns:a16="http://schemas.microsoft.com/office/drawing/2014/main" val="20000"/>
                    </a:ext>
                  </a:extLst>
                </a:gridCol>
                <a:gridCol w="1713407">
                  <a:extLst>
                    <a:ext uri="{9D8B030D-6E8A-4147-A177-3AD203B41FA5}">
                      <a16:colId xmlns:a16="http://schemas.microsoft.com/office/drawing/2014/main" val="4077380417"/>
                    </a:ext>
                  </a:extLst>
                </a:gridCol>
                <a:gridCol w="1674421">
                  <a:extLst>
                    <a:ext uri="{9D8B030D-6E8A-4147-A177-3AD203B41FA5}">
                      <a16:colId xmlns:a16="http://schemas.microsoft.com/office/drawing/2014/main" val="20002"/>
                    </a:ext>
                  </a:extLst>
                </a:gridCol>
              </a:tblGrid>
              <a:tr h="1657202">
                <a:tc>
                  <a:txBody>
                    <a:bodyPr/>
                    <a:lstStyle/>
                    <a:p>
                      <a:pPr algn="l"/>
                      <a:r>
                        <a:rPr lang="en-US" dirty="0"/>
                        <a:t>Reclassify Administrative Assistant 1 to Rehabilitation Technician 3</a:t>
                      </a:r>
                    </a:p>
                  </a:txBody>
                  <a:tcPr anchor="ctr">
                    <a:solidFill>
                      <a:schemeClr val="bg1"/>
                    </a:solidFill>
                  </a:tcPr>
                </a:tc>
                <a:tc>
                  <a:txBody>
                    <a:bodyPr/>
                    <a:lstStyle/>
                    <a:p>
                      <a:pPr algn="ctr"/>
                      <a:r>
                        <a:rPr lang="en-US" sz="2800" dirty="0"/>
                        <a:t>SFY 2022</a:t>
                      </a:r>
                    </a:p>
                  </a:txBody>
                  <a:tcPr anchor="ctr">
                    <a:solidFill>
                      <a:schemeClr val="bg1"/>
                    </a:solidFill>
                  </a:tcPr>
                </a:tc>
                <a:tc>
                  <a:txBody>
                    <a:bodyPr/>
                    <a:lstStyle/>
                    <a:p>
                      <a:pPr algn="ctr"/>
                      <a:r>
                        <a:rPr lang="en-US" sz="2800" dirty="0"/>
                        <a:t>SFY 2023</a:t>
                      </a:r>
                    </a:p>
                  </a:txBody>
                  <a:tcPr anchor="ctr">
                    <a:solidFill>
                      <a:schemeClr val="bg1"/>
                    </a:solidFill>
                  </a:tcPr>
                </a:tc>
                <a:extLst>
                  <a:ext uri="{0D108BD9-81ED-4DB2-BD59-A6C34878D82A}">
                    <a16:rowId xmlns:a16="http://schemas.microsoft.com/office/drawing/2014/main" val="10000"/>
                  </a:ext>
                </a:extLst>
              </a:tr>
              <a:tr h="213832">
                <a:tc>
                  <a:txBody>
                    <a:bodyPr/>
                    <a:lstStyle/>
                    <a:p>
                      <a:pPr algn="l"/>
                      <a:endParaRPr lang="en-US" dirty="0"/>
                    </a:p>
                  </a:txBody>
                  <a:tcPr anchor="ctr">
                    <a:solidFill>
                      <a:schemeClr val="accent6">
                        <a:lumMod val="40000"/>
                        <a:lumOff val="60000"/>
                      </a:schemeClr>
                    </a:solidFill>
                  </a:tcPr>
                </a:tc>
                <a:tc>
                  <a:txBody>
                    <a:bodyPr/>
                    <a:lstStyle/>
                    <a:p>
                      <a:pPr algn="ctr"/>
                      <a:r>
                        <a:rPr lang="en-US" sz="2800" b="1" dirty="0"/>
                        <a:t>$10,596</a:t>
                      </a:r>
                    </a:p>
                  </a:txBody>
                  <a:tcPr anchor="ctr">
                    <a:solidFill>
                      <a:schemeClr val="accent6">
                        <a:lumMod val="40000"/>
                        <a:lumOff val="60000"/>
                      </a:schemeClr>
                    </a:solidFill>
                  </a:tcPr>
                </a:tc>
                <a:tc>
                  <a:txBody>
                    <a:bodyPr/>
                    <a:lstStyle/>
                    <a:p>
                      <a:pPr algn="ctr"/>
                      <a:r>
                        <a:rPr lang="en-US" sz="2800" b="1" dirty="0"/>
                        <a:t>$11,243</a:t>
                      </a:r>
                    </a:p>
                  </a:txBody>
                  <a:tcPr anchor="ctr">
                    <a:solidFill>
                      <a:schemeClr val="accent6">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 name="Table 7">
            <a:extLst>
              <a:ext uri="{FF2B5EF4-FFF2-40B4-BE49-F238E27FC236}">
                <a16:creationId xmlns:a16="http://schemas.microsoft.com/office/drawing/2014/main" id="{14C5A788-8A27-4C21-B3FF-AE905BB2C676}"/>
              </a:ext>
            </a:extLst>
          </p:cNvPr>
          <p:cNvGraphicFramePr>
            <a:graphicFrameLocks noGrp="1"/>
          </p:cNvGraphicFramePr>
          <p:nvPr/>
        </p:nvGraphicFramePr>
        <p:xfrm>
          <a:off x="2528454" y="1848394"/>
          <a:ext cx="1621476" cy="2181803"/>
        </p:xfrm>
        <a:graphic>
          <a:graphicData uri="http://schemas.openxmlformats.org/drawingml/2006/table">
            <a:tbl>
              <a:tblPr firstRow="1" bandRow="1">
                <a:tableStyleId>{C4B1156A-380E-4F78-BDF5-A606A8083BF9}</a:tableStyleId>
              </a:tblPr>
              <a:tblGrid>
                <a:gridCol w="1621476">
                  <a:extLst>
                    <a:ext uri="{9D8B030D-6E8A-4147-A177-3AD203B41FA5}">
                      <a16:colId xmlns:a16="http://schemas.microsoft.com/office/drawing/2014/main" val="2752594952"/>
                    </a:ext>
                  </a:extLst>
                </a:gridCol>
              </a:tblGrid>
              <a:tr h="1663643">
                <a:tc>
                  <a:txBody>
                    <a:bodyPr/>
                    <a:lstStyle/>
                    <a:p>
                      <a:pPr algn="ctr"/>
                      <a:r>
                        <a:rPr lang="en-US" sz="2800" dirty="0"/>
                        <a:t>1 FTE</a:t>
                      </a:r>
                    </a:p>
                  </a:txBody>
                  <a:tcPr anchor="ctr">
                    <a:solidFill>
                      <a:schemeClr val="bg1"/>
                    </a:solidFill>
                  </a:tcPr>
                </a:tc>
                <a:extLst>
                  <a:ext uri="{0D108BD9-81ED-4DB2-BD59-A6C34878D82A}">
                    <a16:rowId xmlns:a16="http://schemas.microsoft.com/office/drawing/2014/main" val="4272325399"/>
                  </a:ext>
                </a:extLst>
              </a:tr>
              <a:tr h="275508">
                <a:tc>
                  <a:txBody>
                    <a:bodyPr/>
                    <a:lstStyle/>
                    <a:p>
                      <a:pPr algn="ctr"/>
                      <a:endParaRPr lang="en-US" sz="2800" dirty="0"/>
                    </a:p>
                  </a:txBody>
                  <a:tcPr anchor="ctr">
                    <a:solidFill>
                      <a:schemeClr val="accent6">
                        <a:lumMod val="40000"/>
                        <a:lumOff val="60000"/>
                      </a:schemeClr>
                    </a:solidFill>
                  </a:tcPr>
                </a:tc>
                <a:extLst>
                  <a:ext uri="{0D108BD9-81ED-4DB2-BD59-A6C34878D82A}">
                    <a16:rowId xmlns:a16="http://schemas.microsoft.com/office/drawing/2014/main" val="1529062762"/>
                  </a:ext>
                </a:extLst>
              </a:tr>
            </a:tbl>
          </a:graphicData>
        </a:graphic>
      </p:graphicFrame>
      <p:sp>
        <p:nvSpPr>
          <p:cNvPr id="10" name="TextBox 9">
            <a:extLst>
              <a:ext uri="{FF2B5EF4-FFF2-40B4-BE49-F238E27FC236}">
                <a16:creationId xmlns:a16="http://schemas.microsoft.com/office/drawing/2014/main" id="{7E5B4472-8EE1-4D40-A7B1-FB1C83B07B02}"/>
              </a:ext>
            </a:extLst>
          </p:cNvPr>
          <p:cNvSpPr txBox="1"/>
          <p:nvPr/>
        </p:nvSpPr>
        <p:spPr>
          <a:xfrm flipH="1">
            <a:off x="906978" y="4194544"/>
            <a:ext cx="10087098" cy="2846933"/>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n-US" dirty="0">
                <a:solidFill>
                  <a:schemeClr val="tx2"/>
                </a:solidFill>
              </a:rPr>
              <a:t>Supports the goal of competitive, integrated employment for Nevadans with disabilities</a:t>
            </a:r>
          </a:p>
          <a:p>
            <a:pPr marL="285750" indent="-285750">
              <a:spcAft>
                <a:spcPts val="600"/>
              </a:spcAft>
              <a:buFont typeface="Wingdings" panose="05000000000000000000" pitchFamily="2" charset="2"/>
              <a:buChar char="§"/>
            </a:pPr>
            <a:r>
              <a:rPr lang="en-US" dirty="0">
                <a:solidFill>
                  <a:schemeClr val="tx2"/>
                </a:solidFill>
              </a:rPr>
              <a:t>Supervision of Rehab. Tech. 2s was moved from Rehab. Counselor 3s to Rehab. Supervisors </a:t>
            </a:r>
          </a:p>
          <a:p>
            <a:pPr marL="285750" indent="-285750">
              <a:spcAft>
                <a:spcPts val="600"/>
              </a:spcAft>
              <a:buFont typeface="Wingdings" panose="05000000000000000000" pitchFamily="2" charset="2"/>
              <a:buChar char="§"/>
            </a:pPr>
            <a:r>
              <a:rPr lang="en-US" dirty="0">
                <a:solidFill>
                  <a:schemeClr val="tx2"/>
                </a:solidFill>
              </a:rPr>
              <a:t>Allowed Rehab. Counselor 3s to better utilize their education &amp; expertise with clients</a:t>
            </a:r>
          </a:p>
          <a:p>
            <a:pPr marL="285750" indent="-285750">
              <a:spcAft>
                <a:spcPts val="600"/>
              </a:spcAft>
              <a:buFont typeface="Wingdings" panose="05000000000000000000" pitchFamily="2" charset="2"/>
              <a:buChar char="§"/>
            </a:pPr>
            <a:r>
              <a:rPr lang="en-US" dirty="0">
                <a:solidFill>
                  <a:schemeClr val="tx2"/>
                </a:solidFill>
              </a:rPr>
              <a:t>E805 creates a statewide Rehab. Tech. 3 to supervise and onboard Rehab. Tech. 2s, </a:t>
            </a:r>
          </a:p>
          <a:p>
            <a:pPr marL="742950" lvl="1" indent="-285750">
              <a:spcAft>
                <a:spcPts val="600"/>
              </a:spcAft>
              <a:buFont typeface="Wingdings" panose="05000000000000000000" pitchFamily="2" charset="2"/>
              <a:buChar char="§"/>
            </a:pPr>
            <a:r>
              <a:rPr lang="en-US" dirty="0">
                <a:solidFill>
                  <a:schemeClr val="tx2"/>
                </a:solidFill>
              </a:rPr>
              <a:t>Removes Rehab. Tech. 2s from the chain of command of Rehab. Supervisors </a:t>
            </a:r>
          </a:p>
          <a:p>
            <a:pPr marL="742950" lvl="1" indent="-285750">
              <a:spcAft>
                <a:spcPts val="600"/>
              </a:spcAft>
              <a:buFont typeface="Wingdings" panose="05000000000000000000" pitchFamily="2" charset="2"/>
              <a:buChar char="§"/>
            </a:pPr>
            <a:r>
              <a:rPr lang="en-US" dirty="0">
                <a:solidFill>
                  <a:schemeClr val="tx2"/>
                </a:solidFill>
              </a:rPr>
              <a:t>Ensures consistent and best practices within the Rehab. Tech. series</a:t>
            </a:r>
          </a:p>
          <a:p>
            <a:pPr marL="742950" lvl="1" indent="-285750">
              <a:spcAft>
                <a:spcPts val="600"/>
              </a:spcAft>
              <a:buFont typeface="Wingdings" panose="05000000000000000000" pitchFamily="2" charset="2"/>
              <a:buChar char="§"/>
            </a:pPr>
            <a:r>
              <a:rPr lang="en-US" dirty="0">
                <a:solidFill>
                  <a:schemeClr val="tx2"/>
                </a:solidFill>
              </a:rPr>
              <a:t>Creates opportunities to serve more Nevadans with disabilities by Rehab. Counselor 3s</a:t>
            </a:r>
          </a:p>
          <a:p>
            <a:r>
              <a:rPr lang="en-US" dirty="0"/>
              <a:t> </a:t>
            </a:r>
          </a:p>
        </p:txBody>
      </p:sp>
      <p:graphicFrame>
        <p:nvGraphicFramePr>
          <p:cNvPr id="13" name="Table 12">
            <a:extLst>
              <a:ext uri="{FF2B5EF4-FFF2-40B4-BE49-F238E27FC236}">
                <a16:creationId xmlns:a16="http://schemas.microsoft.com/office/drawing/2014/main" id="{8750D897-83A1-4BE1-B4B4-1D8D2C071581}"/>
              </a:ext>
            </a:extLst>
          </p:cNvPr>
          <p:cNvGraphicFramePr>
            <a:graphicFrameLocks noGrp="1"/>
          </p:cNvGraphicFramePr>
          <p:nvPr/>
        </p:nvGraphicFramePr>
        <p:xfrm>
          <a:off x="906978" y="1848394"/>
          <a:ext cx="1621476" cy="2181803"/>
        </p:xfrm>
        <a:graphic>
          <a:graphicData uri="http://schemas.openxmlformats.org/drawingml/2006/table">
            <a:tbl>
              <a:tblPr firstRow="1" bandRow="1">
                <a:tableStyleId>{C4B1156A-380E-4F78-BDF5-A606A8083BF9}</a:tableStyleId>
              </a:tblPr>
              <a:tblGrid>
                <a:gridCol w="1621476">
                  <a:extLst>
                    <a:ext uri="{9D8B030D-6E8A-4147-A177-3AD203B41FA5}">
                      <a16:colId xmlns:a16="http://schemas.microsoft.com/office/drawing/2014/main" val="2752594952"/>
                    </a:ext>
                  </a:extLst>
                </a:gridCol>
              </a:tblGrid>
              <a:tr h="1663643">
                <a:tc>
                  <a:txBody>
                    <a:bodyPr/>
                    <a:lstStyle/>
                    <a:p>
                      <a:pPr algn="ctr"/>
                      <a:r>
                        <a:rPr lang="en-US" sz="2800" dirty="0"/>
                        <a:t>E805</a:t>
                      </a:r>
                    </a:p>
                  </a:txBody>
                  <a:tcPr anchor="ctr">
                    <a:solidFill>
                      <a:schemeClr val="bg1"/>
                    </a:solidFill>
                  </a:tcPr>
                </a:tc>
                <a:extLst>
                  <a:ext uri="{0D108BD9-81ED-4DB2-BD59-A6C34878D82A}">
                    <a16:rowId xmlns:a16="http://schemas.microsoft.com/office/drawing/2014/main" val="4272325399"/>
                  </a:ext>
                </a:extLst>
              </a:tr>
              <a:tr h="275508">
                <a:tc>
                  <a:txBody>
                    <a:bodyPr/>
                    <a:lstStyle/>
                    <a:p>
                      <a:pPr algn="ctr"/>
                      <a:endParaRPr lang="en-US" sz="2800" dirty="0"/>
                    </a:p>
                  </a:txBody>
                  <a:tcPr anchor="ctr">
                    <a:solidFill>
                      <a:schemeClr val="accent6">
                        <a:lumMod val="40000"/>
                        <a:lumOff val="60000"/>
                      </a:schemeClr>
                    </a:solidFill>
                  </a:tcPr>
                </a:tc>
                <a:extLst>
                  <a:ext uri="{0D108BD9-81ED-4DB2-BD59-A6C34878D82A}">
                    <a16:rowId xmlns:a16="http://schemas.microsoft.com/office/drawing/2014/main" val="1529062762"/>
                  </a:ext>
                </a:extLst>
              </a:tr>
            </a:tbl>
          </a:graphicData>
        </a:graphic>
      </p:graphicFrame>
      <p:graphicFrame>
        <p:nvGraphicFramePr>
          <p:cNvPr id="14" name="Table 13">
            <a:extLst>
              <a:ext uri="{FF2B5EF4-FFF2-40B4-BE49-F238E27FC236}">
                <a16:creationId xmlns:a16="http://schemas.microsoft.com/office/drawing/2014/main" id="{A5AFDA7D-9124-4426-9B36-497579E4385C}"/>
              </a:ext>
            </a:extLst>
          </p:cNvPr>
          <p:cNvGraphicFramePr>
            <a:graphicFrameLocks noGrp="1"/>
          </p:cNvGraphicFramePr>
          <p:nvPr/>
        </p:nvGraphicFramePr>
        <p:xfrm>
          <a:off x="9372600" y="1848394"/>
          <a:ext cx="1621476" cy="2181803"/>
        </p:xfrm>
        <a:graphic>
          <a:graphicData uri="http://schemas.openxmlformats.org/drawingml/2006/table">
            <a:tbl>
              <a:tblPr firstRow="1" bandRow="1">
                <a:tableStyleId>{C4B1156A-380E-4F78-BDF5-A606A8083BF9}</a:tableStyleId>
              </a:tblPr>
              <a:tblGrid>
                <a:gridCol w="1621476">
                  <a:extLst>
                    <a:ext uri="{9D8B030D-6E8A-4147-A177-3AD203B41FA5}">
                      <a16:colId xmlns:a16="http://schemas.microsoft.com/office/drawing/2014/main" val="2752594952"/>
                    </a:ext>
                  </a:extLst>
                </a:gridCol>
              </a:tblGrid>
              <a:tr h="1663643">
                <a:tc>
                  <a:txBody>
                    <a:bodyPr/>
                    <a:lstStyle/>
                    <a:p>
                      <a:pPr algn="ctr"/>
                      <a:r>
                        <a:rPr lang="en-US" sz="2800" dirty="0"/>
                        <a:t>Total</a:t>
                      </a:r>
                    </a:p>
                  </a:txBody>
                  <a:tcPr anchor="ctr">
                    <a:solidFill>
                      <a:schemeClr val="bg1"/>
                    </a:solidFill>
                  </a:tcPr>
                </a:tc>
                <a:extLst>
                  <a:ext uri="{0D108BD9-81ED-4DB2-BD59-A6C34878D82A}">
                    <a16:rowId xmlns:a16="http://schemas.microsoft.com/office/drawing/2014/main" val="4272325399"/>
                  </a:ext>
                </a:extLst>
              </a:tr>
              <a:tr h="275508">
                <a:tc>
                  <a:txBody>
                    <a:bodyPr/>
                    <a:lstStyle/>
                    <a:p>
                      <a:pPr algn="ctr"/>
                      <a:r>
                        <a:rPr lang="en-US" sz="2800" b="1" dirty="0"/>
                        <a:t>$21,839</a:t>
                      </a:r>
                    </a:p>
                  </a:txBody>
                  <a:tcPr anchor="ctr">
                    <a:solidFill>
                      <a:schemeClr val="accent6">
                        <a:lumMod val="40000"/>
                        <a:lumOff val="60000"/>
                      </a:schemeClr>
                    </a:solidFill>
                  </a:tcPr>
                </a:tc>
                <a:extLst>
                  <a:ext uri="{0D108BD9-81ED-4DB2-BD59-A6C34878D82A}">
                    <a16:rowId xmlns:a16="http://schemas.microsoft.com/office/drawing/2014/main" val="1529062762"/>
                  </a:ext>
                </a:extLst>
              </a:tr>
            </a:tbl>
          </a:graphicData>
        </a:graphic>
      </p:graphicFrame>
      <p:sp>
        <p:nvSpPr>
          <p:cNvPr id="9" name="TextBox 8">
            <a:extLst>
              <a:ext uri="{FF2B5EF4-FFF2-40B4-BE49-F238E27FC236}">
                <a16:creationId xmlns:a16="http://schemas.microsoft.com/office/drawing/2014/main" id="{392E5238-FFE1-4C74-B7A1-DA643559FE4F}"/>
              </a:ext>
            </a:extLst>
          </p:cNvPr>
          <p:cNvSpPr txBox="1"/>
          <p:nvPr/>
        </p:nvSpPr>
        <p:spPr>
          <a:xfrm>
            <a:off x="11566566" y="5668955"/>
            <a:ext cx="493476"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26</a:t>
            </a:r>
          </a:p>
        </p:txBody>
      </p:sp>
    </p:spTree>
    <p:extLst>
      <p:ext uri="{BB962C8B-B14F-4D97-AF65-F5344CB8AC3E}">
        <p14:creationId xmlns:p14="http://schemas.microsoft.com/office/powerpoint/2010/main" val="371130334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E56E9F-3671-4490-B68D-3C08ED4F9D57}"/>
              </a:ext>
            </a:extLst>
          </p:cNvPr>
          <p:cNvPicPr>
            <a:picLocks noChangeAspect="1"/>
          </p:cNvPicPr>
          <p:nvPr/>
        </p:nvPicPr>
        <p:blipFill>
          <a:blip r:embed="rId2"/>
          <a:stretch>
            <a:fillRect/>
          </a:stretch>
        </p:blipFill>
        <p:spPr>
          <a:xfrm>
            <a:off x="1269560" y="1809862"/>
            <a:ext cx="3956020" cy="4723561"/>
          </a:xfrm>
          <a:prstGeom prst="rect">
            <a:avLst/>
          </a:prstGeom>
        </p:spPr>
      </p:pic>
      <p:sp>
        <p:nvSpPr>
          <p:cNvPr id="2" name="Title 1"/>
          <p:cNvSpPr>
            <a:spLocks noGrp="1"/>
          </p:cNvSpPr>
          <p:nvPr>
            <p:ph type="title"/>
          </p:nvPr>
        </p:nvSpPr>
        <p:spPr/>
        <p:txBody>
          <a:bodyPr/>
          <a:lstStyle/>
          <a:p>
            <a:r>
              <a:rPr lang="en-US" dirty="0"/>
              <a:t>Rehabilitation Division/Agency 901</a:t>
            </a:r>
          </a:p>
        </p:txBody>
      </p:sp>
      <p:sp>
        <p:nvSpPr>
          <p:cNvPr id="6" name="Text Placeholder 5"/>
          <p:cNvSpPr>
            <a:spLocks noGrp="1"/>
          </p:cNvSpPr>
          <p:nvPr>
            <p:ph type="body" sz="half" idx="2"/>
          </p:nvPr>
        </p:nvSpPr>
        <p:spPr>
          <a:xfrm>
            <a:off x="1407772" y="1902390"/>
            <a:ext cx="3679595" cy="2201238"/>
          </a:xfrm>
        </p:spPr>
        <p:txBody>
          <a:bodyPr>
            <a:normAutofit/>
          </a:bodyPr>
          <a:lstStyle/>
          <a:p>
            <a:r>
              <a:rPr lang="en-US" sz="3200" dirty="0">
                <a:solidFill>
                  <a:schemeClr val="bg1"/>
                </a:solidFill>
              </a:rPr>
              <a:t>BUREAU OF DISABILITY ADJUDICATION</a:t>
            </a:r>
          </a:p>
        </p:txBody>
      </p:sp>
      <p:pic>
        <p:nvPicPr>
          <p:cNvPr id="8" name="Picture 7">
            <a:extLst>
              <a:ext uri="{FF2B5EF4-FFF2-40B4-BE49-F238E27FC236}">
                <a16:creationId xmlns:a16="http://schemas.microsoft.com/office/drawing/2014/main" id="{29BE7EF0-DD59-4714-9AAB-558C46187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5251" y="2008373"/>
            <a:ext cx="2180155" cy="2163270"/>
          </a:xfrm>
          <a:prstGeom prst="rect">
            <a:avLst/>
          </a:prstGeom>
        </p:spPr>
      </p:pic>
      <p:pic>
        <p:nvPicPr>
          <p:cNvPr id="9" name="Picture 8">
            <a:extLst>
              <a:ext uri="{FF2B5EF4-FFF2-40B4-BE49-F238E27FC236}">
                <a16:creationId xmlns:a16="http://schemas.microsoft.com/office/drawing/2014/main" id="{6CB437AB-213B-45DB-9D1B-25B463BCEF74}"/>
              </a:ext>
            </a:extLst>
          </p:cNvPr>
          <p:cNvPicPr>
            <a:picLocks noChangeAspect="1"/>
          </p:cNvPicPr>
          <p:nvPr/>
        </p:nvPicPr>
        <p:blipFill>
          <a:blip r:embed="rId4"/>
          <a:stretch>
            <a:fillRect/>
          </a:stretch>
        </p:blipFill>
        <p:spPr>
          <a:xfrm>
            <a:off x="6096000" y="4171642"/>
            <a:ext cx="2198907" cy="2210899"/>
          </a:xfrm>
          <a:prstGeom prst="rect">
            <a:avLst/>
          </a:prstGeom>
        </p:spPr>
      </p:pic>
      <p:pic>
        <p:nvPicPr>
          <p:cNvPr id="10" name="Picture 9">
            <a:extLst>
              <a:ext uri="{FF2B5EF4-FFF2-40B4-BE49-F238E27FC236}">
                <a16:creationId xmlns:a16="http://schemas.microsoft.com/office/drawing/2014/main" id="{DB89C864-26CA-405F-B830-801404950554}"/>
              </a:ext>
            </a:extLst>
          </p:cNvPr>
          <p:cNvPicPr>
            <a:picLocks noChangeAspect="1"/>
          </p:cNvPicPr>
          <p:nvPr/>
        </p:nvPicPr>
        <p:blipFill>
          <a:blip r:embed="rId5"/>
          <a:stretch>
            <a:fillRect/>
          </a:stretch>
        </p:blipFill>
        <p:spPr>
          <a:xfrm>
            <a:off x="8375251" y="4220407"/>
            <a:ext cx="2198907" cy="2113367"/>
          </a:xfrm>
          <a:prstGeom prst="rect">
            <a:avLst/>
          </a:prstGeom>
        </p:spPr>
      </p:pic>
      <p:pic>
        <p:nvPicPr>
          <p:cNvPr id="11" name="Picture 10">
            <a:extLst>
              <a:ext uri="{FF2B5EF4-FFF2-40B4-BE49-F238E27FC236}">
                <a16:creationId xmlns:a16="http://schemas.microsoft.com/office/drawing/2014/main" id="{5EF37542-BA18-4CE8-95FE-E18AED1524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898" y="3688973"/>
            <a:ext cx="3380255" cy="3128795"/>
          </a:xfrm>
          <a:prstGeom prst="rect">
            <a:avLst/>
          </a:prstGeom>
        </p:spPr>
      </p:pic>
      <p:pic>
        <p:nvPicPr>
          <p:cNvPr id="14" name="Picture 13">
            <a:extLst>
              <a:ext uri="{FF2B5EF4-FFF2-40B4-BE49-F238E27FC236}">
                <a16:creationId xmlns:a16="http://schemas.microsoft.com/office/drawing/2014/main" id="{3850DF4F-1F6A-4439-AE51-DF37202624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7711" y="1958807"/>
            <a:ext cx="2277196" cy="2196262"/>
          </a:xfrm>
          <a:prstGeom prst="rect">
            <a:avLst/>
          </a:prstGeom>
        </p:spPr>
      </p:pic>
      <p:pic>
        <p:nvPicPr>
          <p:cNvPr id="7" name="Graphic 6" descr="Person in wheelchair">
            <a:extLst>
              <a:ext uri="{FF2B5EF4-FFF2-40B4-BE49-F238E27FC236}">
                <a16:creationId xmlns:a16="http://schemas.microsoft.com/office/drawing/2014/main" id="{49BFE8EE-2469-4EDF-B488-F3812F36D7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56310" y="2065031"/>
            <a:ext cx="2038597" cy="2038597"/>
          </a:xfrm>
          <a:prstGeom prst="rect">
            <a:avLst/>
          </a:prstGeom>
        </p:spPr>
      </p:pic>
      <p:sp>
        <p:nvSpPr>
          <p:cNvPr id="3" name="Rectangle 2">
            <a:extLst>
              <a:ext uri="{FF2B5EF4-FFF2-40B4-BE49-F238E27FC236}">
                <a16:creationId xmlns:a16="http://schemas.microsoft.com/office/drawing/2014/main" id="{52A2CFCB-2638-4C85-AD6D-40C6ACD52861}"/>
              </a:ext>
            </a:extLst>
          </p:cNvPr>
          <p:cNvSpPr/>
          <p:nvPr/>
        </p:nvSpPr>
        <p:spPr>
          <a:xfrm>
            <a:off x="8543851" y="4467393"/>
            <a:ext cx="1997256" cy="1077218"/>
          </a:xfrm>
          <a:prstGeom prst="rect">
            <a:avLst/>
          </a:prstGeom>
        </p:spPr>
        <p:txBody>
          <a:bodyPr wrap="square">
            <a:spAutoFit/>
          </a:bodyPr>
          <a:lstStyle/>
          <a:p>
            <a:r>
              <a:rPr lang="en-US" sz="3200" b="1" dirty="0"/>
              <a:t>BDA</a:t>
            </a:r>
          </a:p>
          <a:p>
            <a:r>
              <a:rPr lang="en-US" sz="3200" b="1" dirty="0"/>
              <a:t>B/A 3269</a:t>
            </a:r>
          </a:p>
        </p:txBody>
      </p:sp>
      <p:grpSp>
        <p:nvGrpSpPr>
          <p:cNvPr id="15" name="Group 14">
            <a:extLst>
              <a:ext uri="{FF2B5EF4-FFF2-40B4-BE49-F238E27FC236}">
                <a16:creationId xmlns:a16="http://schemas.microsoft.com/office/drawing/2014/main" id="{D4F863A9-239A-433C-B02B-00B9821B0798}"/>
              </a:ext>
            </a:extLst>
          </p:cNvPr>
          <p:cNvGrpSpPr/>
          <p:nvPr/>
        </p:nvGrpSpPr>
        <p:grpSpPr>
          <a:xfrm>
            <a:off x="11013484" y="5985463"/>
            <a:ext cx="1075597" cy="696621"/>
            <a:chOff x="10232953" y="6088754"/>
            <a:chExt cx="1557691" cy="731850"/>
          </a:xfrm>
        </p:grpSpPr>
        <p:sp>
          <p:nvSpPr>
            <p:cNvPr id="16" name="Oval 15">
              <a:extLst>
                <a:ext uri="{FF2B5EF4-FFF2-40B4-BE49-F238E27FC236}">
                  <a16:creationId xmlns:a16="http://schemas.microsoft.com/office/drawing/2014/main" id="{0F27A9C5-C57A-4CAE-B108-61D2106C0580}"/>
                </a:ext>
              </a:extLst>
            </p:cNvPr>
            <p:cNvSpPr/>
            <p:nvPr userDrawn="1"/>
          </p:nvSpPr>
          <p:spPr>
            <a:xfrm>
              <a:off x="10317931" y="6174889"/>
              <a:ext cx="1387737" cy="645715"/>
            </a:xfrm>
            <a:prstGeom prst="ellipse">
              <a:avLst/>
            </a:prstGeom>
            <a:solidFill>
              <a:schemeClr val="bg1">
                <a:lumMod val="95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17" name="Picture 16">
              <a:extLst>
                <a:ext uri="{FF2B5EF4-FFF2-40B4-BE49-F238E27FC236}">
                  <a16:creationId xmlns:a16="http://schemas.microsoft.com/office/drawing/2014/main" id="{AC622572-3339-4C05-8818-F90D17302EEB}"/>
                </a:ext>
              </a:extLst>
            </p:cNvPr>
            <p:cNvPicPr>
              <a:picLocks noChangeAspect="1"/>
            </p:cNvPicPr>
            <p:nvPr userDrawn="1"/>
          </p:nvPicPr>
          <p:blipFill>
            <a:blip r:embed="rId10"/>
            <a:stretch>
              <a:fillRect/>
            </a:stretch>
          </p:blipFill>
          <p:spPr>
            <a:xfrm>
              <a:off x="10232953" y="6088754"/>
              <a:ext cx="1557691" cy="681490"/>
            </a:xfrm>
            <a:prstGeom prst="rect">
              <a:avLst/>
            </a:prstGeom>
          </p:spPr>
        </p:pic>
      </p:grpSp>
      <p:sp>
        <p:nvSpPr>
          <p:cNvPr id="18" name="TextBox 17">
            <a:extLst>
              <a:ext uri="{FF2B5EF4-FFF2-40B4-BE49-F238E27FC236}">
                <a16:creationId xmlns:a16="http://schemas.microsoft.com/office/drawing/2014/main" id="{BE5AA05E-7F20-4D9A-8C41-F4A4864058D6}"/>
              </a:ext>
            </a:extLst>
          </p:cNvPr>
          <p:cNvSpPr txBox="1"/>
          <p:nvPr/>
        </p:nvSpPr>
        <p:spPr>
          <a:xfrm>
            <a:off x="11578442" y="5668955"/>
            <a:ext cx="481600"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27</a:t>
            </a:r>
          </a:p>
        </p:txBody>
      </p:sp>
    </p:spTree>
    <p:extLst>
      <p:ext uri="{BB962C8B-B14F-4D97-AF65-F5344CB8AC3E}">
        <p14:creationId xmlns:p14="http://schemas.microsoft.com/office/powerpoint/2010/main" val="2212564989"/>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Bureau of Disability Adjudication (B/A 3269)</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3343535983"/>
              </p:ext>
            </p:extLst>
          </p:nvPr>
        </p:nvGraphicFramePr>
        <p:xfrm>
          <a:off x="725385" y="1797420"/>
          <a:ext cx="10544298" cy="2041645"/>
        </p:xfrm>
        <a:graphic>
          <a:graphicData uri="http://schemas.openxmlformats.org/drawingml/2006/table">
            <a:tbl>
              <a:tblPr firstRow="1" bandRow="1">
                <a:tableStyleId>{C4B1156A-380E-4F78-BDF5-A606A8083BF9}</a:tableStyleId>
              </a:tblPr>
              <a:tblGrid>
                <a:gridCol w="10544298">
                  <a:extLst>
                    <a:ext uri="{9D8B030D-6E8A-4147-A177-3AD203B41FA5}">
                      <a16:colId xmlns:a16="http://schemas.microsoft.com/office/drawing/2014/main" val="20000"/>
                    </a:ext>
                  </a:extLst>
                </a:gridCol>
              </a:tblGrid>
              <a:tr h="530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mn-lt"/>
                          <a:ea typeface="Times New Roman" panose="02020603050405020304" pitchFamily="18" charset="0"/>
                          <a:cs typeface="Calibri" panose="020F0502020204030204" pitchFamily="34" charset="0"/>
                        </a:rPr>
                        <a:t>As of September 2020, the number of Nevada beneficiaries receiving disability benefits was:</a:t>
                      </a: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0"/>
                  </a:ext>
                </a:extLst>
              </a:tr>
              <a:tr h="44629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dirty="0">
                          <a:effectLst/>
                          <a:latin typeface="+mn-lt"/>
                        </a:rPr>
                        <a:t>          Supplemental Security Income (SSI)                                          </a:t>
                      </a:r>
                      <a:r>
                        <a:rPr lang="en-US" sz="2000" b="0" kern="1200" dirty="0">
                          <a:solidFill>
                            <a:schemeClr val="dk1"/>
                          </a:solidFill>
                          <a:effectLst/>
                          <a:latin typeface="+mn-lt"/>
                          <a:ea typeface="+mn-ea"/>
                          <a:cs typeface="+mn-cs"/>
                        </a:rPr>
                        <a:t>46,191</a:t>
                      </a:r>
                      <a:endParaRPr lang="en-US" sz="2000" b="0" dirty="0">
                        <a:effectLst/>
                        <a:latin typeface="+mn-lt"/>
                        <a:ea typeface="Times New Roman" panose="02020603050405020304" pitchFamily="18" charset="0"/>
                        <a:cs typeface="Times New Roman" panose="02020603050405020304" pitchFamily="18" charset="0"/>
                      </a:endParaRPr>
                    </a:p>
                  </a:txBody>
                  <a:tcPr anchor="ctr">
                    <a:solidFill>
                      <a:schemeClr val="accent5">
                        <a:lumMod val="40000"/>
                        <a:lumOff val="60000"/>
                      </a:schemeClr>
                    </a:solidFill>
                  </a:tcPr>
                </a:tc>
                <a:extLst>
                  <a:ext uri="{0D108BD9-81ED-4DB2-BD59-A6C34878D82A}">
                    <a16:rowId xmlns:a16="http://schemas.microsoft.com/office/drawing/2014/main" val="10001"/>
                  </a:ext>
                </a:extLst>
              </a:tr>
              <a:tr h="446290">
                <a:tc>
                  <a:txBody>
                    <a:bodyPr/>
                    <a:lstStyle/>
                    <a:p>
                      <a:pPr marL="0" marR="0">
                        <a:lnSpc>
                          <a:spcPct val="150000"/>
                        </a:lnSpc>
                        <a:spcBef>
                          <a:spcPts val="0"/>
                        </a:spcBef>
                        <a:spcAft>
                          <a:spcPts val="0"/>
                        </a:spcAft>
                      </a:pPr>
                      <a:r>
                        <a:rPr lang="en-US" sz="2000" dirty="0">
                          <a:effectLst/>
                          <a:latin typeface="+mn-lt"/>
                        </a:rPr>
                        <a:t>          Social Security Disability Insurance (SSDI)                               </a:t>
                      </a:r>
                      <a:r>
                        <a:rPr lang="en-US" sz="2000" b="0" kern="1200" dirty="0">
                          <a:solidFill>
                            <a:schemeClr val="dk1"/>
                          </a:solidFill>
                          <a:effectLst/>
                          <a:latin typeface="+mn-lt"/>
                          <a:ea typeface="+mn-ea"/>
                          <a:cs typeface="+mn-cs"/>
                        </a:rPr>
                        <a:t>72,310</a:t>
                      </a:r>
                      <a:endParaRPr lang="en-US" sz="2000" b="0" dirty="0">
                        <a:effectLst/>
                        <a:latin typeface="+mn-lt"/>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44629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dirty="0">
                          <a:effectLst/>
                          <a:latin typeface="+mn-lt"/>
                        </a:rPr>
                        <a:t>          Total Nevada Disabled Beneficiaries (SSI/SSDI)                   </a:t>
                      </a:r>
                      <a:r>
                        <a:rPr lang="en-US" sz="2000" kern="1200" dirty="0">
                          <a:solidFill>
                            <a:schemeClr val="dk1"/>
                          </a:solidFill>
                          <a:effectLst/>
                          <a:latin typeface="+mn-lt"/>
                          <a:ea typeface="+mn-ea"/>
                          <a:cs typeface="+mn-cs"/>
                        </a:rPr>
                        <a:t>118,501</a:t>
                      </a:r>
                      <a:endParaRPr lang="en-US" sz="2000" dirty="0">
                        <a:effectLst/>
                        <a:latin typeface="+mn-lt"/>
                        <a:ea typeface="Times New Roman" panose="02020603050405020304" pitchFamily="18" charset="0"/>
                        <a:cs typeface="Times New Roman" panose="02020603050405020304" pitchFamily="18" charset="0"/>
                      </a:endParaRPr>
                    </a:p>
                  </a:txBody>
                  <a:tcPr anchor="ctr">
                    <a:solidFill>
                      <a:schemeClr val="accent5">
                        <a:lumMod val="40000"/>
                        <a:lumOff val="60000"/>
                      </a:schemeClr>
                    </a:solidFill>
                  </a:tcPr>
                </a:tc>
                <a:extLst>
                  <a:ext uri="{0D108BD9-81ED-4DB2-BD59-A6C34878D82A}">
                    <a16:rowId xmlns:a16="http://schemas.microsoft.com/office/drawing/2014/main" val="10003"/>
                  </a:ext>
                </a:extLst>
              </a:tr>
            </a:tbl>
          </a:graphicData>
        </a:graphic>
      </p:graphicFrame>
      <p:graphicFrame>
        <p:nvGraphicFramePr>
          <p:cNvPr id="9" name="Content Placeholder 4">
            <a:extLst>
              <a:ext uri="{FF2B5EF4-FFF2-40B4-BE49-F238E27FC236}">
                <a16:creationId xmlns:a16="http://schemas.microsoft.com/office/drawing/2014/main" id="{993D435E-3D8B-4802-A3DB-1B58B61C7156}"/>
              </a:ext>
            </a:extLst>
          </p:cNvPr>
          <p:cNvGraphicFramePr>
            <a:graphicFrameLocks/>
          </p:cNvGraphicFramePr>
          <p:nvPr>
            <p:extLst>
              <p:ext uri="{D42A27DB-BD31-4B8C-83A1-F6EECF244321}">
                <p14:modId xmlns:p14="http://schemas.microsoft.com/office/powerpoint/2010/main" val="3091515202"/>
              </p:ext>
            </p:extLst>
          </p:nvPr>
        </p:nvGraphicFramePr>
        <p:xfrm>
          <a:off x="725385" y="4039757"/>
          <a:ext cx="10544299" cy="2041645"/>
        </p:xfrm>
        <a:graphic>
          <a:graphicData uri="http://schemas.openxmlformats.org/drawingml/2006/table">
            <a:tbl>
              <a:tblPr firstRow="1" bandRow="1">
                <a:tableStyleId>{C4B1156A-380E-4F78-BDF5-A606A8083BF9}</a:tableStyleId>
              </a:tblPr>
              <a:tblGrid>
                <a:gridCol w="10544299">
                  <a:extLst>
                    <a:ext uri="{9D8B030D-6E8A-4147-A177-3AD203B41FA5}">
                      <a16:colId xmlns:a16="http://schemas.microsoft.com/office/drawing/2014/main" val="20000"/>
                    </a:ext>
                  </a:extLst>
                </a:gridCol>
              </a:tblGrid>
              <a:tr h="530980">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chemeClr val="tx2"/>
                          </a:solidFill>
                          <a:effectLst/>
                          <a:uLnTx/>
                          <a:uFillTx/>
                          <a:latin typeface="+mn-lt"/>
                          <a:ea typeface="Times New Roman" panose="02020603050405020304" pitchFamily="18" charset="0"/>
                          <a:cs typeface="Calibri" panose="020F0502020204030204" pitchFamily="34" charset="0"/>
                        </a:rPr>
                        <a:t>As of Sept. 2020, the average annual amount paid to Nevada disabled beneficiaries:</a:t>
                      </a:r>
                      <a:endParaRPr kumimoji="0" lang="en-US" altLang="en-US" sz="1100" b="0" i="0" u="none" strike="noStrike" kern="1200" cap="none" spc="0" normalizeH="0" baseline="0" noProof="0" dirty="0">
                        <a:ln>
                          <a:noFill/>
                        </a:ln>
                        <a:solidFill>
                          <a:schemeClr val="tx2"/>
                        </a:solidFill>
                        <a:effectLst/>
                        <a:uLnTx/>
                        <a:uFillTx/>
                        <a:latin typeface="+mn-lt"/>
                        <a:ea typeface="+mn-ea"/>
                        <a:cs typeface="+mn-cs"/>
                      </a:endParaRPr>
                    </a:p>
                  </a:txBody>
                  <a:tcPr anchor="ctr"/>
                </a:tc>
                <a:extLst>
                  <a:ext uri="{0D108BD9-81ED-4DB2-BD59-A6C34878D82A}">
                    <a16:rowId xmlns:a16="http://schemas.microsoft.com/office/drawing/2014/main" val="10000"/>
                  </a:ext>
                </a:extLst>
              </a:tr>
              <a:tr h="44629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dirty="0">
                          <a:effectLst/>
                          <a:latin typeface="+mn-lt"/>
                        </a:rPr>
                        <a:t>          Supplemental Security Income (SSI)                              </a:t>
                      </a:r>
                      <a:r>
                        <a:rPr lang="en-US" sz="2000" b="0" kern="1200" dirty="0">
                          <a:solidFill>
                            <a:schemeClr val="dk1"/>
                          </a:solidFill>
                          <a:effectLst/>
                          <a:latin typeface="+mn-lt"/>
                          <a:ea typeface="+mn-ea"/>
                          <a:cs typeface="+mn-cs"/>
                        </a:rPr>
                        <a:t>$  338,352,000</a:t>
                      </a:r>
                      <a:endParaRPr lang="en-US" sz="2000" b="0" dirty="0">
                        <a:effectLst/>
                        <a:latin typeface="+mn-lt"/>
                        <a:ea typeface="Times New Roman" panose="02020603050405020304" pitchFamily="18" charset="0"/>
                        <a:cs typeface="Times New Roman" panose="02020603050405020304" pitchFamily="18" charset="0"/>
                      </a:endParaRPr>
                    </a:p>
                  </a:txBody>
                  <a:tcPr anchor="ctr">
                    <a:solidFill>
                      <a:schemeClr val="accent5">
                        <a:lumMod val="40000"/>
                        <a:lumOff val="60000"/>
                      </a:schemeClr>
                    </a:solidFill>
                  </a:tcPr>
                </a:tc>
                <a:extLst>
                  <a:ext uri="{0D108BD9-81ED-4DB2-BD59-A6C34878D82A}">
                    <a16:rowId xmlns:a16="http://schemas.microsoft.com/office/drawing/2014/main" val="10001"/>
                  </a:ext>
                </a:extLst>
              </a:tr>
              <a:tr h="446290">
                <a:tc>
                  <a:txBody>
                    <a:bodyPr/>
                    <a:lstStyle/>
                    <a:p>
                      <a:pPr marL="0" marR="0">
                        <a:lnSpc>
                          <a:spcPct val="150000"/>
                        </a:lnSpc>
                        <a:spcBef>
                          <a:spcPts val="0"/>
                        </a:spcBef>
                        <a:spcAft>
                          <a:spcPts val="0"/>
                        </a:spcAft>
                      </a:pPr>
                      <a:r>
                        <a:rPr lang="en-US" sz="2000" dirty="0">
                          <a:effectLst/>
                          <a:latin typeface="+mn-lt"/>
                        </a:rPr>
                        <a:t>          Social Security Disability Insurance (SSDI)                  </a:t>
                      </a:r>
                      <a:r>
                        <a:rPr lang="en-US" sz="2000" b="0" kern="1200" dirty="0">
                          <a:solidFill>
                            <a:schemeClr val="dk1"/>
                          </a:solidFill>
                          <a:effectLst/>
                          <a:latin typeface="+mn-lt"/>
                          <a:ea typeface="+mn-ea"/>
                          <a:cs typeface="+mn-cs"/>
                        </a:rPr>
                        <a:t>$1,038,960,000</a:t>
                      </a:r>
                      <a:endParaRPr lang="en-US" sz="2000" b="0" dirty="0">
                        <a:effectLst/>
                        <a:latin typeface="+mn-lt"/>
                        <a:ea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446290">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dirty="0">
                          <a:effectLst/>
                          <a:latin typeface="+mn-lt"/>
                        </a:rPr>
                        <a:t>          Total Dollars (SSI/SSDI)                                                 </a:t>
                      </a:r>
                      <a:r>
                        <a:rPr lang="en-US" sz="2000" kern="1200" dirty="0">
                          <a:solidFill>
                            <a:schemeClr val="dk1"/>
                          </a:solidFill>
                          <a:effectLst/>
                          <a:latin typeface="+mn-lt"/>
                          <a:ea typeface="+mn-ea"/>
                          <a:cs typeface="+mn-cs"/>
                        </a:rPr>
                        <a:t>$1,377,312,000</a:t>
                      </a:r>
                      <a:endParaRPr lang="en-US" sz="2000" dirty="0">
                        <a:effectLst/>
                        <a:latin typeface="+mn-lt"/>
                        <a:ea typeface="Times New Roman" panose="02020603050405020304" pitchFamily="18" charset="0"/>
                        <a:cs typeface="Times New Roman" panose="02020603050405020304" pitchFamily="18" charset="0"/>
                      </a:endParaRPr>
                    </a:p>
                  </a:txBody>
                  <a:tcPr anchor="ctr">
                    <a:solidFill>
                      <a:schemeClr val="accent5">
                        <a:lumMod val="40000"/>
                        <a:lumOff val="60000"/>
                      </a:schemeClr>
                    </a:solidFill>
                  </a:tcPr>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3840AB3B-04BD-43D2-9D0E-07395B68103F}"/>
              </a:ext>
            </a:extLst>
          </p:cNvPr>
          <p:cNvSpPr txBox="1"/>
          <p:nvPr/>
        </p:nvSpPr>
        <p:spPr>
          <a:xfrm>
            <a:off x="11578442" y="5668955"/>
            <a:ext cx="481600"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28</a:t>
            </a:r>
          </a:p>
        </p:txBody>
      </p:sp>
    </p:spTree>
    <p:extLst>
      <p:ext uri="{BB962C8B-B14F-4D97-AF65-F5344CB8AC3E}">
        <p14:creationId xmlns:p14="http://schemas.microsoft.com/office/powerpoint/2010/main" val="654766384"/>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Bureau of Disability Adjudication (B/A 3269)</a:t>
            </a:r>
          </a:p>
        </p:txBody>
      </p:sp>
      <p:sp>
        <p:nvSpPr>
          <p:cNvPr id="4" name="TextBox 3">
            <a:extLst>
              <a:ext uri="{FF2B5EF4-FFF2-40B4-BE49-F238E27FC236}">
                <a16:creationId xmlns:a16="http://schemas.microsoft.com/office/drawing/2014/main" id="{806D1C99-68AF-4346-B41B-4EB04C0BF52D}"/>
              </a:ext>
            </a:extLst>
          </p:cNvPr>
          <p:cNvSpPr txBox="1"/>
          <p:nvPr/>
        </p:nvSpPr>
        <p:spPr>
          <a:xfrm>
            <a:off x="355593" y="4488165"/>
            <a:ext cx="1905362" cy="1200329"/>
          </a:xfrm>
          <a:prstGeom prst="rect">
            <a:avLst/>
          </a:prstGeom>
          <a:noFill/>
        </p:spPr>
        <p:txBody>
          <a:bodyPr wrap="square" rtlCol="0">
            <a:spAutoFit/>
          </a:bodyPr>
          <a:lstStyle/>
          <a:p>
            <a:r>
              <a:rPr lang="en-US" altLang="en-US" sz="2400" dirty="0">
                <a:latin typeface="Franklin Gothic Demi" panose="020B0703020102020204" pitchFamily="34" charset="0"/>
                <a:ea typeface="Times New Roman" panose="02020603050405020304" pitchFamily="18" charset="0"/>
                <a:cs typeface="Calibri" panose="020F0502020204030204" pitchFamily="34" charset="0"/>
              </a:rPr>
              <a:t>+27 Intermittent Staff</a:t>
            </a:r>
            <a:endParaRPr lang="en-US" sz="2400" dirty="0"/>
          </a:p>
        </p:txBody>
      </p:sp>
      <p:grpSp>
        <p:nvGrpSpPr>
          <p:cNvPr id="5" name="Group 4" descr="Element boxes group.">
            <a:extLst>
              <a:ext uri="{FF2B5EF4-FFF2-40B4-BE49-F238E27FC236}">
                <a16:creationId xmlns:a16="http://schemas.microsoft.com/office/drawing/2014/main" id="{A574ADBA-F418-4AA1-9668-3F9F182C22B6}"/>
              </a:ext>
            </a:extLst>
          </p:cNvPr>
          <p:cNvGrpSpPr/>
          <p:nvPr/>
        </p:nvGrpSpPr>
        <p:grpSpPr>
          <a:xfrm>
            <a:off x="4158599" y="1476962"/>
            <a:ext cx="6375106" cy="5149475"/>
            <a:chOff x="5121985" y="1545261"/>
            <a:chExt cx="6051586" cy="4775121"/>
          </a:xfrm>
        </p:grpSpPr>
        <p:sp>
          <p:nvSpPr>
            <p:cNvPr id="17" name="Round Diagonal Corner Rectangle 259" descr="Element 4 Shape">
              <a:extLst>
                <a:ext uri="{FF2B5EF4-FFF2-40B4-BE49-F238E27FC236}">
                  <a16:creationId xmlns:a16="http://schemas.microsoft.com/office/drawing/2014/main" id="{1CA8C2D8-5B6D-470A-BE0A-74091BF129D2}"/>
                </a:ext>
              </a:extLst>
            </p:cNvPr>
            <p:cNvSpPr/>
            <p:nvPr/>
          </p:nvSpPr>
          <p:spPr bwMode="auto">
            <a:xfrm flipH="1">
              <a:off x="5121985" y="1922171"/>
              <a:ext cx="2271366" cy="2002253"/>
            </a:xfrm>
            <a:prstGeom prst="round2DiagRect">
              <a:avLst>
                <a:gd name="adj1" fmla="val 16667"/>
                <a:gd name="adj2" fmla="val 2408"/>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pitchFamily="-97" charset="0"/>
                <a:ea typeface="+mn-ea"/>
                <a:cs typeface="+mn-cs"/>
              </a:endParaRPr>
            </a:p>
          </p:txBody>
        </p:sp>
        <p:sp>
          <p:nvSpPr>
            <p:cNvPr id="23" name="Round Diagonal Corner Rectangle 261" descr="Element 6 Shape">
              <a:extLst>
                <a:ext uri="{FF2B5EF4-FFF2-40B4-BE49-F238E27FC236}">
                  <a16:creationId xmlns:a16="http://schemas.microsoft.com/office/drawing/2014/main" id="{70732970-5960-4A8B-8CF0-F48C7EBF8E3B}"/>
                </a:ext>
              </a:extLst>
            </p:cNvPr>
            <p:cNvSpPr/>
            <p:nvPr/>
          </p:nvSpPr>
          <p:spPr bwMode="auto">
            <a:xfrm flipH="1">
              <a:off x="8319122" y="1949800"/>
              <a:ext cx="2234911" cy="2006647"/>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pitchFamily="-97" charset="0"/>
                <a:ea typeface="+mn-ea"/>
                <a:cs typeface="+mn-cs"/>
              </a:endParaRPr>
            </a:p>
          </p:txBody>
        </p:sp>
        <p:sp>
          <p:nvSpPr>
            <p:cNvPr id="6" name="Rectangle 5">
              <a:extLst>
                <a:ext uri="{FF2B5EF4-FFF2-40B4-BE49-F238E27FC236}">
                  <a16:creationId xmlns:a16="http://schemas.microsoft.com/office/drawing/2014/main" id="{87B7BB70-7881-4FCC-A3B3-4575EA70AD85}"/>
                </a:ext>
              </a:extLst>
            </p:cNvPr>
            <p:cNvSpPr/>
            <p:nvPr/>
          </p:nvSpPr>
          <p:spPr bwMode="auto">
            <a:xfrm>
              <a:off x="6460103" y="1545261"/>
              <a:ext cx="2137584" cy="234780"/>
            </a:xfrm>
            <a:prstGeom prst="rect">
              <a:avLst/>
            </a:prstGeom>
            <a:no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lvl="0" indent="0" algn="l" defTabSz="914400" rtl="0" eaLnBrk="1" fontAlgn="auto" latinLnBrk="0" hangingPunct="1">
                <a:lnSpc>
                  <a:spcPct val="85000"/>
                </a:lnSpc>
                <a:spcBef>
                  <a:spcPts val="2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3" name="Round Diagonal Corner Rectangle 246" descr="Element 3 Shape">
              <a:extLst>
                <a:ext uri="{FF2B5EF4-FFF2-40B4-BE49-F238E27FC236}">
                  <a16:creationId xmlns:a16="http://schemas.microsoft.com/office/drawing/2014/main" id="{D45099D2-D7B6-4468-9732-A693E697A31C}"/>
                </a:ext>
              </a:extLst>
            </p:cNvPr>
            <p:cNvSpPr/>
            <p:nvPr/>
          </p:nvSpPr>
          <p:spPr bwMode="auto">
            <a:xfrm flipH="1">
              <a:off x="5862391" y="4186521"/>
              <a:ext cx="2152838" cy="2051512"/>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pitchFamily="-97" charset="0"/>
                <a:ea typeface="+mn-ea"/>
                <a:cs typeface="+mn-cs"/>
              </a:endParaRPr>
            </a:p>
          </p:txBody>
        </p:sp>
        <p:sp>
          <p:nvSpPr>
            <p:cNvPr id="14" name="Rectangle 13">
              <a:extLst>
                <a:ext uri="{FF2B5EF4-FFF2-40B4-BE49-F238E27FC236}">
                  <a16:creationId xmlns:a16="http://schemas.microsoft.com/office/drawing/2014/main" id="{1A4991AF-1983-4338-B659-DA8B5AEDC5A0}"/>
                </a:ext>
              </a:extLst>
            </p:cNvPr>
            <p:cNvSpPr/>
            <p:nvPr/>
          </p:nvSpPr>
          <p:spPr bwMode="auto">
            <a:xfrm>
              <a:off x="5784525" y="5386170"/>
              <a:ext cx="2086094" cy="660428"/>
            </a:xfrm>
            <a:prstGeom prst="rect">
              <a:avLst/>
            </a:prstGeom>
            <a:no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lvl="0" indent="0" algn="r" defTabSz="914400" rtl="0" eaLnBrk="1" fontAlgn="auto" latinLnBrk="0" hangingPunct="1">
                <a:lnSpc>
                  <a:spcPct val="85000"/>
                </a:lnSpc>
                <a:spcBef>
                  <a:spcPts val="20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ea typeface="+mn-ea"/>
                  <a:cs typeface="Arial"/>
                </a:rPr>
                <a:t>MEAN PROCESSING TIME</a:t>
              </a:r>
            </a:p>
          </p:txBody>
        </p:sp>
        <p:sp>
          <p:nvSpPr>
            <p:cNvPr id="16" name="Rectangle 70">
              <a:extLst>
                <a:ext uri="{FF2B5EF4-FFF2-40B4-BE49-F238E27FC236}">
                  <a16:creationId xmlns:a16="http://schemas.microsoft.com/office/drawing/2014/main" id="{3215E414-E436-4048-A255-8AFD49CA78CB}"/>
                </a:ext>
              </a:extLst>
            </p:cNvPr>
            <p:cNvSpPr>
              <a:spLocks noChangeArrowheads="1"/>
            </p:cNvSpPr>
            <p:nvPr/>
          </p:nvSpPr>
          <p:spPr bwMode="auto">
            <a:xfrm>
              <a:off x="6239836" y="4299524"/>
              <a:ext cx="1728190" cy="494902"/>
            </a:xfrm>
            <a:prstGeom prst="rect">
              <a:avLst/>
            </a:prstGeom>
            <a:noFill/>
            <a:ln w="9525">
              <a:noFill/>
              <a:miter lim="800000"/>
              <a:headEnd/>
              <a:tailEnd/>
            </a:ln>
          </p:spPr>
          <p:txBody>
            <a:bodyPr lIns="45720" tIns="18288" rIns="27432" bIns="0"/>
            <a:lstStyle/>
            <a:p>
              <a:pPr marL="0" marR="0" lvl="0" indent="0" algn="l" defTabSz="914400" rtl="0" eaLnBrk="1" fontAlgn="auto" latinLnBrk="0" hangingPunct="1">
                <a:lnSpc>
                  <a:spcPct val="85000"/>
                </a:lnSpc>
                <a:spcBef>
                  <a:spcPts val="2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ea typeface="+mn-ea"/>
                  <a:cs typeface="+mn-cs"/>
                </a:rPr>
                <a:t>122.1</a:t>
              </a:r>
            </a:p>
          </p:txBody>
        </p:sp>
        <p:sp>
          <p:nvSpPr>
            <p:cNvPr id="19" name="Round Diagonal Corner Rectangle 260" descr="Element 5 Shape">
              <a:extLst>
                <a:ext uri="{FF2B5EF4-FFF2-40B4-BE49-F238E27FC236}">
                  <a16:creationId xmlns:a16="http://schemas.microsoft.com/office/drawing/2014/main" id="{F0B2CB8F-B08A-410D-A106-448CD8BB5174}"/>
                </a:ext>
              </a:extLst>
            </p:cNvPr>
            <p:cNvSpPr/>
            <p:nvPr/>
          </p:nvSpPr>
          <p:spPr bwMode="auto">
            <a:xfrm flipH="1">
              <a:off x="8938661" y="4242763"/>
              <a:ext cx="2234910" cy="1995270"/>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pitchFamily="-97" charset="0"/>
                <a:ea typeface="+mn-ea"/>
                <a:cs typeface="+mn-cs"/>
              </a:endParaRPr>
            </a:p>
          </p:txBody>
        </p:sp>
        <p:sp>
          <p:nvSpPr>
            <p:cNvPr id="20" name="Rectangle 19">
              <a:extLst>
                <a:ext uri="{FF2B5EF4-FFF2-40B4-BE49-F238E27FC236}">
                  <a16:creationId xmlns:a16="http://schemas.microsoft.com/office/drawing/2014/main" id="{2EFAE085-A7D3-45D5-B6A5-9F2EA5DAC3B3}"/>
                </a:ext>
              </a:extLst>
            </p:cNvPr>
            <p:cNvSpPr/>
            <p:nvPr/>
          </p:nvSpPr>
          <p:spPr bwMode="auto">
            <a:xfrm>
              <a:off x="8938661" y="4347324"/>
              <a:ext cx="2211294" cy="581215"/>
            </a:xfrm>
            <a:prstGeom prst="rect">
              <a:avLst/>
            </a:prstGeom>
            <a:no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lvl="0" indent="0" algn="ctr" defTabSz="914400" rtl="0" eaLnBrk="1" fontAlgn="auto" latinLnBrk="0" hangingPunct="1">
                <a:lnSpc>
                  <a:spcPct val="85000"/>
                </a:lnSpc>
                <a:spcBef>
                  <a:spcPts val="20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ea typeface="+mn-ea"/>
                  <a:cs typeface="Arial"/>
                </a:rPr>
                <a:t>FEDERAL FUNDS</a:t>
              </a:r>
            </a:p>
          </p:txBody>
        </p:sp>
        <p:sp>
          <p:nvSpPr>
            <p:cNvPr id="22" name="Rectangle 70">
              <a:extLst>
                <a:ext uri="{FF2B5EF4-FFF2-40B4-BE49-F238E27FC236}">
                  <a16:creationId xmlns:a16="http://schemas.microsoft.com/office/drawing/2014/main" id="{C9B00B89-1F68-4848-BD1C-D407CDD7FDA5}"/>
                </a:ext>
              </a:extLst>
            </p:cNvPr>
            <p:cNvSpPr>
              <a:spLocks noChangeArrowheads="1"/>
            </p:cNvSpPr>
            <p:nvPr/>
          </p:nvSpPr>
          <p:spPr bwMode="auto">
            <a:xfrm>
              <a:off x="9350710" y="5583284"/>
              <a:ext cx="1573067" cy="737098"/>
            </a:xfrm>
            <a:prstGeom prst="rect">
              <a:avLst/>
            </a:prstGeom>
            <a:noFill/>
            <a:ln w="9525">
              <a:noFill/>
              <a:miter lim="800000"/>
              <a:headEnd/>
              <a:tailEnd/>
            </a:ln>
          </p:spPr>
          <p:txBody>
            <a:bodyPr lIns="45720" tIns="18288" rIns="27432" bIns="0"/>
            <a:lstStyle/>
            <a:p>
              <a:pPr marL="0" marR="0" lvl="0" indent="0" algn="l" defTabSz="914400" rtl="0" eaLnBrk="1" fontAlgn="auto" latinLnBrk="0" hangingPunct="1">
                <a:lnSpc>
                  <a:spcPct val="85000"/>
                </a:lnSpc>
                <a:spcBef>
                  <a:spcPts val="200"/>
                </a:spcBef>
                <a:spcAft>
                  <a:spcPts val="0"/>
                </a:spcAft>
                <a:buClrTx/>
                <a:buSzTx/>
                <a:buFontTx/>
                <a:buNone/>
                <a:tabLst/>
                <a:defRPr/>
              </a:pPr>
              <a:r>
                <a:rPr lang="en-US" sz="4800" b="1" dirty="0">
                  <a:solidFill>
                    <a:srgbClr val="FFFFFF"/>
                  </a:solidFill>
                </a:rPr>
                <a:t>100</a:t>
              </a:r>
              <a:r>
                <a:rPr kumimoji="0" lang="en-US" sz="4800" b="1" i="0" u="none" strike="noStrike" kern="1200" cap="none" spc="0" normalizeH="0" baseline="0" noProof="0" dirty="0">
                  <a:ln>
                    <a:noFill/>
                  </a:ln>
                  <a:solidFill>
                    <a:srgbClr val="FFFFFF"/>
                  </a:solidFill>
                  <a:effectLst/>
                  <a:uLnTx/>
                  <a:uFillTx/>
                  <a:ea typeface="+mn-ea"/>
                  <a:cs typeface="+mn-cs"/>
                </a:rPr>
                <a:t>%</a:t>
              </a:r>
              <a:endParaRPr kumimoji="0" lang="en-US" sz="4000" b="0" i="0" u="none" strike="noStrike" kern="1200" cap="none" spc="0" normalizeH="0" baseline="0" noProof="0" dirty="0">
                <a:ln>
                  <a:noFill/>
                </a:ln>
                <a:solidFill>
                  <a:srgbClr val="FFFFFF"/>
                </a:solidFill>
                <a:effectLst/>
                <a:uLnTx/>
                <a:uFillTx/>
                <a:ea typeface="+mn-ea"/>
                <a:cs typeface="+mn-cs"/>
              </a:endParaRPr>
            </a:p>
          </p:txBody>
        </p:sp>
        <p:sp>
          <p:nvSpPr>
            <p:cNvPr id="24" name="Rectangle 23">
              <a:extLst>
                <a:ext uri="{FF2B5EF4-FFF2-40B4-BE49-F238E27FC236}">
                  <a16:creationId xmlns:a16="http://schemas.microsoft.com/office/drawing/2014/main" id="{4382CB61-B857-47FD-8652-906F5C9C6778}"/>
                </a:ext>
              </a:extLst>
            </p:cNvPr>
            <p:cNvSpPr/>
            <p:nvPr/>
          </p:nvSpPr>
          <p:spPr bwMode="auto">
            <a:xfrm>
              <a:off x="8341425" y="2161413"/>
              <a:ext cx="2137584" cy="552839"/>
            </a:xfrm>
            <a:prstGeom prst="rect">
              <a:avLst/>
            </a:prstGeom>
            <a:no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lvl="0" indent="0" algn="ctr" defTabSz="914400" rtl="0" eaLnBrk="1" fontAlgn="auto" latinLnBrk="0" hangingPunct="1">
                <a:lnSpc>
                  <a:spcPct val="85000"/>
                </a:lnSpc>
                <a:spcBef>
                  <a:spcPts val="20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ea typeface="+mn-ea"/>
                  <a:cs typeface="Arial"/>
                </a:rPr>
                <a:t>DECISION ACCURACY </a:t>
              </a:r>
            </a:p>
          </p:txBody>
        </p:sp>
        <p:sp>
          <p:nvSpPr>
            <p:cNvPr id="25" name="Freeform 24" descr="Line Chart Icon">
              <a:extLst>
                <a:ext uri="{FF2B5EF4-FFF2-40B4-BE49-F238E27FC236}">
                  <a16:creationId xmlns:a16="http://schemas.microsoft.com/office/drawing/2014/main" id="{D1296AF7-0F81-4A5C-884E-21183FFBB6E5}"/>
                </a:ext>
              </a:extLst>
            </p:cNvPr>
            <p:cNvSpPr>
              <a:spLocks/>
            </p:cNvSpPr>
            <p:nvPr/>
          </p:nvSpPr>
          <p:spPr bwMode="auto">
            <a:xfrm>
              <a:off x="9009963" y="2703633"/>
              <a:ext cx="800506" cy="529900"/>
            </a:xfrm>
            <a:custGeom>
              <a:avLst/>
              <a:gdLst/>
              <a:ahLst/>
              <a:cxnLst>
                <a:cxn ang="0">
                  <a:pos x="1863" y="1284"/>
                </a:cxn>
                <a:cxn ang="0">
                  <a:pos x="1863" y="40"/>
                </a:cxn>
                <a:cxn ang="0">
                  <a:pos x="1715" y="298"/>
                </a:cxn>
                <a:cxn ang="0">
                  <a:pos x="1379" y="594"/>
                </a:cxn>
                <a:cxn ang="0">
                  <a:pos x="1040" y="558"/>
                </a:cxn>
                <a:cxn ang="0">
                  <a:pos x="700" y="852"/>
                </a:cxn>
                <a:cxn ang="0">
                  <a:pos x="368" y="775"/>
                </a:cxn>
                <a:cxn ang="0">
                  <a:pos x="53" y="1011"/>
                </a:cxn>
                <a:cxn ang="0">
                  <a:pos x="53" y="0"/>
                </a:cxn>
                <a:cxn ang="0">
                  <a:pos x="0" y="0"/>
                </a:cxn>
                <a:cxn ang="0">
                  <a:pos x="0" y="1337"/>
                </a:cxn>
                <a:cxn ang="0">
                  <a:pos x="1909" y="1337"/>
                </a:cxn>
                <a:cxn ang="0">
                  <a:pos x="1909" y="1284"/>
                </a:cxn>
                <a:cxn ang="0">
                  <a:pos x="1863" y="1284"/>
                </a:cxn>
              </a:cxnLst>
              <a:rect l="0" t="0" r="r" b="b"/>
              <a:pathLst>
                <a:path w="1909" h="1337">
                  <a:moveTo>
                    <a:pt x="1863" y="1284"/>
                  </a:moveTo>
                  <a:lnTo>
                    <a:pt x="1863" y="40"/>
                  </a:lnTo>
                  <a:lnTo>
                    <a:pt x="1715" y="298"/>
                  </a:lnTo>
                  <a:lnTo>
                    <a:pt x="1379" y="594"/>
                  </a:lnTo>
                  <a:lnTo>
                    <a:pt x="1040" y="558"/>
                  </a:lnTo>
                  <a:lnTo>
                    <a:pt x="700" y="852"/>
                  </a:lnTo>
                  <a:lnTo>
                    <a:pt x="368" y="775"/>
                  </a:lnTo>
                  <a:lnTo>
                    <a:pt x="53" y="1011"/>
                  </a:lnTo>
                  <a:lnTo>
                    <a:pt x="53" y="0"/>
                  </a:lnTo>
                  <a:lnTo>
                    <a:pt x="0" y="0"/>
                  </a:lnTo>
                  <a:lnTo>
                    <a:pt x="0" y="1337"/>
                  </a:lnTo>
                  <a:lnTo>
                    <a:pt x="1909" y="1337"/>
                  </a:lnTo>
                  <a:lnTo>
                    <a:pt x="1909" y="1284"/>
                  </a:lnTo>
                  <a:lnTo>
                    <a:pt x="1863" y="128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accent1"/>
                </a:solidFill>
                <a:effectLst/>
                <a:uLnTx/>
                <a:uFillTx/>
                <a:latin typeface="Calibri"/>
                <a:ea typeface="+mn-ea"/>
                <a:cs typeface="+mn-cs"/>
              </a:endParaRPr>
            </a:p>
          </p:txBody>
        </p:sp>
        <p:sp>
          <p:nvSpPr>
            <p:cNvPr id="26" name="Rectangle 70">
              <a:extLst>
                <a:ext uri="{FF2B5EF4-FFF2-40B4-BE49-F238E27FC236}">
                  <a16:creationId xmlns:a16="http://schemas.microsoft.com/office/drawing/2014/main" id="{DB964701-2CE4-4281-A331-20475C5A4528}"/>
                </a:ext>
              </a:extLst>
            </p:cNvPr>
            <p:cNvSpPr>
              <a:spLocks noChangeArrowheads="1"/>
            </p:cNvSpPr>
            <p:nvPr/>
          </p:nvSpPr>
          <p:spPr bwMode="auto">
            <a:xfrm>
              <a:off x="8704035" y="3306800"/>
              <a:ext cx="1890818" cy="1042499"/>
            </a:xfrm>
            <a:prstGeom prst="rect">
              <a:avLst/>
            </a:prstGeom>
            <a:noFill/>
            <a:ln w="9525">
              <a:noFill/>
              <a:miter lim="800000"/>
              <a:headEnd/>
              <a:tailEnd/>
            </a:ln>
          </p:spPr>
          <p:txBody>
            <a:bodyPr lIns="45720" tIns="18288" rIns="27432" bIns="0"/>
            <a:lstStyle/>
            <a:p>
              <a:pPr marL="0" marR="0" lvl="0" indent="0" algn="l" defTabSz="914400" rtl="0" eaLnBrk="1" fontAlgn="auto" latinLnBrk="0" hangingPunct="1">
                <a:lnSpc>
                  <a:spcPct val="85000"/>
                </a:lnSpc>
                <a:spcBef>
                  <a:spcPts val="20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ea typeface="+mn-ea"/>
                  <a:cs typeface="+mn-cs"/>
                </a:rPr>
                <a:t>92.5%</a:t>
              </a:r>
              <a:endParaRPr kumimoji="0" lang="en-US" sz="4800" b="0" i="0" u="none" strike="noStrike" kern="1200" cap="none" spc="0" normalizeH="0" baseline="0" noProof="0" dirty="0">
                <a:ln>
                  <a:noFill/>
                </a:ln>
                <a:solidFill>
                  <a:schemeClr val="bg1"/>
                </a:solidFill>
                <a:effectLst/>
                <a:uLnTx/>
                <a:uFillTx/>
                <a:ea typeface="+mn-ea"/>
                <a:cs typeface="+mn-cs"/>
              </a:endParaRPr>
            </a:p>
          </p:txBody>
        </p:sp>
        <p:sp>
          <p:nvSpPr>
            <p:cNvPr id="27" name="Rectangle 26">
              <a:extLst>
                <a:ext uri="{FF2B5EF4-FFF2-40B4-BE49-F238E27FC236}">
                  <a16:creationId xmlns:a16="http://schemas.microsoft.com/office/drawing/2014/main" id="{8B3CE8FE-525E-4E51-B3A2-2887D505E924}"/>
                </a:ext>
              </a:extLst>
            </p:cNvPr>
            <p:cNvSpPr/>
            <p:nvPr/>
          </p:nvSpPr>
          <p:spPr bwMode="auto">
            <a:xfrm>
              <a:off x="5121985" y="2080669"/>
              <a:ext cx="2215736" cy="833887"/>
            </a:xfrm>
            <a:prstGeom prst="rect">
              <a:avLst/>
            </a:prstGeom>
            <a:no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lvl="0" indent="0" algn="ctr" defTabSz="914400" rtl="0" eaLnBrk="1" fontAlgn="auto" latinLnBrk="0" hangingPunct="1">
                <a:lnSpc>
                  <a:spcPct val="85000"/>
                </a:lnSpc>
                <a:spcBef>
                  <a:spcPts val="20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ea typeface="+mn-ea"/>
                  <a:cs typeface="Arial"/>
                </a:rPr>
                <a:t># OF CASES PROCESSED   FOR NEVADANS</a:t>
              </a:r>
            </a:p>
          </p:txBody>
        </p:sp>
      </p:grpSp>
      <p:sp>
        <p:nvSpPr>
          <p:cNvPr id="40" name="TextBox 39">
            <a:extLst>
              <a:ext uri="{FF2B5EF4-FFF2-40B4-BE49-F238E27FC236}">
                <a16:creationId xmlns:a16="http://schemas.microsoft.com/office/drawing/2014/main" id="{E28990DB-8818-4490-B63D-2F3779A1A505}"/>
              </a:ext>
            </a:extLst>
          </p:cNvPr>
          <p:cNvSpPr txBox="1"/>
          <p:nvPr/>
        </p:nvSpPr>
        <p:spPr>
          <a:xfrm>
            <a:off x="4404822" y="2910778"/>
            <a:ext cx="2392795" cy="830997"/>
          </a:xfrm>
          <a:prstGeom prst="rect">
            <a:avLst/>
          </a:prstGeom>
          <a:noFill/>
        </p:spPr>
        <p:txBody>
          <a:bodyPr wrap="square" rtlCol="0">
            <a:spAutoFit/>
          </a:bodyPr>
          <a:lstStyle/>
          <a:p>
            <a:r>
              <a:rPr lang="en-US" sz="4800" dirty="0">
                <a:solidFill>
                  <a:schemeClr val="bg1"/>
                </a:solidFill>
              </a:rPr>
              <a:t>24,726</a:t>
            </a:r>
          </a:p>
        </p:txBody>
      </p:sp>
      <p:sp>
        <p:nvSpPr>
          <p:cNvPr id="41" name="TextBox 40">
            <a:extLst>
              <a:ext uri="{FF2B5EF4-FFF2-40B4-BE49-F238E27FC236}">
                <a16:creationId xmlns:a16="http://schemas.microsoft.com/office/drawing/2014/main" id="{D03AE224-D7CD-4106-A7E2-02E98ABCEED1}"/>
              </a:ext>
            </a:extLst>
          </p:cNvPr>
          <p:cNvSpPr txBox="1"/>
          <p:nvPr/>
        </p:nvSpPr>
        <p:spPr>
          <a:xfrm>
            <a:off x="5599080" y="4928426"/>
            <a:ext cx="1187532" cy="369332"/>
          </a:xfrm>
          <a:prstGeom prst="rect">
            <a:avLst/>
          </a:prstGeom>
          <a:noFill/>
        </p:spPr>
        <p:txBody>
          <a:bodyPr wrap="square" rtlCol="0">
            <a:spAutoFit/>
          </a:bodyPr>
          <a:lstStyle/>
          <a:p>
            <a:r>
              <a:rPr lang="en-US" dirty="0">
                <a:solidFill>
                  <a:schemeClr val="bg1"/>
                </a:solidFill>
              </a:rPr>
              <a:t>     DAYS</a:t>
            </a:r>
          </a:p>
        </p:txBody>
      </p:sp>
      <p:pic>
        <p:nvPicPr>
          <p:cNvPr id="42" name="Picture 41">
            <a:extLst>
              <a:ext uri="{FF2B5EF4-FFF2-40B4-BE49-F238E27FC236}">
                <a16:creationId xmlns:a16="http://schemas.microsoft.com/office/drawing/2014/main" id="{DD341BBA-DBD9-4A10-B19F-2CED84340691}"/>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l="24058" r="18212" b="10527"/>
          <a:stretch/>
        </p:blipFill>
        <p:spPr>
          <a:xfrm>
            <a:off x="445952" y="1619675"/>
            <a:ext cx="2508738" cy="3004492"/>
          </a:xfrm>
          <a:prstGeom prst="rect">
            <a:avLst/>
          </a:prstGeom>
        </p:spPr>
      </p:pic>
      <p:sp>
        <p:nvSpPr>
          <p:cNvPr id="43" name="TextBox 42">
            <a:extLst>
              <a:ext uri="{FF2B5EF4-FFF2-40B4-BE49-F238E27FC236}">
                <a16:creationId xmlns:a16="http://schemas.microsoft.com/office/drawing/2014/main" id="{223DD3F5-E551-4A34-9D84-F78996D26BEB}"/>
              </a:ext>
            </a:extLst>
          </p:cNvPr>
          <p:cNvSpPr txBox="1"/>
          <p:nvPr/>
        </p:nvSpPr>
        <p:spPr>
          <a:xfrm>
            <a:off x="871185" y="1763152"/>
            <a:ext cx="1941528" cy="1569660"/>
          </a:xfrm>
          <a:prstGeom prst="rect">
            <a:avLst/>
          </a:prstGeom>
          <a:noFill/>
        </p:spPr>
        <p:txBody>
          <a:bodyPr wrap="square" rtlCol="0">
            <a:spAutoFit/>
          </a:bodyPr>
          <a:lstStyle/>
          <a:p>
            <a:r>
              <a:rPr lang="en-US" sz="4800" dirty="0"/>
              <a:t> 121</a:t>
            </a:r>
          </a:p>
          <a:p>
            <a:r>
              <a:rPr lang="en-US" sz="2400" dirty="0"/>
              <a:t>    FTE </a:t>
            </a:r>
          </a:p>
          <a:p>
            <a:r>
              <a:rPr lang="en-US" sz="2400" dirty="0"/>
              <a:t>Statewide</a:t>
            </a:r>
          </a:p>
        </p:txBody>
      </p:sp>
      <p:sp>
        <p:nvSpPr>
          <p:cNvPr id="44" name="TextBox 43">
            <a:extLst>
              <a:ext uri="{FF2B5EF4-FFF2-40B4-BE49-F238E27FC236}">
                <a16:creationId xmlns:a16="http://schemas.microsoft.com/office/drawing/2014/main" id="{EE2F0DD8-6FE7-4C74-A6C9-D61E36921991}"/>
              </a:ext>
            </a:extLst>
          </p:cNvPr>
          <p:cNvSpPr txBox="1"/>
          <p:nvPr/>
        </p:nvSpPr>
        <p:spPr>
          <a:xfrm>
            <a:off x="2253524" y="4488165"/>
            <a:ext cx="1733855" cy="1569660"/>
          </a:xfrm>
          <a:prstGeom prst="rect">
            <a:avLst/>
          </a:prstGeom>
          <a:noFill/>
        </p:spPr>
        <p:txBody>
          <a:bodyPr wrap="square" rtlCol="0">
            <a:spAutoFit/>
          </a:bodyPr>
          <a:lstStyle/>
          <a:p>
            <a:r>
              <a:rPr lang="en-US" altLang="en-US" sz="2400" dirty="0">
                <a:latin typeface="Franklin Gothic Demi" panose="020B0703020102020204" pitchFamily="34" charset="0"/>
                <a:ea typeface="Times New Roman" panose="02020603050405020304" pitchFamily="18" charset="0"/>
                <a:cs typeface="Calibri" panose="020F0502020204030204" pitchFamily="34" charset="0"/>
              </a:rPr>
              <a:t>+15 Contracted Medical Staff</a:t>
            </a:r>
            <a:endParaRPr lang="en-US" sz="2400" dirty="0"/>
          </a:p>
        </p:txBody>
      </p:sp>
      <p:pic>
        <p:nvPicPr>
          <p:cNvPr id="7" name="Graphic 6" descr="Hourglass">
            <a:extLst>
              <a:ext uri="{FF2B5EF4-FFF2-40B4-BE49-F238E27FC236}">
                <a16:creationId xmlns:a16="http://schemas.microsoft.com/office/drawing/2014/main" id="{A38161D4-90A7-4EE9-8ABB-2CC8B795F3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05520" y="5001302"/>
            <a:ext cx="822481" cy="822481"/>
          </a:xfrm>
          <a:prstGeom prst="rect">
            <a:avLst/>
          </a:prstGeom>
        </p:spPr>
      </p:pic>
      <p:pic>
        <p:nvPicPr>
          <p:cNvPr id="9" name="Graphic 8" descr="Money">
            <a:extLst>
              <a:ext uri="{FF2B5EF4-FFF2-40B4-BE49-F238E27FC236}">
                <a16:creationId xmlns:a16="http://schemas.microsoft.com/office/drawing/2014/main" id="{D482CAB3-C50C-413C-B295-A851EB3B06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86871" y="4894203"/>
            <a:ext cx="914400" cy="914400"/>
          </a:xfrm>
          <a:prstGeom prst="rect">
            <a:avLst/>
          </a:prstGeom>
        </p:spPr>
      </p:pic>
      <p:sp>
        <p:nvSpPr>
          <p:cNvPr id="28" name="TextBox 27">
            <a:extLst>
              <a:ext uri="{FF2B5EF4-FFF2-40B4-BE49-F238E27FC236}">
                <a16:creationId xmlns:a16="http://schemas.microsoft.com/office/drawing/2014/main" id="{634FEDC0-CBCC-43DF-9B7D-348395C3EE19}"/>
              </a:ext>
            </a:extLst>
          </p:cNvPr>
          <p:cNvSpPr txBox="1"/>
          <p:nvPr/>
        </p:nvSpPr>
        <p:spPr>
          <a:xfrm>
            <a:off x="11506504" y="5668955"/>
            <a:ext cx="553538"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29</a:t>
            </a:r>
          </a:p>
        </p:txBody>
      </p:sp>
    </p:spTree>
    <p:extLst>
      <p:ext uri="{BB962C8B-B14F-4D97-AF65-F5344CB8AC3E}">
        <p14:creationId xmlns:p14="http://schemas.microsoft.com/office/powerpoint/2010/main" val="2601332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Rehabilitation Division/Agency 901</a:t>
            </a:r>
          </a:p>
        </p:txBody>
      </p:sp>
      <p:sp>
        <p:nvSpPr>
          <p:cNvPr id="6" name="Text Placeholder 5"/>
          <p:cNvSpPr>
            <a:spLocks noGrp="1"/>
          </p:cNvSpPr>
          <p:nvPr>
            <p:ph type="body" sz="half" idx="2"/>
          </p:nvPr>
        </p:nvSpPr>
        <p:spPr>
          <a:xfrm>
            <a:off x="639213" y="1918983"/>
            <a:ext cx="3039094" cy="1169552"/>
          </a:xfrm>
        </p:spPr>
        <p:txBody>
          <a:bodyPr/>
          <a:lstStyle/>
          <a:p>
            <a:r>
              <a:rPr lang="en-US" sz="1800" b="1" dirty="0">
                <a:solidFill>
                  <a:prstClr val="black"/>
                </a:solidFill>
                <a:latin typeface="Calibri"/>
              </a:rPr>
              <a:t>BUREAU OF SERVICES TO PERSONS WHO ARE BLIND OR VISUALLY IMPAIRED (BSBVI)</a:t>
            </a:r>
          </a:p>
          <a:p>
            <a:endParaRPr lang="en-US" dirty="0"/>
          </a:p>
        </p:txBody>
      </p:sp>
      <p:sp>
        <p:nvSpPr>
          <p:cNvPr id="3" name="TextBox 2">
            <a:extLst>
              <a:ext uri="{FF2B5EF4-FFF2-40B4-BE49-F238E27FC236}">
                <a16:creationId xmlns:a16="http://schemas.microsoft.com/office/drawing/2014/main" id="{F6E2E404-C499-405A-BF8E-EA36C43C4330}"/>
              </a:ext>
            </a:extLst>
          </p:cNvPr>
          <p:cNvSpPr txBox="1"/>
          <p:nvPr/>
        </p:nvSpPr>
        <p:spPr>
          <a:xfrm>
            <a:off x="591491" y="2719203"/>
            <a:ext cx="3408219" cy="1169551"/>
          </a:xfrm>
          <a:prstGeom prst="rect">
            <a:avLst/>
          </a:prstGeom>
          <a:noFill/>
        </p:spPr>
        <p:txBody>
          <a:bodyPr wrap="square" rtlCol="0">
            <a:spAutoFit/>
          </a:bodyPr>
          <a:lstStyle/>
          <a:p>
            <a:pPr lvl="0">
              <a:defRPr/>
            </a:pPr>
            <a:r>
              <a:rPr lang="en-US" sz="1400" dirty="0">
                <a:solidFill>
                  <a:schemeClr val="tx2"/>
                </a:solidFill>
                <a:latin typeface="Calibri"/>
              </a:rPr>
              <a:t>Provides employment seeking services such as:  low vision aids, mobility training, assistive technology, and vocational training, and provides vital assistance in obtaining competitive, integrated employment.</a:t>
            </a:r>
          </a:p>
        </p:txBody>
      </p:sp>
      <p:sp>
        <p:nvSpPr>
          <p:cNvPr id="4" name="TextBox 3">
            <a:extLst>
              <a:ext uri="{FF2B5EF4-FFF2-40B4-BE49-F238E27FC236}">
                <a16:creationId xmlns:a16="http://schemas.microsoft.com/office/drawing/2014/main" id="{357C8203-179A-477F-B5AE-0A98F98FAEF1}"/>
              </a:ext>
            </a:extLst>
          </p:cNvPr>
          <p:cNvSpPr txBox="1"/>
          <p:nvPr/>
        </p:nvSpPr>
        <p:spPr>
          <a:xfrm>
            <a:off x="553478" y="4490583"/>
            <a:ext cx="3039094" cy="1169551"/>
          </a:xfrm>
          <a:prstGeom prst="rect">
            <a:avLst/>
          </a:prstGeom>
          <a:noFill/>
        </p:spPr>
        <p:txBody>
          <a:bodyPr wrap="square" rtlCol="0">
            <a:spAutoFit/>
          </a:bodyPr>
          <a:lstStyle/>
          <a:p>
            <a:pPr lvl="0">
              <a:defRPr/>
            </a:pPr>
            <a:r>
              <a:rPr lang="en-US" sz="1400" dirty="0">
                <a:solidFill>
                  <a:prstClr val="black"/>
                </a:solidFill>
                <a:latin typeface="Calibri"/>
              </a:rPr>
              <a:t>Is a unique private/public arrangement  which delivers opportunities and support to Nevadans who are blind to establish entrepreneurial enterprises in public buildings.</a:t>
            </a:r>
          </a:p>
        </p:txBody>
      </p:sp>
      <p:sp>
        <p:nvSpPr>
          <p:cNvPr id="7" name="TextBox 6">
            <a:extLst>
              <a:ext uri="{FF2B5EF4-FFF2-40B4-BE49-F238E27FC236}">
                <a16:creationId xmlns:a16="http://schemas.microsoft.com/office/drawing/2014/main" id="{9345CA83-752F-4F23-B770-6D965F6B178B}"/>
              </a:ext>
            </a:extLst>
          </p:cNvPr>
          <p:cNvSpPr txBox="1"/>
          <p:nvPr/>
        </p:nvSpPr>
        <p:spPr>
          <a:xfrm>
            <a:off x="310203" y="5660134"/>
            <a:ext cx="3170563" cy="646331"/>
          </a:xfrm>
          <a:prstGeom prst="rect">
            <a:avLst/>
          </a:prstGeom>
          <a:noFill/>
        </p:spPr>
        <p:txBody>
          <a:bodyPr wrap="square" rtlCol="0">
            <a:spAutoFit/>
          </a:bodyPr>
          <a:lstStyle/>
          <a:p>
            <a:pPr lvl="0" algn="r">
              <a:defRPr/>
            </a:pPr>
            <a:r>
              <a:rPr lang="en-US" b="1" dirty="0">
                <a:solidFill>
                  <a:prstClr val="black"/>
                </a:solidFill>
                <a:latin typeface="Calibri"/>
              </a:rPr>
              <a:t>BLIND BUSINESS ENTERPRISE OF NEVADA (BEN) PROGRAM</a:t>
            </a:r>
          </a:p>
        </p:txBody>
      </p:sp>
      <p:sp>
        <p:nvSpPr>
          <p:cNvPr id="8" name="Oval 7">
            <a:extLst>
              <a:ext uri="{FF2B5EF4-FFF2-40B4-BE49-F238E27FC236}">
                <a16:creationId xmlns:a16="http://schemas.microsoft.com/office/drawing/2014/main" id="{DBFA0AD8-501A-4498-95A8-FA48934C165C}"/>
              </a:ext>
              <a:ext uri="{C183D7F6-B498-43B3-948B-1728B52AA6E4}">
                <adec:decorative xmlns:adec="http://schemas.microsoft.com/office/drawing/2017/decorative" val="1"/>
              </a:ext>
            </a:extLst>
          </p:cNvPr>
          <p:cNvSpPr/>
          <p:nvPr/>
        </p:nvSpPr>
        <p:spPr>
          <a:xfrm>
            <a:off x="3726029" y="1811691"/>
            <a:ext cx="1367542" cy="13136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B/A 3254</a:t>
            </a:r>
          </a:p>
        </p:txBody>
      </p:sp>
      <p:sp>
        <p:nvSpPr>
          <p:cNvPr id="9" name="Oval 8">
            <a:extLst>
              <a:ext uri="{FF2B5EF4-FFF2-40B4-BE49-F238E27FC236}">
                <a16:creationId xmlns:a16="http://schemas.microsoft.com/office/drawing/2014/main" id="{B9CF84AF-8770-4606-A856-A4B7774D8FDA}"/>
              </a:ext>
              <a:ext uri="{C183D7F6-B498-43B3-948B-1728B52AA6E4}">
                <adec:decorative xmlns:adec="http://schemas.microsoft.com/office/drawing/2017/decorative" val="1"/>
              </a:ext>
            </a:extLst>
          </p:cNvPr>
          <p:cNvSpPr/>
          <p:nvPr/>
        </p:nvSpPr>
        <p:spPr>
          <a:xfrm>
            <a:off x="3599963" y="4363468"/>
            <a:ext cx="1367542" cy="13136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B/A 3253</a:t>
            </a:r>
          </a:p>
        </p:txBody>
      </p:sp>
      <p:sp>
        <p:nvSpPr>
          <p:cNvPr id="10" name="TextBox 9">
            <a:extLst>
              <a:ext uri="{FF2B5EF4-FFF2-40B4-BE49-F238E27FC236}">
                <a16:creationId xmlns:a16="http://schemas.microsoft.com/office/drawing/2014/main" id="{132D0338-468D-41FA-AD45-5C2C2B4F0EC7}"/>
              </a:ext>
            </a:extLst>
          </p:cNvPr>
          <p:cNvSpPr txBox="1"/>
          <p:nvPr/>
        </p:nvSpPr>
        <p:spPr>
          <a:xfrm>
            <a:off x="7869283" y="2503759"/>
            <a:ext cx="3217323" cy="1384995"/>
          </a:xfrm>
          <a:prstGeom prst="rect">
            <a:avLst/>
          </a:prstGeom>
          <a:noFill/>
        </p:spPr>
        <p:txBody>
          <a:bodyPr wrap="square" rtlCol="0">
            <a:spAutoFit/>
          </a:bodyPr>
          <a:lstStyle/>
          <a:p>
            <a:pPr lvl="0" algn="r"/>
            <a:r>
              <a:rPr lang="en-US" sz="1400" dirty="0">
                <a:solidFill>
                  <a:schemeClr val="tx2"/>
                </a:solidFill>
                <a:latin typeface="Calibri" panose="020F0502020204030204" pitchFamily="34" charset="0"/>
              </a:rPr>
              <a:t>Assists in removing barriers to competitive, integrated employment for Nevadans with disabilities through services such as training, education, work readiness training, assistive technology, job development and job coaching. </a:t>
            </a:r>
          </a:p>
        </p:txBody>
      </p:sp>
      <p:sp>
        <p:nvSpPr>
          <p:cNvPr id="11" name="Text Placeholder 5">
            <a:extLst>
              <a:ext uri="{FF2B5EF4-FFF2-40B4-BE49-F238E27FC236}">
                <a16:creationId xmlns:a16="http://schemas.microsoft.com/office/drawing/2014/main" id="{70800F89-E2E2-4B1E-8257-73A2F18D6C41}"/>
              </a:ext>
            </a:extLst>
          </p:cNvPr>
          <p:cNvSpPr txBox="1">
            <a:spLocks/>
          </p:cNvSpPr>
          <p:nvPr/>
        </p:nvSpPr>
        <p:spPr>
          <a:xfrm>
            <a:off x="8047512" y="1798051"/>
            <a:ext cx="3039094" cy="116955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8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8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8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8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8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8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800"/>
              </a:spcBef>
              <a:buFont typeface="Arial" panose="020B0604020202020204" pitchFamily="34" charset="0"/>
              <a:buNone/>
              <a:defRPr sz="1000" kern="1200">
                <a:solidFill>
                  <a:schemeClr val="tx1"/>
                </a:solidFill>
                <a:latin typeface="+mn-lt"/>
                <a:ea typeface="+mn-ea"/>
                <a:cs typeface="+mn-cs"/>
              </a:defRPr>
            </a:lvl9pPr>
          </a:lstStyle>
          <a:p>
            <a:pPr algn="r"/>
            <a:r>
              <a:rPr lang="en-US" sz="1800" b="1" dirty="0">
                <a:solidFill>
                  <a:prstClr val="black"/>
                </a:solidFill>
                <a:latin typeface="Calibri"/>
              </a:rPr>
              <a:t>BUREAU OF VOCATIONAL REHABILITATION (BVR)</a:t>
            </a:r>
          </a:p>
          <a:p>
            <a:endParaRPr lang="en-US" dirty="0"/>
          </a:p>
        </p:txBody>
      </p:sp>
      <p:sp>
        <p:nvSpPr>
          <p:cNvPr id="12" name="TextBox 11">
            <a:extLst>
              <a:ext uri="{FF2B5EF4-FFF2-40B4-BE49-F238E27FC236}">
                <a16:creationId xmlns:a16="http://schemas.microsoft.com/office/drawing/2014/main" id="{549B8EDB-4311-4306-9599-707F5677261C}"/>
              </a:ext>
            </a:extLst>
          </p:cNvPr>
          <p:cNvSpPr txBox="1"/>
          <p:nvPr/>
        </p:nvSpPr>
        <p:spPr>
          <a:xfrm>
            <a:off x="7690263" y="4214268"/>
            <a:ext cx="3396343" cy="1384995"/>
          </a:xfrm>
          <a:prstGeom prst="rect">
            <a:avLst/>
          </a:prstGeom>
          <a:noFill/>
        </p:spPr>
        <p:txBody>
          <a:bodyPr wrap="square" rtlCol="0">
            <a:spAutoFit/>
          </a:bodyPr>
          <a:lstStyle/>
          <a:p>
            <a:pPr lvl="0" algn="r">
              <a:defRPr/>
            </a:pPr>
            <a:r>
              <a:rPr lang="en-US" sz="1400" dirty="0">
                <a:solidFill>
                  <a:prstClr val="black"/>
                </a:solidFill>
                <a:latin typeface="Calibri"/>
              </a:rPr>
              <a:t>Provides timely, accurate medical determinations to Nevadans claiming benefits under the Social Security Administration’s disability programs </a:t>
            </a:r>
          </a:p>
          <a:p>
            <a:pPr lvl="0" algn="r">
              <a:defRPr/>
            </a:pPr>
            <a:r>
              <a:rPr lang="en-US" sz="1400" dirty="0">
                <a:solidFill>
                  <a:prstClr val="black"/>
                </a:solidFill>
                <a:latin typeface="Calibri"/>
              </a:rPr>
              <a:t>(Social Security Disability Insurance and Supplemental Security Income).</a:t>
            </a:r>
          </a:p>
        </p:txBody>
      </p:sp>
      <p:sp>
        <p:nvSpPr>
          <p:cNvPr id="13" name="TextBox 12">
            <a:extLst>
              <a:ext uri="{FF2B5EF4-FFF2-40B4-BE49-F238E27FC236}">
                <a16:creationId xmlns:a16="http://schemas.microsoft.com/office/drawing/2014/main" id="{1C8A3C83-89D8-4A44-A958-76BB585C047D}"/>
              </a:ext>
            </a:extLst>
          </p:cNvPr>
          <p:cNvSpPr txBox="1"/>
          <p:nvPr/>
        </p:nvSpPr>
        <p:spPr>
          <a:xfrm>
            <a:off x="7922276" y="5599263"/>
            <a:ext cx="3111335" cy="646331"/>
          </a:xfrm>
          <a:prstGeom prst="rect">
            <a:avLst/>
          </a:prstGeom>
          <a:noFill/>
        </p:spPr>
        <p:txBody>
          <a:bodyPr wrap="square" rtlCol="0">
            <a:spAutoFit/>
          </a:bodyPr>
          <a:lstStyle/>
          <a:p>
            <a:pPr lvl="0" algn="r">
              <a:defRPr/>
            </a:pPr>
            <a:r>
              <a:rPr lang="en-US" b="1" dirty="0">
                <a:solidFill>
                  <a:prstClr val="black"/>
                </a:solidFill>
                <a:latin typeface="Calibri"/>
              </a:rPr>
              <a:t>BUREAU OF DISABILITY ADJUDICATION (BDA)</a:t>
            </a:r>
          </a:p>
        </p:txBody>
      </p:sp>
      <p:sp>
        <p:nvSpPr>
          <p:cNvPr id="14" name="Oval 13">
            <a:extLst>
              <a:ext uri="{FF2B5EF4-FFF2-40B4-BE49-F238E27FC236}">
                <a16:creationId xmlns:a16="http://schemas.microsoft.com/office/drawing/2014/main" id="{C304DE26-A922-40FA-8EFC-E02A274BEA96}"/>
              </a:ext>
              <a:ext uri="{C183D7F6-B498-43B3-948B-1728B52AA6E4}">
                <adec:decorative xmlns:adec="http://schemas.microsoft.com/office/drawing/2017/decorative" val="1"/>
              </a:ext>
            </a:extLst>
          </p:cNvPr>
          <p:cNvSpPr/>
          <p:nvPr/>
        </p:nvSpPr>
        <p:spPr>
          <a:xfrm>
            <a:off x="6788922" y="1843547"/>
            <a:ext cx="1367542" cy="13136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B/A 3265</a:t>
            </a:r>
          </a:p>
        </p:txBody>
      </p:sp>
      <p:sp>
        <p:nvSpPr>
          <p:cNvPr id="15" name="Oval 14">
            <a:extLst>
              <a:ext uri="{FF2B5EF4-FFF2-40B4-BE49-F238E27FC236}">
                <a16:creationId xmlns:a16="http://schemas.microsoft.com/office/drawing/2014/main" id="{DC88CCF2-05B8-45B7-BC48-79F0129A7B79}"/>
              </a:ext>
              <a:ext uri="{C183D7F6-B498-43B3-948B-1728B52AA6E4}">
                <adec:decorative xmlns:adec="http://schemas.microsoft.com/office/drawing/2017/decorative" val="1"/>
              </a:ext>
            </a:extLst>
          </p:cNvPr>
          <p:cNvSpPr/>
          <p:nvPr/>
        </p:nvSpPr>
        <p:spPr>
          <a:xfrm>
            <a:off x="6818206" y="4327803"/>
            <a:ext cx="1362636" cy="12975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B/A 3269</a:t>
            </a:r>
          </a:p>
        </p:txBody>
      </p:sp>
      <p:sp>
        <p:nvSpPr>
          <p:cNvPr id="16" name="Oval 15">
            <a:extLst>
              <a:ext uri="{FF2B5EF4-FFF2-40B4-BE49-F238E27FC236}">
                <a16:creationId xmlns:a16="http://schemas.microsoft.com/office/drawing/2014/main" id="{C39BAA01-99F9-4195-9647-4FF9C956E8B4}"/>
              </a:ext>
              <a:ext uri="{C183D7F6-B498-43B3-948B-1728B52AA6E4}">
                <adec:decorative xmlns:adec="http://schemas.microsoft.com/office/drawing/2017/decorative" val="1"/>
              </a:ext>
            </a:extLst>
          </p:cNvPr>
          <p:cNvSpPr/>
          <p:nvPr/>
        </p:nvSpPr>
        <p:spPr>
          <a:xfrm>
            <a:off x="4540720" y="2713033"/>
            <a:ext cx="2646440" cy="2170178"/>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B/A 3268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REHABILITATION ADMINISTRATION</a:t>
            </a:r>
          </a:p>
        </p:txBody>
      </p:sp>
      <p:sp>
        <p:nvSpPr>
          <p:cNvPr id="17" name="TextBox 16">
            <a:extLst>
              <a:ext uri="{FF2B5EF4-FFF2-40B4-BE49-F238E27FC236}">
                <a16:creationId xmlns:a16="http://schemas.microsoft.com/office/drawing/2014/main" id="{721CC74C-C912-4D92-9CEE-9AAEBEA775F2}"/>
              </a:ext>
            </a:extLst>
          </p:cNvPr>
          <p:cNvSpPr txBox="1"/>
          <p:nvPr/>
        </p:nvSpPr>
        <p:spPr>
          <a:xfrm>
            <a:off x="11716956" y="5668955"/>
            <a:ext cx="343086"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206965937"/>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Bureau of Disability Adjudication (B/A 3269)</a:t>
            </a:r>
          </a:p>
        </p:txBody>
      </p:sp>
      <p:graphicFrame>
        <p:nvGraphicFramePr>
          <p:cNvPr id="5" name="Content Placeholder 4"/>
          <p:cNvGraphicFramePr>
            <a:graphicFrameLocks noGrp="1"/>
          </p:cNvGraphicFramePr>
          <p:nvPr>
            <p:ph sz="half" idx="2"/>
          </p:nvPr>
        </p:nvGraphicFramePr>
        <p:xfrm>
          <a:off x="4146487" y="1848394"/>
          <a:ext cx="5235020" cy="2255520"/>
        </p:xfrm>
        <a:graphic>
          <a:graphicData uri="http://schemas.openxmlformats.org/drawingml/2006/table">
            <a:tbl>
              <a:tblPr firstRow="1" bandRow="1">
                <a:tableStyleId>{C4B1156A-380E-4F78-BDF5-A606A8083BF9}</a:tableStyleId>
              </a:tblPr>
              <a:tblGrid>
                <a:gridCol w="1847192">
                  <a:extLst>
                    <a:ext uri="{9D8B030D-6E8A-4147-A177-3AD203B41FA5}">
                      <a16:colId xmlns:a16="http://schemas.microsoft.com/office/drawing/2014/main" val="20000"/>
                    </a:ext>
                  </a:extLst>
                </a:gridCol>
                <a:gridCol w="1713407">
                  <a:extLst>
                    <a:ext uri="{9D8B030D-6E8A-4147-A177-3AD203B41FA5}">
                      <a16:colId xmlns:a16="http://schemas.microsoft.com/office/drawing/2014/main" val="4077380417"/>
                    </a:ext>
                  </a:extLst>
                </a:gridCol>
                <a:gridCol w="1674421">
                  <a:extLst>
                    <a:ext uri="{9D8B030D-6E8A-4147-A177-3AD203B41FA5}">
                      <a16:colId xmlns:a16="http://schemas.microsoft.com/office/drawing/2014/main" val="20002"/>
                    </a:ext>
                  </a:extLst>
                </a:gridCol>
              </a:tblGrid>
              <a:tr h="1657202">
                <a:tc>
                  <a:txBody>
                    <a:bodyPr/>
                    <a:lstStyle/>
                    <a:p>
                      <a:pPr algn="l"/>
                      <a:r>
                        <a:rPr lang="en-US" dirty="0"/>
                        <a:t>Replace outdated, unsupported phone system with cloud-based 8x8</a:t>
                      </a:r>
                    </a:p>
                  </a:txBody>
                  <a:tcPr anchor="ctr">
                    <a:solidFill>
                      <a:schemeClr val="bg1"/>
                    </a:solidFill>
                  </a:tcPr>
                </a:tc>
                <a:tc>
                  <a:txBody>
                    <a:bodyPr/>
                    <a:lstStyle/>
                    <a:p>
                      <a:pPr algn="ctr"/>
                      <a:r>
                        <a:rPr lang="en-US" sz="2800" dirty="0"/>
                        <a:t>SFY 2022</a:t>
                      </a:r>
                    </a:p>
                  </a:txBody>
                  <a:tcPr anchor="ctr">
                    <a:solidFill>
                      <a:schemeClr val="bg1"/>
                    </a:solidFill>
                  </a:tcPr>
                </a:tc>
                <a:tc>
                  <a:txBody>
                    <a:bodyPr/>
                    <a:lstStyle/>
                    <a:p>
                      <a:pPr algn="ctr"/>
                      <a:r>
                        <a:rPr lang="en-US" sz="2800" dirty="0"/>
                        <a:t>SFY 2023</a:t>
                      </a:r>
                    </a:p>
                  </a:txBody>
                  <a:tcPr anchor="ctr">
                    <a:solidFill>
                      <a:schemeClr val="bg1"/>
                    </a:solidFill>
                  </a:tcPr>
                </a:tc>
                <a:extLst>
                  <a:ext uri="{0D108BD9-81ED-4DB2-BD59-A6C34878D82A}">
                    <a16:rowId xmlns:a16="http://schemas.microsoft.com/office/drawing/2014/main" val="10000"/>
                  </a:ext>
                </a:extLst>
              </a:tr>
              <a:tr h="213832">
                <a:tc>
                  <a:txBody>
                    <a:bodyPr/>
                    <a:lstStyle/>
                    <a:p>
                      <a:pPr algn="l"/>
                      <a:endParaRPr lang="en-US" dirty="0"/>
                    </a:p>
                  </a:txBody>
                  <a:tcPr anchor="ctr">
                    <a:solidFill>
                      <a:schemeClr val="accent6">
                        <a:lumMod val="40000"/>
                        <a:lumOff val="60000"/>
                      </a:schemeClr>
                    </a:solidFill>
                  </a:tcPr>
                </a:tc>
                <a:tc>
                  <a:txBody>
                    <a:bodyPr/>
                    <a:lstStyle/>
                    <a:p>
                      <a:pPr algn="ctr"/>
                      <a:r>
                        <a:rPr lang="en-US" sz="2800" b="1" dirty="0"/>
                        <a:t>$242,523</a:t>
                      </a:r>
                    </a:p>
                  </a:txBody>
                  <a:tcPr anchor="ctr">
                    <a:solidFill>
                      <a:schemeClr val="accent6">
                        <a:lumMod val="40000"/>
                        <a:lumOff val="60000"/>
                      </a:schemeClr>
                    </a:solidFill>
                  </a:tcPr>
                </a:tc>
                <a:tc>
                  <a:txBody>
                    <a:bodyPr/>
                    <a:lstStyle/>
                    <a:p>
                      <a:pPr algn="ctr"/>
                      <a:r>
                        <a:rPr lang="en-US" sz="2800" b="1" dirty="0"/>
                        <a:t>$127,555</a:t>
                      </a:r>
                    </a:p>
                  </a:txBody>
                  <a:tcPr anchor="ctr">
                    <a:solidFill>
                      <a:schemeClr val="accent6">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 name="Table 7">
            <a:extLst>
              <a:ext uri="{FF2B5EF4-FFF2-40B4-BE49-F238E27FC236}">
                <a16:creationId xmlns:a16="http://schemas.microsoft.com/office/drawing/2014/main" id="{14C5A788-8A27-4C21-B3FF-AE905BB2C676}"/>
              </a:ext>
            </a:extLst>
          </p:cNvPr>
          <p:cNvGraphicFramePr>
            <a:graphicFrameLocks noGrp="1"/>
          </p:cNvGraphicFramePr>
          <p:nvPr/>
        </p:nvGraphicFramePr>
        <p:xfrm>
          <a:off x="2528454" y="1848394"/>
          <a:ext cx="1621476" cy="2254938"/>
        </p:xfrm>
        <a:graphic>
          <a:graphicData uri="http://schemas.openxmlformats.org/drawingml/2006/table">
            <a:tbl>
              <a:tblPr firstRow="1" bandRow="1">
                <a:tableStyleId>{C4B1156A-380E-4F78-BDF5-A606A8083BF9}</a:tableStyleId>
              </a:tblPr>
              <a:tblGrid>
                <a:gridCol w="1621476">
                  <a:extLst>
                    <a:ext uri="{9D8B030D-6E8A-4147-A177-3AD203B41FA5}">
                      <a16:colId xmlns:a16="http://schemas.microsoft.com/office/drawing/2014/main" val="2752594952"/>
                    </a:ext>
                  </a:extLst>
                </a:gridCol>
              </a:tblGrid>
              <a:tr h="1736778">
                <a:tc>
                  <a:txBody>
                    <a:bodyPr/>
                    <a:lstStyle/>
                    <a:p>
                      <a:pPr algn="ctr"/>
                      <a:endParaRPr lang="en-US" sz="2800" dirty="0"/>
                    </a:p>
                    <a:p>
                      <a:pPr algn="ctr"/>
                      <a:endParaRPr lang="en-US" sz="2800" dirty="0"/>
                    </a:p>
                    <a:p>
                      <a:pPr algn="ctr"/>
                      <a:endParaRPr lang="en-US" sz="1800" dirty="0"/>
                    </a:p>
                    <a:p>
                      <a:pPr algn="ctr"/>
                      <a:endParaRPr lang="en-US" sz="1800" dirty="0"/>
                    </a:p>
                  </a:txBody>
                  <a:tcPr anchor="ctr">
                    <a:solidFill>
                      <a:schemeClr val="bg1"/>
                    </a:solidFill>
                  </a:tcPr>
                </a:tc>
                <a:extLst>
                  <a:ext uri="{0D108BD9-81ED-4DB2-BD59-A6C34878D82A}">
                    <a16:rowId xmlns:a16="http://schemas.microsoft.com/office/drawing/2014/main" val="4272325399"/>
                  </a:ext>
                </a:extLst>
              </a:tr>
              <a:tr h="275508">
                <a:tc>
                  <a:txBody>
                    <a:bodyPr/>
                    <a:lstStyle/>
                    <a:p>
                      <a:pPr algn="ctr"/>
                      <a:endParaRPr lang="en-US" sz="2800" dirty="0"/>
                    </a:p>
                  </a:txBody>
                  <a:tcPr anchor="ctr">
                    <a:solidFill>
                      <a:schemeClr val="accent6">
                        <a:lumMod val="40000"/>
                        <a:lumOff val="60000"/>
                      </a:schemeClr>
                    </a:solidFill>
                  </a:tcPr>
                </a:tc>
                <a:extLst>
                  <a:ext uri="{0D108BD9-81ED-4DB2-BD59-A6C34878D82A}">
                    <a16:rowId xmlns:a16="http://schemas.microsoft.com/office/drawing/2014/main" val="1529062762"/>
                  </a:ext>
                </a:extLst>
              </a:tr>
            </a:tbl>
          </a:graphicData>
        </a:graphic>
      </p:graphicFrame>
      <p:sp>
        <p:nvSpPr>
          <p:cNvPr id="10" name="TextBox 9">
            <a:extLst>
              <a:ext uri="{FF2B5EF4-FFF2-40B4-BE49-F238E27FC236}">
                <a16:creationId xmlns:a16="http://schemas.microsoft.com/office/drawing/2014/main" id="{7E5B4472-8EE1-4D40-A7B1-FB1C83B07B02}"/>
              </a:ext>
            </a:extLst>
          </p:cNvPr>
          <p:cNvSpPr txBox="1"/>
          <p:nvPr/>
        </p:nvSpPr>
        <p:spPr>
          <a:xfrm flipH="1">
            <a:off x="906978" y="4408300"/>
            <a:ext cx="10087098" cy="2139047"/>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n-US" dirty="0">
                <a:solidFill>
                  <a:schemeClr val="tx2"/>
                </a:solidFill>
              </a:rPr>
              <a:t>Funded 100% by Federal SSA funds.  No General Fund. </a:t>
            </a:r>
          </a:p>
          <a:p>
            <a:pPr marL="285750" indent="-285750">
              <a:spcAft>
                <a:spcPts val="600"/>
              </a:spcAft>
              <a:buFont typeface="Wingdings" panose="05000000000000000000" pitchFamily="2" charset="2"/>
              <a:buChar char="§"/>
            </a:pPr>
            <a:r>
              <a:rPr lang="en-US" dirty="0">
                <a:solidFill>
                  <a:schemeClr val="tx2"/>
                </a:solidFill>
              </a:rPr>
              <a:t>Aligns with other DETR agencies using 8x8.  Allows for DETR support and bulk rate pricing.</a:t>
            </a:r>
          </a:p>
          <a:p>
            <a:pPr marL="285750" indent="-285750">
              <a:spcAft>
                <a:spcPts val="600"/>
              </a:spcAft>
              <a:buFont typeface="Wingdings" panose="05000000000000000000" pitchFamily="2" charset="2"/>
              <a:buChar char="§"/>
            </a:pPr>
            <a:r>
              <a:rPr lang="en-US" dirty="0">
                <a:solidFill>
                  <a:schemeClr val="tx2"/>
                </a:solidFill>
              </a:rPr>
              <a:t>Cloud-based phone service</a:t>
            </a:r>
          </a:p>
          <a:p>
            <a:pPr marL="285750" indent="-285750">
              <a:spcAft>
                <a:spcPts val="600"/>
              </a:spcAft>
              <a:buFont typeface="Wingdings" panose="05000000000000000000" pitchFamily="2" charset="2"/>
              <a:buChar char="§"/>
            </a:pPr>
            <a:r>
              <a:rPr lang="en-US" dirty="0">
                <a:solidFill>
                  <a:schemeClr val="tx2"/>
                </a:solidFill>
              </a:rPr>
              <a:t>Desktop and Mobile applications </a:t>
            </a:r>
          </a:p>
          <a:p>
            <a:pPr marL="285750" indent="-285750">
              <a:spcAft>
                <a:spcPts val="600"/>
              </a:spcAft>
              <a:buFont typeface="Wingdings" panose="05000000000000000000" pitchFamily="2" charset="2"/>
              <a:buChar char="§"/>
            </a:pPr>
            <a:r>
              <a:rPr lang="en-US" dirty="0">
                <a:solidFill>
                  <a:schemeClr val="tx2"/>
                </a:solidFill>
              </a:rPr>
              <a:t>Instant messages via virtual office (voice or visual voice mail)</a:t>
            </a:r>
          </a:p>
          <a:p>
            <a:pPr marL="285750" indent="-285750">
              <a:spcAft>
                <a:spcPts val="600"/>
              </a:spcAft>
              <a:buFont typeface="Wingdings" panose="05000000000000000000" pitchFamily="2" charset="2"/>
              <a:buChar char="§"/>
            </a:pPr>
            <a:r>
              <a:rPr lang="en-US" dirty="0">
                <a:solidFill>
                  <a:schemeClr val="tx2"/>
                </a:solidFill>
              </a:rPr>
              <a:t>Office phone number forwarded to cell phone.  Outgoing calls show office phone number.</a:t>
            </a:r>
          </a:p>
        </p:txBody>
      </p:sp>
      <p:graphicFrame>
        <p:nvGraphicFramePr>
          <p:cNvPr id="13" name="Table 12">
            <a:extLst>
              <a:ext uri="{FF2B5EF4-FFF2-40B4-BE49-F238E27FC236}">
                <a16:creationId xmlns:a16="http://schemas.microsoft.com/office/drawing/2014/main" id="{8750D897-83A1-4BE1-B4B4-1D8D2C071581}"/>
              </a:ext>
            </a:extLst>
          </p:cNvPr>
          <p:cNvGraphicFramePr>
            <a:graphicFrameLocks noGrp="1"/>
          </p:cNvGraphicFramePr>
          <p:nvPr/>
        </p:nvGraphicFramePr>
        <p:xfrm>
          <a:off x="906978" y="1848394"/>
          <a:ext cx="1621476" cy="2245885"/>
        </p:xfrm>
        <a:graphic>
          <a:graphicData uri="http://schemas.openxmlformats.org/drawingml/2006/table">
            <a:tbl>
              <a:tblPr firstRow="1" bandRow="1">
                <a:tableStyleId>{C4B1156A-380E-4F78-BDF5-A606A8083BF9}</a:tableStyleId>
              </a:tblPr>
              <a:tblGrid>
                <a:gridCol w="1621476">
                  <a:extLst>
                    <a:ext uri="{9D8B030D-6E8A-4147-A177-3AD203B41FA5}">
                      <a16:colId xmlns:a16="http://schemas.microsoft.com/office/drawing/2014/main" val="2752594952"/>
                    </a:ext>
                  </a:extLst>
                </a:gridCol>
              </a:tblGrid>
              <a:tr h="1727725">
                <a:tc>
                  <a:txBody>
                    <a:bodyPr/>
                    <a:lstStyle/>
                    <a:p>
                      <a:pPr algn="ctr"/>
                      <a:r>
                        <a:rPr lang="en-US" sz="2800" dirty="0"/>
                        <a:t>E250</a:t>
                      </a:r>
                    </a:p>
                  </a:txBody>
                  <a:tcPr anchor="ctr">
                    <a:solidFill>
                      <a:schemeClr val="bg1"/>
                    </a:solidFill>
                  </a:tcPr>
                </a:tc>
                <a:extLst>
                  <a:ext uri="{0D108BD9-81ED-4DB2-BD59-A6C34878D82A}">
                    <a16:rowId xmlns:a16="http://schemas.microsoft.com/office/drawing/2014/main" val="4272325399"/>
                  </a:ext>
                </a:extLst>
              </a:tr>
              <a:tr h="275508">
                <a:tc>
                  <a:txBody>
                    <a:bodyPr/>
                    <a:lstStyle/>
                    <a:p>
                      <a:pPr algn="ctr"/>
                      <a:endParaRPr lang="en-US" sz="2800" dirty="0"/>
                    </a:p>
                  </a:txBody>
                  <a:tcPr anchor="ctr">
                    <a:solidFill>
                      <a:schemeClr val="accent6">
                        <a:lumMod val="40000"/>
                        <a:lumOff val="60000"/>
                      </a:schemeClr>
                    </a:solidFill>
                  </a:tcPr>
                </a:tc>
                <a:extLst>
                  <a:ext uri="{0D108BD9-81ED-4DB2-BD59-A6C34878D82A}">
                    <a16:rowId xmlns:a16="http://schemas.microsoft.com/office/drawing/2014/main" val="1529062762"/>
                  </a:ext>
                </a:extLst>
              </a:tr>
            </a:tbl>
          </a:graphicData>
        </a:graphic>
      </p:graphicFrame>
      <p:graphicFrame>
        <p:nvGraphicFramePr>
          <p:cNvPr id="14" name="Table 13">
            <a:extLst>
              <a:ext uri="{FF2B5EF4-FFF2-40B4-BE49-F238E27FC236}">
                <a16:creationId xmlns:a16="http://schemas.microsoft.com/office/drawing/2014/main" id="{A5AFDA7D-9124-4426-9B36-497579E4385C}"/>
              </a:ext>
            </a:extLst>
          </p:cNvPr>
          <p:cNvGraphicFramePr>
            <a:graphicFrameLocks noGrp="1"/>
          </p:cNvGraphicFramePr>
          <p:nvPr/>
        </p:nvGraphicFramePr>
        <p:xfrm>
          <a:off x="9372600" y="1848394"/>
          <a:ext cx="1621476" cy="2254938"/>
        </p:xfrm>
        <a:graphic>
          <a:graphicData uri="http://schemas.openxmlformats.org/drawingml/2006/table">
            <a:tbl>
              <a:tblPr firstRow="1" bandRow="1">
                <a:tableStyleId>{C4B1156A-380E-4F78-BDF5-A606A8083BF9}</a:tableStyleId>
              </a:tblPr>
              <a:tblGrid>
                <a:gridCol w="1621476">
                  <a:extLst>
                    <a:ext uri="{9D8B030D-6E8A-4147-A177-3AD203B41FA5}">
                      <a16:colId xmlns:a16="http://schemas.microsoft.com/office/drawing/2014/main" val="2752594952"/>
                    </a:ext>
                  </a:extLst>
                </a:gridCol>
              </a:tblGrid>
              <a:tr h="1736778">
                <a:tc>
                  <a:txBody>
                    <a:bodyPr/>
                    <a:lstStyle/>
                    <a:p>
                      <a:pPr algn="ctr"/>
                      <a:r>
                        <a:rPr lang="en-US" sz="2800" dirty="0"/>
                        <a:t>Total</a:t>
                      </a:r>
                    </a:p>
                  </a:txBody>
                  <a:tcPr anchor="ctr">
                    <a:solidFill>
                      <a:schemeClr val="bg1"/>
                    </a:solidFill>
                  </a:tcPr>
                </a:tc>
                <a:extLst>
                  <a:ext uri="{0D108BD9-81ED-4DB2-BD59-A6C34878D82A}">
                    <a16:rowId xmlns:a16="http://schemas.microsoft.com/office/drawing/2014/main" val="4272325399"/>
                  </a:ext>
                </a:extLst>
              </a:tr>
              <a:tr h="275508">
                <a:tc>
                  <a:txBody>
                    <a:bodyPr/>
                    <a:lstStyle/>
                    <a:p>
                      <a:pPr algn="ctr"/>
                      <a:r>
                        <a:rPr lang="en-US" sz="2800" b="1" dirty="0"/>
                        <a:t>$370,078</a:t>
                      </a:r>
                    </a:p>
                  </a:txBody>
                  <a:tcPr anchor="ctr">
                    <a:solidFill>
                      <a:schemeClr val="accent6">
                        <a:lumMod val="40000"/>
                        <a:lumOff val="60000"/>
                      </a:schemeClr>
                    </a:solidFill>
                  </a:tcPr>
                </a:tc>
                <a:extLst>
                  <a:ext uri="{0D108BD9-81ED-4DB2-BD59-A6C34878D82A}">
                    <a16:rowId xmlns:a16="http://schemas.microsoft.com/office/drawing/2014/main" val="1529062762"/>
                  </a:ext>
                </a:extLst>
              </a:tr>
            </a:tbl>
          </a:graphicData>
        </a:graphic>
      </p:graphicFrame>
      <p:sp>
        <p:nvSpPr>
          <p:cNvPr id="9" name="TextBox 8">
            <a:extLst>
              <a:ext uri="{FF2B5EF4-FFF2-40B4-BE49-F238E27FC236}">
                <a16:creationId xmlns:a16="http://schemas.microsoft.com/office/drawing/2014/main" id="{937872D4-F16A-41C1-9354-3F7868514402}"/>
              </a:ext>
            </a:extLst>
          </p:cNvPr>
          <p:cNvSpPr txBox="1"/>
          <p:nvPr/>
        </p:nvSpPr>
        <p:spPr>
          <a:xfrm>
            <a:off x="11614068" y="5668955"/>
            <a:ext cx="445974"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30</a:t>
            </a:r>
          </a:p>
        </p:txBody>
      </p:sp>
    </p:spTree>
    <p:extLst>
      <p:ext uri="{BB962C8B-B14F-4D97-AF65-F5344CB8AC3E}">
        <p14:creationId xmlns:p14="http://schemas.microsoft.com/office/powerpoint/2010/main" val="339664959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Bureau of Disability Adjudication (B/A 3269)</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2690222748"/>
              </p:ext>
            </p:extLst>
          </p:nvPr>
        </p:nvGraphicFramePr>
        <p:xfrm>
          <a:off x="4149930" y="1848394"/>
          <a:ext cx="5231577" cy="2175362"/>
        </p:xfrm>
        <a:graphic>
          <a:graphicData uri="http://schemas.openxmlformats.org/drawingml/2006/table">
            <a:tbl>
              <a:tblPr firstRow="1" bandRow="1">
                <a:tableStyleId>{C4B1156A-380E-4F78-BDF5-A606A8083BF9}</a:tableStyleId>
              </a:tblPr>
              <a:tblGrid>
                <a:gridCol w="1843749">
                  <a:extLst>
                    <a:ext uri="{9D8B030D-6E8A-4147-A177-3AD203B41FA5}">
                      <a16:colId xmlns:a16="http://schemas.microsoft.com/office/drawing/2014/main" val="20000"/>
                    </a:ext>
                  </a:extLst>
                </a:gridCol>
                <a:gridCol w="1713407">
                  <a:extLst>
                    <a:ext uri="{9D8B030D-6E8A-4147-A177-3AD203B41FA5}">
                      <a16:colId xmlns:a16="http://schemas.microsoft.com/office/drawing/2014/main" val="4077380417"/>
                    </a:ext>
                  </a:extLst>
                </a:gridCol>
                <a:gridCol w="1674421">
                  <a:extLst>
                    <a:ext uri="{9D8B030D-6E8A-4147-A177-3AD203B41FA5}">
                      <a16:colId xmlns:a16="http://schemas.microsoft.com/office/drawing/2014/main" val="20002"/>
                    </a:ext>
                  </a:extLst>
                </a:gridCol>
              </a:tblGrid>
              <a:tr h="1657202">
                <a:tc>
                  <a:txBody>
                    <a:bodyPr/>
                    <a:lstStyle/>
                    <a:p>
                      <a:pPr algn="l"/>
                      <a:r>
                        <a:rPr lang="en-US" dirty="0"/>
                        <a:t>Reclassify Administrative Assistant 1 to Rehabilitation Technician 3</a:t>
                      </a:r>
                    </a:p>
                  </a:txBody>
                  <a:tcPr anchor="ctr">
                    <a:solidFill>
                      <a:schemeClr val="bg1"/>
                    </a:solidFill>
                  </a:tcPr>
                </a:tc>
                <a:tc>
                  <a:txBody>
                    <a:bodyPr/>
                    <a:lstStyle/>
                    <a:p>
                      <a:pPr algn="ctr"/>
                      <a:r>
                        <a:rPr lang="en-US" sz="2800" dirty="0"/>
                        <a:t>SFY 2022</a:t>
                      </a:r>
                    </a:p>
                  </a:txBody>
                  <a:tcPr anchor="ctr">
                    <a:solidFill>
                      <a:schemeClr val="bg1"/>
                    </a:solidFill>
                  </a:tcPr>
                </a:tc>
                <a:tc>
                  <a:txBody>
                    <a:bodyPr/>
                    <a:lstStyle/>
                    <a:p>
                      <a:pPr algn="ctr"/>
                      <a:r>
                        <a:rPr lang="en-US" sz="2800" dirty="0"/>
                        <a:t>SFY 2023</a:t>
                      </a:r>
                    </a:p>
                  </a:txBody>
                  <a:tcPr anchor="ctr">
                    <a:solidFill>
                      <a:schemeClr val="bg1"/>
                    </a:solidFill>
                  </a:tcPr>
                </a:tc>
                <a:extLst>
                  <a:ext uri="{0D108BD9-81ED-4DB2-BD59-A6C34878D82A}">
                    <a16:rowId xmlns:a16="http://schemas.microsoft.com/office/drawing/2014/main" val="10000"/>
                  </a:ext>
                </a:extLst>
              </a:tr>
              <a:tr h="213832">
                <a:tc>
                  <a:txBody>
                    <a:bodyPr/>
                    <a:lstStyle/>
                    <a:p>
                      <a:pPr algn="l"/>
                      <a:endParaRPr lang="en-US" dirty="0"/>
                    </a:p>
                  </a:txBody>
                  <a:tcPr anchor="ctr">
                    <a:solidFill>
                      <a:schemeClr val="accent6">
                        <a:lumMod val="40000"/>
                        <a:lumOff val="60000"/>
                      </a:schemeClr>
                    </a:solidFill>
                  </a:tcPr>
                </a:tc>
                <a:tc>
                  <a:txBody>
                    <a:bodyPr/>
                    <a:lstStyle/>
                    <a:p>
                      <a:pPr algn="ctr"/>
                      <a:r>
                        <a:rPr lang="en-US" sz="2800" b="1" dirty="0"/>
                        <a:t>$17,260</a:t>
                      </a:r>
                    </a:p>
                  </a:txBody>
                  <a:tcPr anchor="ctr">
                    <a:solidFill>
                      <a:schemeClr val="accent6">
                        <a:lumMod val="40000"/>
                        <a:lumOff val="60000"/>
                      </a:schemeClr>
                    </a:solidFill>
                  </a:tcPr>
                </a:tc>
                <a:tc>
                  <a:txBody>
                    <a:bodyPr/>
                    <a:lstStyle/>
                    <a:p>
                      <a:pPr algn="ctr"/>
                      <a:r>
                        <a:rPr lang="en-US" sz="2800" b="1" dirty="0"/>
                        <a:t>$18,172</a:t>
                      </a:r>
                    </a:p>
                  </a:txBody>
                  <a:tcPr anchor="ctr">
                    <a:solidFill>
                      <a:schemeClr val="accent6">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 name="Table 7">
            <a:extLst>
              <a:ext uri="{FF2B5EF4-FFF2-40B4-BE49-F238E27FC236}">
                <a16:creationId xmlns:a16="http://schemas.microsoft.com/office/drawing/2014/main" id="{14C5A788-8A27-4C21-B3FF-AE905BB2C676}"/>
              </a:ext>
            </a:extLst>
          </p:cNvPr>
          <p:cNvGraphicFramePr>
            <a:graphicFrameLocks noGrp="1"/>
          </p:cNvGraphicFramePr>
          <p:nvPr/>
        </p:nvGraphicFramePr>
        <p:xfrm>
          <a:off x="2528454" y="1848394"/>
          <a:ext cx="1621476" cy="2181803"/>
        </p:xfrm>
        <a:graphic>
          <a:graphicData uri="http://schemas.openxmlformats.org/drawingml/2006/table">
            <a:tbl>
              <a:tblPr firstRow="1" bandRow="1">
                <a:tableStyleId>{C4B1156A-380E-4F78-BDF5-A606A8083BF9}</a:tableStyleId>
              </a:tblPr>
              <a:tblGrid>
                <a:gridCol w="1621476">
                  <a:extLst>
                    <a:ext uri="{9D8B030D-6E8A-4147-A177-3AD203B41FA5}">
                      <a16:colId xmlns:a16="http://schemas.microsoft.com/office/drawing/2014/main" val="2752594952"/>
                    </a:ext>
                  </a:extLst>
                </a:gridCol>
              </a:tblGrid>
              <a:tr h="1663643">
                <a:tc>
                  <a:txBody>
                    <a:bodyPr/>
                    <a:lstStyle/>
                    <a:p>
                      <a:pPr algn="ctr"/>
                      <a:r>
                        <a:rPr lang="en-US" sz="2800" dirty="0"/>
                        <a:t>1 FTE</a:t>
                      </a:r>
                    </a:p>
                  </a:txBody>
                  <a:tcPr anchor="ctr">
                    <a:solidFill>
                      <a:schemeClr val="bg1"/>
                    </a:solidFill>
                  </a:tcPr>
                </a:tc>
                <a:extLst>
                  <a:ext uri="{0D108BD9-81ED-4DB2-BD59-A6C34878D82A}">
                    <a16:rowId xmlns:a16="http://schemas.microsoft.com/office/drawing/2014/main" val="4272325399"/>
                  </a:ext>
                </a:extLst>
              </a:tr>
              <a:tr h="275508">
                <a:tc>
                  <a:txBody>
                    <a:bodyPr/>
                    <a:lstStyle/>
                    <a:p>
                      <a:pPr algn="ctr"/>
                      <a:endParaRPr lang="en-US" sz="2800" dirty="0"/>
                    </a:p>
                  </a:txBody>
                  <a:tcPr anchor="ctr">
                    <a:solidFill>
                      <a:schemeClr val="accent6">
                        <a:lumMod val="40000"/>
                        <a:lumOff val="60000"/>
                      </a:schemeClr>
                    </a:solidFill>
                  </a:tcPr>
                </a:tc>
                <a:extLst>
                  <a:ext uri="{0D108BD9-81ED-4DB2-BD59-A6C34878D82A}">
                    <a16:rowId xmlns:a16="http://schemas.microsoft.com/office/drawing/2014/main" val="1529062762"/>
                  </a:ext>
                </a:extLst>
              </a:tr>
            </a:tbl>
          </a:graphicData>
        </a:graphic>
      </p:graphicFrame>
      <p:sp>
        <p:nvSpPr>
          <p:cNvPr id="10" name="TextBox 9">
            <a:extLst>
              <a:ext uri="{FF2B5EF4-FFF2-40B4-BE49-F238E27FC236}">
                <a16:creationId xmlns:a16="http://schemas.microsoft.com/office/drawing/2014/main" id="{7E5B4472-8EE1-4D40-A7B1-FB1C83B07B02}"/>
              </a:ext>
            </a:extLst>
          </p:cNvPr>
          <p:cNvSpPr txBox="1"/>
          <p:nvPr/>
        </p:nvSpPr>
        <p:spPr>
          <a:xfrm flipH="1">
            <a:off x="906978" y="4382517"/>
            <a:ext cx="10087098" cy="2339102"/>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n-US" dirty="0">
                <a:solidFill>
                  <a:schemeClr val="tx2"/>
                </a:solidFill>
              </a:rPr>
              <a:t>Supports of the goal of providing accurate and timely decisions to thousands of Nevadans each year on their claims for Social Security disability benefits</a:t>
            </a:r>
          </a:p>
          <a:p>
            <a:pPr marL="285750" indent="-285750">
              <a:spcAft>
                <a:spcPts val="600"/>
              </a:spcAft>
              <a:buFont typeface="Wingdings" panose="05000000000000000000" pitchFamily="2" charset="2"/>
              <a:buChar char="§"/>
            </a:pPr>
            <a:r>
              <a:rPr lang="en-US" dirty="0">
                <a:solidFill>
                  <a:schemeClr val="tx2"/>
                </a:solidFill>
              </a:rPr>
              <a:t>Creates a statewide Rehab. Tech. 3 to supervise and onboard Rehab. Tech. 2s</a:t>
            </a:r>
          </a:p>
          <a:p>
            <a:pPr marL="742950" lvl="1" indent="-285750">
              <a:spcAft>
                <a:spcPts val="600"/>
              </a:spcAft>
              <a:buFont typeface="Wingdings" panose="05000000000000000000" pitchFamily="2" charset="2"/>
              <a:buChar char="§"/>
            </a:pPr>
            <a:r>
              <a:rPr lang="en-US" dirty="0">
                <a:solidFill>
                  <a:schemeClr val="tx2"/>
                </a:solidFill>
              </a:rPr>
              <a:t>Ensures consistent and best practices within the Rehab. Tech. series</a:t>
            </a:r>
          </a:p>
          <a:p>
            <a:pPr marL="742950" lvl="1" indent="-285750">
              <a:spcAft>
                <a:spcPts val="600"/>
              </a:spcAft>
              <a:buFont typeface="Wingdings" panose="05000000000000000000" pitchFamily="2" charset="2"/>
              <a:buChar char="§"/>
            </a:pPr>
            <a:r>
              <a:rPr lang="en-US" dirty="0">
                <a:solidFill>
                  <a:schemeClr val="tx2"/>
                </a:solidFill>
              </a:rPr>
              <a:t>Ensures Disability Adjudicators are supported in their work by Rehab. Tech. 2s with the highest degree of technical and professional knowledge and skills</a:t>
            </a:r>
          </a:p>
          <a:p>
            <a:r>
              <a:rPr lang="en-US" dirty="0"/>
              <a:t> </a:t>
            </a:r>
          </a:p>
        </p:txBody>
      </p:sp>
      <p:graphicFrame>
        <p:nvGraphicFramePr>
          <p:cNvPr id="13" name="Table 12">
            <a:extLst>
              <a:ext uri="{FF2B5EF4-FFF2-40B4-BE49-F238E27FC236}">
                <a16:creationId xmlns:a16="http://schemas.microsoft.com/office/drawing/2014/main" id="{8750D897-83A1-4BE1-B4B4-1D8D2C071581}"/>
              </a:ext>
            </a:extLst>
          </p:cNvPr>
          <p:cNvGraphicFramePr>
            <a:graphicFrameLocks noGrp="1"/>
          </p:cNvGraphicFramePr>
          <p:nvPr>
            <p:extLst>
              <p:ext uri="{D42A27DB-BD31-4B8C-83A1-F6EECF244321}">
                <p14:modId xmlns:p14="http://schemas.microsoft.com/office/powerpoint/2010/main" val="3330432097"/>
              </p:ext>
            </p:extLst>
          </p:nvPr>
        </p:nvGraphicFramePr>
        <p:xfrm>
          <a:off x="906978" y="1848394"/>
          <a:ext cx="1621476" cy="2181803"/>
        </p:xfrm>
        <a:graphic>
          <a:graphicData uri="http://schemas.openxmlformats.org/drawingml/2006/table">
            <a:tbl>
              <a:tblPr firstRow="1" bandRow="1">
                <a:tableStyleId>{C4B1156A-380E-4F78-BDF5-A606A8083BF9}</a:tableStyleId>
              </a:tblPr>
              <a:tblGrid>
                <a:gridCol w="1621476">
                  <a:extLst>
                    <a:ext uri="{9D8B030D-6E8A-4147-A177-3AD203B41FA5}">
                      <a16:colId xmlns:a16="http://schemas.microsoft.com/office/drawing/2014/main" val="2752594952"/>
                    </a:ext>
                  </a:extLst>
                </a:gridCol>
              </a:tblGrid>
              <a:tr h="1663643">
                <a:tc>
                  <a:txBody>
                    <a:bodyPr/>
                    <a:lstStyle/>
                    <a:p>
                      <a:pPr algn="ctr"/>
                      <a:r>
                        <a:rPr lang="en-US" sz="2800" dirty="0"/>
                        <a:t>E806</a:t>
                      </a:r>
                    </a:p>
                  </a:txBody>
                  <a:tcPr anchor="ctr">
                    <a:solidFill>
                      <a:schemeClr val="bg1"/>
                    </a:solidFill>
                  </a:tcPr>
                </a:tc>
                <a:extLst>
                  <a:ext uri="{0D108BD9-81ED-4DB2-BD59-A6C34878D82A}">
                    <a16:rowId xmlns:a16="http://schemas.microsoft.com/office/drawing/2014/main" val="4272325399"/>
                  </a:ext>
                </a:extLst>
              </a:tr>
              <a:tr h="275508">
                <a:tc>
                  <a:txBody>
                    <a:bodyPr/>
                    <a:lstStyle/>
                    <a:p>
                      <a:pPr algn="ctr"/>
                      <a:endParaRPr lang="en-US" sz="2800" dirty="0"/>
                    </a:p>
                  </a:txBody>
                  <a:tcPr anchor="ctr">
                    <a:solidFill>
                      <a:schemeClr val="accent6">
                        <a:lumMod val="40000"/>
                        <a:lumOff val="60000"/>
                      </a:schemeClr>
                    </a:solidFill>
                  </a:tcPr>
                </a:tc>
                <a:extLst>
                  <a:ext uri="{0D108BD9-81ED-4DB2-BD59-A6C34878D82A}">
                    <a16:rowId xmlns:a16="http://schemas.microsoft.com/office/drawing/2014/main" val="1529062762"/>
                  </a:ext>
                </a:extLst>
              </a:tr>
            </a:tbl>
          </a:graphicData>
        </a:graphic>
      </p:graphicFrame>
      <p:graphicFrame>
        <p:nvGraphicFramePr>
          <p:cNvPr id="14" name="Table 13">
            <a:extLst>
              <a:ext uri="{FF2B5EF4-FFF2-40B4-BE49-F238E27FC236}">
                <a16:creationId xmlns:a16="http://schemas.microsoft.com/office/drawing/2014/main" id="{A5AFDA7D-9124-4426-9B36-497579E4385C}"/>
              </a:ext>
            </a:extLst>
          </p:cNvPr>
          <p:cNvGraphicFramePr>
            <a:graphicFrameLocks noGrp="1"/>
          </p:cNvGraphicFramePr>
          <p:nvPr>
            <p:extLst>
              <p:ext uri="{D42A27DB-BD31-4B8C-83A1-F6EECF244321}">
                <p14:modId xmlns:p14="http://schemas.microsoft.com/office/powerpoint/2010/main" val="2555824345"/>
              </p:ext>
            </p:extLst>
          </p:nvPr>
        </p:nvGraphicFramePr>
        <p:xfrm>
          <a:off x="9372600" y="1848394"/>
          <a:ext cx="1621476" cy="2181803"/>
        </p:xfrm>
        <a:graphic>
          <a:graphicData uri="http://schemas.openxmlformats.org/drawingml/2006/table">
            <a:tbl>
              <a:tblPr firstRow="1" bandRow="1">
                <a:tableStyleId>{C4B1156A-380E-4F78-BDF5-A606A8083BF9}</a:tableStyleId>
              </a:tblPr>
              <a:tblGrid>
                <a:gridCol w="1621476">
                  <a:extLst>
                    <a:ext uri="{9D8B030D-6E8A-4147-A177-3AD203B41FA5}">
                      <a16:colId xmlns:a16="http://schemas.microsoft.com/office/drawing/2014/main" val="2752594952"/>
                    </a:ext>
                  </a:extLst>
                </a:gridCol>
              </a:tblGrid>
              <a:tr h="1663643">
                <a:tc>
                  <a:txBody>
                    <a:bodyPr/>
                    <a:lstStyle/>
                    <a:p>
                      <a:pPr algn="ctr"/>
                      <a:r>
                        <a:rPr lang="en-US" sz="2800" dirty="0"/>
                        <a:t>Total</a:t>
                      </a:r>
                    </a:p>
                  </a:txBody>
                  <a:tcPr anchor="ctr">
                    <a:solidFill>
                      <a:schemeClr val="bg1"/>
                    </a:solidFill>
                  </a:tcPr>
                </a:tc>
                <a:extLst>
                  <a:ext uri="{0D108BD9-81ED-4DB2-BD59-A6C34878D82A}">
                    <a16:rowId xmlns:a16="http://schemas.microsoft.com/office/drawing/2014/main" val="4272325399"/>
                  </a:ext>
                </a:extLst>
              </a:tr>
              <a:tr h="275508">
                <a:tc>
                  <a:txBody>
                    <a:bodyPr/>
                    <a:lstStyle/>
                    <a:p>
                      <a:pPr algn="ctr"/>
                      <a:r>
                        <a:rPr lang="en-US" sz="2800" b="1" dirty="0"/>
                        <a:t>$35,432</a:t>
                      </a:r>
                    </a:p>
                  </a:txBody>
                  <a:tcPr anchor="ctr">
                    <a:solidFill>
                      <a:schemeClr val="accent6">
                        <a:lumMod val="40000"/>
                        <a:lumOff val="60000"/>
                      </a:schemeClr>
                    </a:solidFill>
                  </a:tcPr>
                </a:tc>
                <a:extLst>
                  <a:ext uri="{0D108BD9-81ED-4DB2-BD59-A6C34878D82A}">
                    <a16:rowId xmlns:a16="http://schemas.microsoft.com/office/drawing/2014/main" val="1529062762"/>
                  </a:ext>
                </a:extLst>
              </a:tr>
            </a:tbl>
          </a:graphicData>
        </a:graphic>
      </p:graphicFrame>
      <p:sp>
        <p:nvSpPr>
          <p:cNvPr id="9" name="TextBox 8">
            <a:extLst>
              <a:ext uri="{FF2B5EF4-FFF2-40B4-BE49-F238E27FC236}">
                <a16:creationId xmlns:a16="http://schemas.microsoft.com/office/drawing/2014/main" id="{6A4EDDE2-0A16-41DC-B6FB-BC9A9AE52628}"/>
              </a:ext>
            </a:extLst>
          </p:cNvPr>
          <p:cNvSpPr txBox="1"/>
          <p:nvPr/>
        </p:nvSpPr>
        <p:spPr>
          <a:xfrm>
            <a:off x="11578442" y="5668955"/>
            <a:ext cx="481600"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31</a:t>
            </a:r>
          </a:p>
        </p:txBody>
      </p:sp>
    </p:spTree>
    <p:extLst>
      <p:ext uri="{BB962C8B-B14F-4D97-AF65-F5344CB8AC3E}">
        <p14:creationId xmlns:p14="http://schemas.microsoft.com/office/powerpoint/2010/main" val="3804950790"/>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AE457D-0397-41A5-A1CF-4C80622841D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71061" y="310940"/>
            <a:ext cx="11449878" cy="6236119"/>
          </a:xfrm>
          <a:prstGeom prst="rect">
            <a:avLst/>
          </a:prstGeom>
        </p:spPr>
      </p:pic>
      <p:sp>
        <p:nvSpPr>
          <p:cNvPr id="6" name="Rectangle 5">
            <a:extLst>
              <a:ext uri="{FF2B5EF4-FFF2-40B4-BE49-F238E27FC236}">
                <a16:creationId xmlns:a16="http://schemas.microsoft.com/office/drawing/2014/main" id="{3016AF48-2AA8-4B78-82AB-CE8B9E71F21F}"/>
              </a:ext>
              <a:ext uri="{C183D7F6-B498-43B3-948B-1728B52AA6E4}">
                <adec:decorative xmlns:adec="http://schemas.microsoft.com/office/drawing/2017/decorative" val="1"/>
              </a:ext>
            </a:extLst>
          </p:cNvPr>
          <p:cNvSpPr/>
          <p:nvPr/>
        </p:nvSpPr>
        <p:spPr>
          <a:xfrm>
            <a:off x="0" y="1701800"/>
            <a:ext cx="12192000" cy="34544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DC4CCBA-12AD-4433-A381-A03661E3D927}"/>
              </a:ext>
            </a:extLst>
          </p:cNvPr>
          <p:cNvSpPr txBox="1"/>
          <p:nvPr/>
        </p:nvSpPr>
        <p:spPr>
          <a:xfrm>
            <a:off x="3202669" y="2967335"/>
            <a:ext cx="5786662" cy="923330"/>
          </a:xfrm>
          <a:prstGeom prst="rect">
            <a:avLst/>
          </a:prstGeom>
          <a:noFill/>
        </p:spPr>
        <p:txBody>
          <a:bodyPr wrap="square" lIns="0" tIns="0" rIns="0" bIns="0" rtlCol="0" anchor="ctr">
            <a:spAutoFit/>
          </a:bodyPr>
          <a:lstStyle/>
          <a:p>
            <a:pPr algn="ctr"/>
            <a:r>
              <a:rPr lang="en-US" sz="6000" b="1" dirty="0">
                <a:solidFill>
                  <a:schemeClr val="bg1"/>
                </a:solidFill>
                <a:latin typeface="+mj-lt"/>
              </a:rPr>
              <a:t>THANK</a:t>
            </a:r>
            <a:r>
              <a:rPr lang="en-US" sz="6000" dirty="0">
                <a:solidFill>
                  <a:schemeClr val="bg1"/>
                </a:solidFill>
                <a:latin typeface="+mj-lt"/>
              </a:rPr>
              <a:t> YOU</a:t>
            </a:r>
            <a:endParaRPr lang="en-US" sz="6600" dirty="0">
              <a:solidFill>
                <a:schemeClr val="bg1"/>
              </a:solidFill>
              <a:latin typeface="+mj-lt"/>
            </a:endParaRPr>
          </a:p>
        </p:txBody>
      </p:sp>
      <p:sp>
        <p:nvSpPr>
          <p:cNvPr id="7" name="Rectangle 6">
            <a:hlinkClick r:id="rId4"/>
            <a:extLst>
              <a:ext uri="{FF2B5EF4-FFF2-40B4-BE49-F238E27FC236}">
                <a16:creationId xmlns:a16="http://schemas.microsoft.com/office/drawing/2014/main" id="{FD739A43-7308-4A45-800C-2B124CABFA5F}"/>
              </a:ext>
              <a:ext uri="{C183D7F6-B498-43B3-948B-1728B52AA6E4}">
                <adec:decorative xmlns:adec="http://schemas.microsoft.com/office/drawing/2017/decorative" val="1"/>
              </a:ext>
            </a:extLst>
          </p:cNvPr>
          <p:cNvSpPr/>
          <p:nvPr/>
        </p:nvSpPr>
        <p:spPr>
          <a:xfrm>
            <a:off x="4805547" y="0"/>
            <a:ext cx="2268353" cy="1304925"/>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Department of Employment, Training and Rehabilitation </a:t>
            </a:r>
          </a:p>
        </p:txBody>
      </p:sp>
      <p:sp>
        <p:nvSpPr>
          <p:cNvPr id="10" name="Rectangle 9">
            <a:extLst>
              <a:ext uri="{FF2B5EF4-FFF2-40B4-BE49-F238E27FC236}">
                <a16:creationId xmlns:a16="http://schemas.microsoft.com/office/drawing/2014/main" id="{CE1D692F-8C4B-47E6-B367-1CB302E31A6B}"/>
              </a:ext>
              <a:ext uri="{C183D7F6-B498-43B3-948B-1728B52AA6E4}">
                <adec:decorative xmlns:adec="http://schemas.microsoft.com/office/drawing/2017/decorative" val="1"/>
              </a:ext>
            </a:extLst>
          </p:cNvPr>
          <p:cNvSpPr/>
          <p:nvPr/>
        </p:nvSpPr>
        <p:spPr>
          <a:xfrm>
            <a:off x="4805547" y="5553074"/>
            <a:ext cx="2268353" cy="1304925"/>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REHABILITATION DIVISION</a:t>
            </a:r>
          </a:p>
        </p:txBody>
      </p:sp>
      <p:sp>
        <p:nvSpPr>
          <p:cNvPr id="2" name="Title 1" hidden="1">
            <a:extLst>
              <a:ext uri="{FF2B5EF4-FFF2-40B4-BE49-F238E27FC236}">
                <a16:creationId xmlns:a16="http://schemas.microsoft.com/office/drawing/2014/main" id="{7E347D20-83CF-4765-A959-68F510CE976E}"/>
              </a:ext>
            </a:extLst>
          </p:cNvPr>
          <p:cNvSpPr>
            <a:spLocks noGrp="1"/>
          </p:cNvSpPr>
          <p:nvPr>
            <p:ph type="title" idx="4294967295"/>
          </p:nvPr>
        </p:nvSpPr>
        <p:spPr>
          <a:xfrm>
            <a:off x="0" y="365125"/>
            <a:ext cx="10515600" cy="1325563"/>
          </a:xfrm>
        </p:spPr>
        <p:txBody>
          <a:bodyPr/>
          <a:lstStyle/>
          <a:p>
            <a:r>
              <a:rPr lang="en-US" dirty="0"/>
              <a:t>Balanced scorecard slide 10</a:t>
            </a:r>
          </a:p>
        </p:txBody>
      </p:sp>
      <p:pic>
        <p:nvPicPr>
          <p:cNvPr id="9" name="Picture 8">
            <a:extLst>
              <a:ext uri="{FF2B5EF4-FFF2-40B4-BE49-F238E27FC236}">
                <a16:creationId xmlns:a16="http://schemas.microsoft.com/office/drawing/2014/main" id="{C81CA69F-92DB-4300-94BC-FACADF540E0E}"/>
              </a:ext>
            </a:extLst>
          </p:cNvPr>
          <p:cNvPicPr>
            <a:picLocks noChangeAspect="1"/>
          </p:cNvPicPr>
          <p:nvPr/>
        </p:nvPicPr>
        <p:blipFill>
          <a:blip r:embed="rId5"/>
          <a:stretch>
            <a:fillRect/>
          </a:stretch>
        </p:blipFill>
        <p:spPr>
          <a:xfrm>
            <a:off x="1068791" y="2547591"/>
            <a:ext cx="1762817" cy="1762817"/>
          </a:xfrm>
          <a:prstGeom prst="rect">
            <a:avLst/>
          </a:prstGeom>
        </p:spPr>
      </p:pic>
      <p:pic>
        <p:nvPicPr>
          <p:cNvPr id="20" name="Picture 19">
            <a:extLst>
              <a:ext uri="{FF2B5EF4-FFF2-40B4-BE49-F238E27FC236}">
                <a16:creationId xmlns:a16="http://schemas.microsoft.com/office/drawing/2014/main" id="{2C61EE1B-02F8-4088-9B6C-8E8080EBDE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9030" y="2317583"/>
            <a:ext cx="2612252" cy="2417924"/>
          </a:xfrm>
          <a:prstGeom prst="rect">
            <a:avLst/>
          </a:prstGeom>
        </p:spPr>
      </p:pic>
    </p:spTree>
    <p:extLst>
      <p:ext uri="{BB962C8B-B14F-4D97-AF65-F5344CB8AC3E}">
        <p14:creationId xmlns:p14="http://schemas.microsoft.com/office/powerpoint/2010/main" val="260920942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Rehabilitation Division/Agency 901</a:t>
            </a:r>
          </a:p>
        </p:txBody>
      </p:sp>
      <p:sp>
        <p:nvSpPr>
          <p:cNvPr id="3" name="Content Placeholder 2"/>
          <p:cNvSpPr>
            <a:spLocks noGrp="1"/>
          </p:cNvSpPr>
          <p:nvPr>
            <p:ph sz="half" idx="1"/>
          </p:nvPr>
        </p:nvSpPr>
        <p:spPr/>
        <p:txBody>
          <a:bodyPr/>
          <a:lstStyle/>
          <a:p>
            <a:r>
              <a:rPr lang="en-US" dirty="0"/>
              <a:t>First bullet point here</a:t>
            </a:r>
          </a:p>
          <a:p>
            <a:r>
              <a:rPr lang="en-US" dirty="0"/>
              <a:t>Second bullet point here</a:t>
            </a:r>
          </a:p>
          <a:p>
            <a:r>
              <a:rPr lang="en-US" dirty="0"/>
              <a:t>Third bullet point here</a:t>
            </a:r>
          </a:p>
        </p:txBody>
      </p:sp>
      <p:graphicFrame>
        <p:nvGraphicFramePr>
          <p:cNvPr id="5" name="Content Placeholder 4"/>
          <p:cNvGraphicFramePr>
            <a:graphicFrameLocks noGrp="1"/>
          </p:cNvGraphicFramePr>
          <p:nvPr>
            <p:ph sz="half" idx="2"/>
          </p:nvPr>
        </p:nvGraphicFramePr>
        <p:xfrm>
          <a:off x="6324600" y="1828800"/>
          <a:ext cx="4572000" cy="2298700"/>
        </p:xfrm>
        <a:graphic>
          <a:graphicData uri="http://schemas.openxmlformats.org/drawingml/2006/table">
            <a:tbl>
              <a:tblPr firstRow="1" bandRow="1">
                <a:tableStyleId>{C4B1156A-380E-4F78-BDF5-A606A8083BF9}</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574675">
                <a:tc>
                  <a:txBody>
                    <a:bodyPr/>
                    <a:lstStyle/>
                    <a:p>
                      <a:pPr algn="ctr"/>
                      <a:r>
                        <a:rPr lang="en-US" dirty="0"/>
                        <a:t>Class</a:t>
                      </a:r>
                    </a:p>
                  </a:txBody>
                  <a:tcPr anchor="ctr"/>
                </a:tc>
                <a:tc>
                  <a:txBody>
                    <a:bodyPr/>
                    <a:lstStyle/>
                    <a:p>
                      <a:pPr algn="ctr"/>
                      <a:r>
                        <a:rPr lang="en-US" dirty="0"/>
                        <a:t>Group A</a:t>
                      </a:r>
                    </a:p>
                  </a:txBody>
                  <a:tcPr anchor="ctr"/>
                </a:tc>
                <a:tc>
                  <a:txBody>
                    <a:bodyPr/>
                    <a:lstStyle/>
                    <a:p>
                      <a:pPr algn="ctr"/>
                      <a:r>
                        <a:rPr lang="en-US" dirty="0"/>
                        <a:t>Group B</a:t>
                      </a:r>
                    </a:p>
                  </a:txBody>
                  <a:tcPr anchor="ctr"/>
                </a:tc>
                <a:extLst>
                  <a:ext uri="{0D108BD9-81ED-4DB2-BD59-A6C34878D82A}">
                    <a16:rowId xmlns:a16="http://schemas.microsoft.com/office/drawing/2014/main" val="10000"/>
                  </a:ext>
                </a:extLst>
              </a:tr>
              <a:tr h="574675">
                <a:tc>
                  <a:txBody>
                    <a:bodyPr/>
                    <a:lstStyle/>
                    <a:p>
                      <a:pPr algn="ctr"/>
                      <a:r>
                        <a:rPr lang="en-US" dirty="0"/>
                        <a:t>Class 1</a:t>
                      </a:r>
                    </a:p>
                  </a:txBody>
                  <a:tcPr anchor="ctr"/>
                </a:tc>
                <a:tc>
                  <a:txBody>
                    <a:bodyPr/>
                    <a:lstStyle/>
                    <a:p>
                      <a:pPr algn="ctr"/>
                      <a:r>
                        <a:rPr lang="en-US" dirty="0"/>
                        <a:t>58</a:t>
                      </a:r>
                    </a:p>
                  </a:txBody>
                  <a:tcPr anchor="ctr"/>
                </a:tc>
                <a:tc>
                  <a:txBody>
                    <a:bodyPr/>
                    <a:lstStyle/>
                    <a:p>
                      <a:pPr algn="ctr"/>
                      <a:r>
                        <a:rPr lang="en-US" dirty="0"/>
                        <a:t>25</a:t>
                      </a:r>
                    </a:p>
                  </a:txBody>
                  <a:tcPr anchor="ctr"/>
                </a:tc>
                <a:extLst>
                  <a:ext uri="{0D108BD9-81ED-4DB2-BD59-A6C34878D82A}">
                    <a16:rowId xmlns:a16="http://schemas.microsoft.com/office/drawing/2014/main" val="10001"/>
                  </a:ext>
                </a:extLst>
              </a:tr>
              <a:tr h="574675">
                <a:tc>
                  <a:txBody>
                    <a:bodyPr/>
                    <a:lstStyle/>
                    <a:p>
                      <a:pPr algn="ctr"/>
                      <a:r>
                        <a:rPr lang="en-US" dirty="0"/>
                        <a:t>Class 2</a:t>
                      </a:r>
                    </a:p>
                  </a:txBody>
                  <a:tcPr anchor="ctr"/>
                </a:tc>
                <a:tc>
                  <a:txBody>
                    <a:bodyPr/>
                    <a:lstStyle/>
                    <a:p>
                      <a:pPr algn="ctr"/>
                      <a:r>
                        <a:rPr lang="en-US" dirty="0"/>
                        <a:t>76</a:t>
                      </a:r>
                    </a:p>
                  </a:txBody>
                  <a:tcPr anchor="ctr"/>
                </a:tc>
                <a:tc>
                  <a:txBody>
                    <a:bodyPr/>
                    <a:lstStyle/>
                    <a:p>
                      <a:pPr algn="ctr"/>
                      <a:r>
                        <a:rPr lang="en-US" dirty="0"/>
                        <a:t>88</a:t>
                      </a:r>
                    </a:p>
                  </a:txBody>
                  <a:tcPr anchor="ctr"/>
                </a:tc>
                <a:extLst>
                  <a:ext uri="{0D108BD9-81ED-4DB2-BD59-A6C34878D82A}">
                    <a16:rowId xmlns:a16="http://schemas.microsoft.com/office/drawing/2014/main" val="10002"/>
                  </a:ext>
                </a:extLst>
              </a:tr>
              <a:tr h="574675">
                <a:tc>
                  <a:txBody>
                    <a:bodyPr/>
                    <a:lstStyle/>
                    <a:p>
                      <a:pPr algn="ctr"/>
                      <a:r>
                        <a:rPr lang="en-US" dirty="0"/>
                        <a:t>Class 3</a:t>
                      </a:r>
                    </a:p>
                  </a:txBody>
                  <a:tcPr anchor="ctr"/>
                </a:tc>
                <a:tc>
                  <a:txBody>
                    <a:bodyPr/>
                    <a:lstStyle/>
                    <a:p>
                      <a:pPr algn="ctr"/>
                      <a:r>
                        <a:rPr lang="en-US" dirty="0"/>
                        <a:t>84</a:t>
                      </a:r>
                    </a:p>
                  </a:txBody>
                  <a:tcPr anchor="ctr"/>
                </a:tc>
                <a:tc>
                  <a:txBody>
                    <a:bodyPr/>
                    <a:lstStyle/>
                    <a:p>
                      <a:pPr algn="ctr"/>
                      <a:r>
                        <a:rPr lang="en-US" dirty="0"/>
                        <a:t>90</a:t>
                      </a:r>
                    </a:p>
                  </a:txBody>
                  <a:tcPr anchor="ctr"/>
                </a:tc>
                <a:extLst>
                  <a:ext uri="{0D108BD9-81ED-4DB2-BD59-A6C34878D82A}">
                    <a16:rowId xmlns:a16="http://schemas.microsoft.com/office/drawing/2014/main" val="10003"/>
                  </a:ext>
                </a:extLst>
              </a:tr>
            </a:tbl>
          </a:graphicData>
        </a:graphic>
      </p:graphicFrame>
      <p:graphicFrame>
        <p:nvGraphicFramePr>
          <p:cNvPr id="6" name="Table 5">
            <a:extLst>
              <a:ext uri="{FF2B5EF4-FFF2-40B4-BE49-F238E27FC236}">
                <a16:creationId xmlns:a16="http://schemas.microsoft.com/office/drawing/2014/main" id="{C3098850-6269-4D4B-A55A-1958DD33B00C}"/>
              </a:ext>
            </a:extLst>
          </p:cNvPr>
          <p:cNvGraphicFramePr>
            <a:graphicFrameLocks noGrp="1"/>
          </p:cNvGraphicFramePr>
          <p:nvPr>
            <p:extLst>
              <p:ext uri="{D42A27DB-BD31-4B8C-83A1-F6EECF244321}">
                <p14:modId xmlns:p14="http://schemas.microsoft.com/office/powerpoint/2010/main" val="523748185"/>
              </p:ext>
            </p:extLst>
          </p:nvPr>
        </p:nvGraphicFramePr>
        <p:xfrm>
          <a:off x="701633" y="1686297"/>
          <a:ext cx="10194967" cy="4631063"/>
        </p:xfrm>
        <a:graphic>
          <a:graphicData uri="http://schemas.openxmlformats.org/drawingml/2006/table">
            <a:tbl>
              <a:tblPr firstRow="1" bandRow="1">
                <a:tableStyleId>{5C22544A-7EE6-4342-B048-85BDC9FD1C3A}</a:tableStyleId>
              </a:tblPr>
              <a:tblGrid>
                <a:gridCol w="2895849">
                  <a:extLst>
                    <a:ext uri="{9D8B030D-6E8A-4147-A177-3AD203B41FA5}">
                      <a16:colId xmlns:a16="http://schemas.microsoft.com/office/drawing/2014/main" val="3869109733"/>
                    </a:ext>
                  </a:extLst>
                </a:gridCol>
                <a:gridCol w="1412387">
                  <a:extLst>
                    <a:ext uri="{9D8B030D-6E8A-4147-A177-3AD203B41FA5}">
                      <a16:colId xmlns:a16="http://schemas.microsoft.com/office/drawing/2014/main" val="2934908565"/>
                    </a:ext>
                  </a:extLst>
                </a:gridCol>
                <a:gridCol w="1519155">
                  <a:extLst>
                    <a:ext uri="{9D8B030D-6E8A-4147-A177-3AD203B41FA5}">
                      <a16:colId xmlns:a16="http://schemas.microsoft.com/office/drawing/2014/main" val="1981211150"/>
                    </a:ext>
                  </a:extLst>
                </a:gridCol>
                <a:gridCol w="1519155">
                  <a:extLst>
                    <a:ext uri="{9D8B030D-6E8A-4147-A177-3AD203B41FA5}">
                      <a16:colId xmlns:a16="http://schemas.microsoft.com/office/drawing/2014/main" val="4095411860"/>
                    </a:ext>
                  </a:extLst>
                </a:gridCol>
                <a:gridCol w="1424210">
                  <a:extLst>
                    <a:ext uri="{9D8B030D-6E8A-4147-A177-3AD203B41FA5}">
                      <a16:colId xmlns:a16="http://schemas.microsoft.com/office/drawing/2014/main" val="587465948"/>
                    </a:ext>
                  </a:extLst>
                </a:gridCol>
                <a:gridCol w="1424211">
                  <a:extLst>
                    <a:ext uri="{9D8B030D-6E8A-4147-A177-3AD203B41FA5}">
                      <a16:colId xmlns:a16="http://schemas.microsoft.com/office/drawing/2014/main" val="140909697"/>
                    </a:ext>
                  </a:extLst>
                </a:gridCol>
              </a:tblGrid>
              <a:tr h="542250">
                <a:tc>
                  <a:txBody>
                    <a:bodyPr/>
                    <a:lstStyle/>
                    <a:p>
                      <a:pPr algn="ctr"/>
                      <a:r>
                        <a:rPr lang="en-US" sz="1200" dirty="0">
                          <a:solidFill>
                            <a:schemeClr val="bg1"/>
                          </a:solidFill>
                          <a:latin typeface="+mn-lt"/>
                        </a:rPr>
                        <a:t>Budget Item</a:t>
                      </a:r>
                    </a:p>
                  </a:txBody>
                  <a:tcPr marT="34290" marB="34290" anchor="ctr">
                    <a:solidFill>
                      <a:schemeClr val="accent1">
                        <a:lumMod val="50000"/>
                      </a:schemeClr>
                    </a:solidFill>
                  </a:tcPr>
                </a:tc>
                <a:tc>
                  <a:txBody>
                    <a:bodyPr/>
                    <a:lstStyle/>
                    <a:p>
                      <a:pPr algn="ctr"/>
                      <a:r>
                        <a:rPr lang="en-US" sz="1200" dirty="0">
                          <a:solidFill>
                            <a:schemeClr val="bg1"/>
                          </a:solidFill>
                          <a:latin typeface="+mn-lt"/>
                        </a:rPr>
                        <a:t>BA 3268</a:t>
                      </a:r>
                    </a:p>
                    <a:p>
                      <a:pPr algn="ctr"/>
                      <a:r>
                        <a:rPr lang="en-US" sz="1200" b="0" dirty="0">
                          <a:solidFill>
                            <a:schemeClr val="bg1"/>
                          </a:solidFill>
                          <a:latin typeface="+mn-lt"/>
                        </a:rPr>
                        <a:t>REHAB ADMIN.</a:t>
                      </a:r>
                    </a:p>
                  </a:txBody>
                  <a:tcPr marT="34290" marB="34290" anchor="ctr">
                    <a:solidFill>
                      <a:schemeClr val="accent1">
                        <a:lumMod val="50000"/>
                      </a:schemeClr>
                    </a:solidFill>
                  </a:tcPr>
                </a:tc>
                <a:tc>
                  <a:txBody>
                    <a:bodyPr/>
                    <a:lstStyle/>
                    <a:p>
                      <a:pPr algn="ctr"/>
                      <a:r>
                        <a:rPr lang="en-US" sz="1200" dirty="0">
                          <a:solidFill>
                            <a:schemeClr val="bg1"/>
                          </a:solidFill>
                          <a:latin typeface="+mn-lt"/>
                        </a:rPr>
                        <a:t>BA 3269</a:t>
                      </a:r>
                    </a:p>
                    <a:p>
                      <a:pPr algn="ctr"/>
                      <a:r>
                        <a:rPr lang="en-US" sz="1200" b="0" dirty="0">
                          <a:solidFill>
                            <a:schemeClr val="bg1"/>
                          </a:solidFill>
                          <a:latin typeface="+mn-lt"/>
                        </a:rPr>
                        <a:t>BDA</a:t>
                      </a:r>
                    </a:p>
                  </a:txBody>
                  <a:tcPr marT="34290" marB="34290" anchor="ctr">
                    <a:solidFill>
                      <a:schemeClr val="accent1">
                        <a:lumMod val="50000"/>
                      </a:schemeClr>
                    </a:solidFill>
                  </a:tcPr>
                </a:tc>
                <a:tc>
                  <a:txBody>
                    <a:bodyPr/>
                    <a:lstStyle/>
                    <a:p>
                      <a:pPr algn="ctr"/>
                      <a:r>
                        <a:rPr lang="en-US" sz="1200" dirty="0">
                          <a:solidFill>
                            <a:schemeClr val="bg1"/>
                          </a:solidFill>
                          <a:latin typeface="+mn-lt"/>
                        </a:rPr>
                        <a:t>BA 3265</a:t>
                      </a:r>
                    </a:p>
                    <a:p>
                      <a:pPr algn="ctr"/>
                      <a:r>
                        <a:rPr lang="en-US" sz="1200" b="0" dirty="0">
                          <a:solidFill>
                            <a:schemeClr val="bg1"/>
                          </a:solidFill>
                          <a:latin typeface="+mn-lt"/>
                        </a:rPr>
                        <a:t>BVR</a:t>
                      </a:r>
                    </a:p>
                  </a:txBody>
                  <a:tcPr marT="34290" marB="34290" anchor="ctr">
                    <a:solidFill>
                      <a:schemeClr val="accent1">
                        <a:lumMod val="50000"/>
                      </a:schemeClr>
                    </a:solidFill>
                  </a:tcPr>
                </a:tc>
                <a:tc>
                  <a:txBody>
                    <a:bodyPr/>
                    <a:lstStyle/>
                    <a:p>
                      <a:pPr algn="ctr"/>
                      <a:r>
                        <a:rPr lang="en-US" sz="1200" dirty="0">
                          <a:solidFill>
                            <a:schemeClr val="bg1"/>
                          </a:solidFill>
                          <a:latin typeface="+mn-lt"/>
                        </a:rPr>
                        <a:t>BA 3254</a:t>
                      </a:r>
                    </a:p>
                    <a:p>
                      <a:pPr algn="ctr"/>
                      <a:r>
                        <a:rPr lang="en-US" sz="1200" b="0" dirty="0">
                          <a:solidFill>
                            <a:schemeClr val="bg1"/>
                          </a:solidFill>
                          <a:latin typeface="+mn-lt"/>
                        </a:rPr>
                        <a:t>BSBVI</a:t>
                      </a:r>
                    </a:p>
                  </a:txBody>
                  <a:tcPr marT="34290" marB="34290" anchor="ctr">
                    <a:solidFill>
                      <a:schemeClr val="accent1">
                        <a:lumMod val="50000"/>
                      </a:schemeClr>
                    </a:solidFill>
                  </a:tcPr>
                </a:tc>
                <a:tc>
                  <a:txBody>
                    <a:bodyPr/>
                    <a:lstStyle/>
                    <a:p>
                      <a:pPr algn="ctr"/>
                      <a:r>
                        <a:rPr lang="en-US" sz="1200" dirty="0">
                          <a:solidFill>
                            <a:schemeClr val="bg1"/>
                          </a:solidFill>
                          <a:latin typeface="+mn-lt"/>
                        </a:rPr>
                        <a:t>BA 3253</a:t>
                      </a:r>
                    </a:p>
                    <a:p>
                      <a:pPr algn="ctr"/>
                      <a:r>
                        <a:rPr lang="en-US" sz="1200" b="0" dirty="0">
                          <a:solidFill>
                            <a:schemeClr val="bg1"/>
                          </a:solidFill>
                          <a:latin typeface="+mn-lt"/>
                        </a:rPr>
                        <a:t>BEN</a:t>
                      </a:r>
                    </a:p>
                  </a:txBody>
                  <a:tcPr marT="34290" marB="34290" anchor="ctr">
                    <a:solidFill>
                      <a:schemeClr val="accent1">
                        <a:lumMod val="50000"/>
                      </a:schemeClr>
                    </a:solidFill>
                  </a:tcPr>
                </a:tc>
                <a:extLst>
                  <a:ext uri="{0D108BD9-81ED-4DB2-BD59-A6C34878D82A}">
                    <a16:rowId xmlns:a16="http://schemas.microsoft.com/office/drawing/2014/main" val="1302718295"/>
                  </a:ext>
                </a:extLst>
              </a:tr>
              <a:tr h="313934">
                <a:tc>
                  <a:txBody>
                    <a:bodyPr/>
                    <a:lstStyle/>
                    <a:p>
                      <a:r>
                        <a:rPr lang="en-US" sz="1200" b="0" i="0" dirty="0">
                          <a:solidFill>
                            <a:schemeClr val="tx2"/>
                          </a:solidFill>
                          <a:latin typeface="+mn-lt"/>
                        </a:rPr>
                        <a:t>Base Positions</a:t>
                      </a:r>
                    </a:p>
                  </a:txBody>
                  <a:tcPr marT="34290" marB="34290" anchor="ctr">
                    <a:solidFill>
                      <a:schemeClr val="accent1">
                        <a:lumMod val="40000"/>
                        <a:lumOff val="60000"/>
                      </a:schemeClr>
                    </a:solidFill>
                  </a:tcPr>
                </a:tc>
                <a:tc>
                  <a:txBody>
                    <a:bodyPr/>
                    <a:lstStyle/>
                    <a:p>
                      <a:pPr algn="ctr"/>
                      <a:r>
                        <a:rPr lang="en-US" sz="1200" b="0" dirty="0">
                          <a:solidFill>
                            <a:srgbClr val="002060"/>
                          </a:solidFill>
                          <a:latin typeface="+mn-lt"/>
                        </a:rPr>
                        <a:t>12.0 FTE</a:t>
                      </a:r>
                    </a:p>
                  </a:txBody>
                  <a:tcPr marT="34290" marB="34290" anchor="ctr">
                    <a:solidFill>
                      <a:schemeClr val="accent1">
                        <a:lumMod val="40000"/>
                        <a:lumOff val="60000"/>
                      </a:schemeClr>
                    </a:solidFill>
                  </a:tcPr>
                </a:tc>
                <a:tc>
                  <a:txBody>
                    <a:bodyPr/>
                    <a:lstStyle/>
                    <a:p>
                      <a:pPr algn="ctr"/>
                      <a:r>
                        <a:rPr lang="en-US" sz="1200" b="0" dirty="0">
                          <a:solidFill>
                            <a:srgbClr val="002060"/>
                          </a:solidFill>
                          <a:latin typeface="+mn-lt"/>
                        </a:rPr>
                        <a:t>121.0 FTE</a:t>
                      </a:r>
                    </a:p>
                  </a:txBody>
                  <a:tcPr marT="34290" marB="34290" anchor="ctr">
                    <a:solidFill>
                      <a:schemeClr val="accent1">
                        <a:lumMod val="40000"/>
                        <a:lumOff val="60000"/>
                      </a:schemeClr>
                    </a:solidFill>
                  </a:tcPr>
                </a:tc>
                <a:tc>
                  <a:txBody>
                    <a:bodyPr/>
                    <a:lstStyle/>
                    <a:p>
                      <a:pPr algn="ctr"/>
                      <a:r>
                        <a:rPr lang="en-US" sz="1200" b="0" dirty="0">
                          <a:solidFill>
                            <a:srgbClr val="002060"/>
                          </a:solidFill>
                          <a:latin typeface="+mn-lt"/>
                        </a:rPr>
                        <a:t>117.0 FTE</a:t>
                      </a:r>
                    </a:p>
                  </a:txBody>
                  <a:tcPr marT="34290" marB="34290" anchor="ctr">
                    <a:solidFill>
                      <a:schemeClr val="accent1">
                        <a:lumMod val="40000"/>
                        <a:lumOff val="60000"/>
                      </a:schemeClr>
                    </a:solidFill>
                  </a:tcPr>
                </a:tc>
                <a:tc>
                  <a:txBody>
                    <a:bodyPr/>
                    <a:lstStyle/>
                    <a:p>
                      <a:pPr algn="ctr"/>
                      <a:r>
                        <a:rPr lang="en-US" sz="1200" b="0" dirty="0">
                          <a:solidFill>
                            <a:srgbClr val="002060"/>
                          </a:solidFill>
                          <a:latin typeface="+mn-lt"/>
                        </a:rPr>
                        <a:t>18.0 FTE</a:t>
                      </a:r>
                    </a:p>
                  </a:txBody>
                  <a:tcPr marT="34290" marB="34290" anchor="ctr">
                    <a:solidFill>
                      <a:schemeClr val="accent1">
                        <a:lumMod val="40000"/>
                        <a:lumOff val="60000"/>
                      </a:schemeClr>
                    </a:solidFill>
                  </a:tcPr>
                </a:tc>
                <a:tc>
                  <a:txBody>
                    <a:bodyPr/>
                    <a:lstStyle/>
                    <a:p>
                      <a:pPr algn="ctr"/>
                      <a:r>
                        <a:rPr lang="en-US" sz="1200" b="0" dirty="0">
                          <a:solidFill>
                            <a:srgbClr val="002060"/>
                          </a:solidFill>
                          <a:latin typeface="+mn-lt"/>
                        </a:rPr>
                        <a:t>7.0 FTE</a:t>
                      </a:r>
                    </a:p>
                  </a:txBody>
                  <a:tcPr marT="34290" marB="34290" anchor="ctr">
                    <a:solidFill>
                      <a:schemeClr val="accent1">
                        <a:lumMod val="40000"/>
                        <a:lumOff val="60000"/>
                      </a:schemeClr>
                    </a:solidFill>
                  </a:tcPr>
                </a:tc>
                <a:extLst>
                  <a:ext uri="{0D108BD9-81ED-4DB2-BD59-A6C34878D82A}">
                    <a16:rowId xmlns:a16="http://schemas.microsoft.com/office/drawing/2014/main" val="1337544214"/>
                  </a:ext>
                </a:extLst>
              </a:tr>
              <a:tr h="313934">
                <a:tc>
                  <a:txBody>
                    <a:bodyPr/>
                    <a:lstStyle/>
                    <a:p>
                      <a:r>
                        <a:rPr lang="en-US" sz="1200" b="0" i="0" dirty="0">
                          <a:solidFill>
                            <a:schemeClr val="tx2"/>
                          </a:solidFill>
                          <a:latin typeface="+mn-lt"/>
                        </a:rPr>
                        <a:t>New Positions</a:t>
                      </a:r>
                    </a:p>
                  </a:txBody>
                  <a:tcPr marT="34290" marB="3429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rgbClr val="002060"/>
                          </a:solidFill>
                          <a:latin typeface="+mn-lt"/>
                        </a:rPr>
                        <a:t>-0- FTE</a:t>
                      </a:r>
                    </a:p>
                  </a:txBody>
                  <a:tcPr marT="34290" marB="3429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rgbClr val="002060"/>
                          </a:solidFill>
                          <a:latin typeface="+mn-lt"/>
                        </a:rPr>
                        <a:t>-0- FTE</a:t>
                      </a:r>
                    </a:p>
                  </a:txBody>
                  <a:tcPr marT="34290" marB="3429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rgbClr val="002060"/>
                          </a:solidFill>
                          <a:latin typeface="+mn-lt"/>
                        </a:rPr>
                        <a:t>-0- FTE</a:t>
                      </a:r>
                    </a:p>
                  </a:txBody>
                  <a:tcPr marT="34290" marB="3429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rgbClr val="002060"/>
                          </a:solidFill>
                          <a:latin typeface="+mn-lt"/>
                        </a:rPr>
                        <a:t>-0- FTE</a:t>
                      </a:r>
                    </a:p>
                  </a:txBody>
                  <a:tcPr marT="34290" marB="34290"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a:solidFill>
                            <a:srgbClr val="002060"/>
                          </a:solidFill>
                          <a:latin typeface="+mn-lt"/>
                        </a:rPr>
                        <a:t>-0- FTE</a:t>
                      </a:r>
                    </a:p>
                  </a:txBody>
                  <a:tcPr marT="34290" marB="34290" anchor="ctr">
                    <a:solidFill>
                      <a:schemeClr val="accent1">
                        <a:lumMod val="20000"/>
                        <a:lumOff val="80000"/>
                      </a:schemeClr>
                    </a:solidFill>
                  </a:tcPr>
                </a:tc>
                <a:extLst>
                  <a:ext uri="{0D108BD9-81ED-4DB2-BD59-A6C34878D82A}">
                    <a16:rowId xmlns:a16="http://schemas.microsoft.com/office/drawing/2014/main" val="712722301"/>
                  </a:ext>
                </a:extLst>
              </a:tr>
              <a:tr h="313934">
                <a:tc>
                  <a:txBody>
                    <a:bodyPr/>
                    <a:lstStyle/>
                    <a:p>
                      <a:r>
                        <a:rPr lang="en-US" sz="1200" b="0" i="0" dirty="0">
                          <a:solidFill>
                            <a:schemeClr val="tx2"/>
                          </a:solidFill>
                          <a:latin typeface="+mn-lt"/>
                        </a:rPr>
                        <a:t>Intermittent Positions</a:t>
                      </a:r>
                    </a:p>
                  </a:txBody>
                  <a:tcPr marT="34290" marB="34290" anchor="ctr">
                    <a:lnB w="12700" cmpd="sng">
                      <a:noFill/>
                    </a:lnB>
                    <a:solidFill>
                      <a:schemeClr val="accent1">
                        <a:lumMod val="40000"/>
                        <a:lumOff val="60000"/>
                      </a:schemeClr>
                    </a:solidFill>
                  </a:tcPr>
                </a:tc>
                <a:tc>
                  <a:txBody>
                    <a:bodyPr/>
                    <a:lstStyle/>
                    <a:p>
                      <a:pPr algn="ctr"/>
                      <a:r>
                        <a:rPr lang="en-US" sz="1200" b="0" dirty="0">
                          <a:solidFill>
                            <a:srgbClr val="002060"/>
                          </a:solidFill>
                          <a:latin typeface="+mn-lt"/>
                        </a:rPr>
                        <a:t>-0- FTE</a:t>
                      </a:r>
                    </a:p>
                  </a:txBody>
                  <a:tcPr marT="34290" marB="34290" anchor="ctr">
                    <a:lnB w="12700" cmpd="sng">
                      <a:noFill/>
                    </a:lnB>
                    <a:solidFill>
                      <a:schemeClr val="accent1">
                        <a:lumMod val="40000"/>
                        <a:lumOff val="60000"/>
                      </a:schemeClr>
                    </a:solidFill>
                  </a:tcPr>
                </a:tc>
                <a:tc>
                  <a:txBody>
                    <a:bodyPr/>
                    <a:lstStyle/>
                    <a:p>
                      <a:pPr algn="ctr"/>
                      <a:r>
                        <a:rPr lang="en-US" sz="1200" b="0" dirty="0">
                          <a:solidFill>
                            <a:srgbClr val="002060"/>
                          </a:solidFill>
                          <a:latin typeface="+mn-lt"/>
                        </a:rPr>
                        <a:t>27.0 FTE</a:t>
                      </a:r>
                    </a:p>
                  </a:txBody>
                  <a:tcPr marT="34290" marB="34290" anchor="ctr">
                    <a:lnB w="12700" cmpd="sng">
                      <a:noFill/>
                    </a:lnB>
                    <a:solidFill>
                      <a:schemeClr val="accent1">
                        <a:lumMod val="40000"/>
                        <a:lumOff val="60000"/>
                      </a:schemeClr>
                    </a:solidFill>
                  </a:tcPr>
                </a:tc>
                <a:tc>
                  <a:txBody>
                    <a:bodyPr/>
                    <a:lstStyle/>
                    <a:p>
                      <a:pPr algn="ctr"/>
                      <a:r>
                        <a:rPr lang="en-US" sz="1200" b="0" dirty="0">
                          <a:solidFill>
                            <a:srgbClr val="002060"/>
                          </a:solidFill>
                          <a:latin typeface="+mn-lt"/>
                        </a:rPr>
                        <a:t>-0- FTE</a:t>
                      </a:r>
                    </a:p>
                  </a:txBody>
                  <a:tcPr marT="34290" marB="34290" anchor="ctr">
                    <a:lnB w="12700" cmpd="sng">
                      <a:noFill/>
                    </a:lnB>
                    <a:solidFill>
                      <a:schemeClr val="accent1">
                        <a:lumMod val="40000"/>
                        <a:lumOff val="60000"/>
                      </a:schemeClr>
                    </a:solidFill>
                  </a:tcPr>
                </a:tc>
                <a:tc>
                  <a:txBody>
                    <a:bodyPr/>
                    <a:lstStyle/>
                    <a:p>
                      <a:pPr algn="ctr"/>
                      <a:r>
                        <a:rPr lang="en-US" sz="1200" b="0" dirty="0">
                          <a:solidFill>
                            <a:srgbClr val="002060"/>
                          </a:solidFill>
                          <a:latin typeface="+mn-lt"/>
                        </a:rPr>
                        <a:t>-0- FTE</a:t>
                      </a:r>
                    </a:p>
                  </a:txBody>
                  <a:tcPr marT="34290" marB="34290" anchor="ctr">
                    <a:lnB w="12700" cmpd="sng">
                      <a:noFill/>
                    </a:lnB>
                    <a:solidFill>
                      <a:schemeClr val="accent1">
                        <a:lumMod val="40000"/>
                        <a:lumOff val="60000"/>
                      </a:schemeClr>
                    </a:solidFill>
                  </a:tcPr>
                </a:tc>
                <a:tc>
                  <a:txBody>
                    <a:bodyPr/>
                    <a:lstStyle/>
                    <a:p>
                      <a:pPr algn="ctr"/>
                      <a:r>
                        <a:rPr lang="en-US" sz="1200" b="0" dirty="0">
                          <a:solidFill>
                            <a:srgbClr val="002060"/>
                          </a:solidFill>
                          <a:latin typeface="+mn-lt"/>
                        </a:rPr>
                        <a:t>-0- FTE</a:t>
                      </a:r>
                    </a:p>
                  </a:txBody>
                  <a:tcPr marT="34290" marB="34290" anchor="ctr">
                    <a:lnB w="12700" cmpd="sng">
                      <a:noFill/>
                    </a:lnB>
                    <a:solidFill>
                      <a:schemeClr val="accent1">
                        <a:lumMod val="40000"/>
                        <a:lumOff val="60000"/>
                      </a:schemeClr>
                    </a:solidFill>
                  </a:tcPr>
                </a:tc>
                <a:extLst>
                  <a:ext uri="{0D108BD9-81ED-4DB2-BD59-A6C34878D82A}">
                    <a16:rowId xmlns:a16="http://schemas.microsoft.com/office/drawing/2014/main" val="2926087740"/>
                  </a:ext>
                </a:extLst>
              </a:tr>
              <a:tr h="485170">
                <a:tc>
                  <a:txBody>
                    <a:bodyPr/>
                    <a:lstStyle/>
                    <a:p>
                      <a:r>
                        <a:rPr lang="en-US" sz="1200" b="1" dirty="0">
                          <a:solidFill>
                            <a:schemeClr val="bg1"/>
                          </a:solidFill>
                          <a:latin typeface="+mn-lt"/>
                        </a:rPr>
                        <a:t>Total Positions</a:t>
                      </a:r>
                    </a:p>
                  </a:txBody>
                  <a:tcPr marT="34290" marB="34290" anchor="ctr">
                    <a:lnL w="12700" cmpd="sng">
                      <a:noFill/>
                    </a:lnL>
                    <a:lnR w="12700" cmpd="sng">
                      <a:noFill/>
                    </a:lnR>
                    <a:lnT w="12700" cmpd="sng">
                      <a:noFill/>
                    </a:lnT>
                    <a:lnB w="2857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sz="1200" b="1" dirty="0">
                          <a:solidFill>
                            <a:schemeClr val="bg1"/>
                          </a:solidFill>
                          <a:latin typeface="+mn-lt"/>
                        </a:rPr>
                        <a:t>12 </a:t>
                      </a:r>
                      <a:r>
                        <a:rPr lang="en-US" sz="1200" b="1" baseline="0" dirty="0">
                          <a:solidFill>
                            <a:schemeClr val="bg1"/>
                          </a:solidFill>
                          <a:latin typeface="+mn-lt"/>
                        </a:rPr>
                        <a:t>FTE</a:t>
                      </a:r>
                      <a:endParaRPr lang="en-US" sz="1200" b="1" dirty="0">
                        <a:solidFill>
                          <a:schemeClr val="bg1"/>
                        </a:solidFill>
                        <a:latin typeface="+mn-lt"/>
                      </a:endParaRPr>
                    </a:p>
                  </a:txBody>
                  <a:tcPr marT="34290" marB="34290" anchor="ctr">
                    <a:lnL w="12700" cmpd="sng">
                      <a:noFill/>
                    </a:lnL>
                    <a:lnR w="12700" cmpd="sng">
                      <a:noFill/>
                    </a:lnR>
                    <a:lnT w="12700" cmpd="sng">
                      <a:noFill/>
                    </a:lnT>
                    <a:lnB w="2857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sz="1200" b="1" dirty="0">
                          <a:solidFill>
                            <a:schemeClr val="bg1"/>
                          </a:solidFill>
                          <a:latin typeface="+mn-lt"/>
                        </a:rPr>
                        <a:t>148 FTE</a:t>
                      </a:r>
                    </a:p>
                  </a:txBody>
                  <a:tcPr marT="34290" marB="34290" anchor="ctr">
                    <a:lnL w="12700" cmpd="sng">
                      <a:noFill/>
                    </a:lnL>
                    <a:lnR w="12700" cmpd="sng">
                      <a:noFill/>
                    </a:lnR>
                    <a:lnT w="12700" cmpd="sng">
                      <a:noFill/>
                    </a:lnT>
                    <a:lnB w="2857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sz="1200" b="1" dirty="0">
                          <a:solidFill>
                            <a:schemeClr val="bg1"/>
                          </a:solidFill>
                          <a:latin typeface="+mn-lt"/>
                        </a:rPr>
                        <a:t>117</a:t>
                      </a:r>
                      <a:r>
                        <a:rPr lang="en-US" sz="1200" b="1" baseline="0" dirty="0">
                          <a:solidFill>
                            <a:schemeClr val="bg1"/>
                          </a:solidFill>
                          <a:latin typeface="+mn-lt"/>
                        </a:rPr>
                        <a:t> </a:t>
                      </a:r>
                      <a:r>
                        <a:rPr lang="en-US" sz="1200" b="1" dirty="0">
                          <a:solidFill>
                            <a:schemeClr val="bg1"/>
                          </a:solidFill>
                          <a:latin typeface="+mn-lt"/>
                        </a:rPr>
                        <a:t>FTE</a:t>
                      </a:r>
                    </a:p>
                  </a:txBody>
                  <a:tcPr marT="34290" marB="34290" anchor="ctr">
                    <a:lnL w="12700" cmpd="sng">
                      <a:noFill/>
                    </a:lnL>
                    <a:lnR w="12700" cmpd="sng">
                      <a:noFill/>
                    </a:lnR>
                    <a:lnT w="12700" cmpd="sng">
                      <a:noFill/>
                    </a:lnT>
                    <a:lnB w="2857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sz="1200" b="1" dirty="0">
                          <a:solidFill>
                            <a:schemeClr val="bg1"/>
                          </a:solidFill>
                          <a:latin typeface="+mn-lt"/>
                        </a:rPr>
                        <a:t>18 FTE</a:t>
                      </a:r>
                    </a:p>
                  </a:txBody>
                  <a:tcPr marT="34290" marB="34290" anchor="ctr">
                    <a:lnL w="12700" cmpd="sng">
                      <a:noFill/>
                    </a:lnL>
                    <a:lnR w="12700" cmpd="sng">
                      <a:noFill/>
                    </a:lnR>
                    <a:lnT w="12700" cmpd="sng">
                      <a:noFill/>
                    </a:lnT>
                    <a:lnB w="2857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sz="1200" b="1" dirty="0">
                          <a:solidFill>
                            <a:schemeClr val="bg1"/>
                          </a:solidFill>
                          <a:latin typeface="+mn-lt"/>
                        </a:rPr>
                        <a:t>7</a:t>
                      </a:r>
                      <a:r>
                        <a:rPr lang="en-US" sz="1200" b="1" baseline="0" dirty="0">
                          <a:solidFill>
                            <a:schemeClr val="bg1"/>
                          </a:solidFill>
                          <a:latin typeface="+mn-lt"/>
                        </a:rPr>
                        <a:t> </a:t>
                      </a:r>
                      <a:r>
                        <a:rPr lang="en-US" sz="1200" b="1" dirty="0">
                          <a:solidFill>
                            <a:schemeClr val="bg1"/>
                          </a:solidFill>
                          <a:latin typeface="+mn-lt"/>
                        </a:rPr>
                        <a:t>FTE</a:t>
                      </a:r>
                    </a:p>
                  </a:txBody>
                  <a:tcPr marT="34290" marB="34290" anchor="ctr">
                    <a:lnL w="12700" cmpd="sng">
                      <a:noFill/>
                    </a:lnL>
                    <a:lnR w="12700" cmpd="sng">
                      <a:noFill/>
                    </a:lnR>
                    <a:lnT w="12700" cmpd="sng">
                      <a:noFill/>
                    </a:lnT>
                    <a:lnB w="28575"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686642981"/>
                  </a:ext>
                </a:extLst>
              </a:tr>
              <a:tr h="161723">
                <a:tc>
                  <a:txBody>
                    <a:bodyPr/>
                    <a:lstStyle/>
                    <a:p>
                      <a:endParaRPr lang="en-US" sz="400" b="1" i="1" dirty="0">
                        <a:solidFill>
                          <a:schemeClr val="bg1"/>
                        </a:solidFill>
                        <a:latin typeface="+mn-lt"/>
                      </a:endParaRPr>
                    </a:p>
                  </a:txBody>
                  <a:tcPr marT="34290" marB="34290" anchor="ct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3"/>
                    </a:solidFill>
                  </a:tcPr>
                </a:tc>
                <a:tc>
                  <a:txBody>
                    <a:bodyPr/>
                    <a:lstStyle/>
                    <a:p>
                      <a:pPr algn="ctr"/>
                      <a:endParaRPr lang="en-US" sz="400" b="1" dirty="0">
                        <a:solidFill>
                          <a:schemeClr val="bg1"/>
                        </a:solidFill>
                        <a:latin typeface="+mn-lt"/>
                      </a:endParaRPr>
                    </a:p>
                  </a:txBody>
                  <a:tcPr marT="34290" marB="34290" anchor="ct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3"/>
                    </a:solidFill>
                  </a:tcPr>
                </a:tc>
                <a:tc>
                  <a:txBody>
                    <a:bodyPr/>
                    <a:lstStyle/>
                    <a:p>
                      <a:pPr algn="ctr"/>
                      <a:endParaRPr lang="en-US" sz="400" b="1" dirty="0">
                        <a:solidFill>
                          <a:schemeClr val="bg1"/>
                        </a:solidFill>
                        <a:latin typeface="+mn-lt"/>
                      </a:endParaRPr>
                    </a:p>
                  </a:txBody>
                  <a:tcPr marT="34290" marB="34290" anchor="ct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3"/>
                    </a:solidFill>
                  </a:tcPr>
                </a:tc>
                <a:tc>
                  <a:txBody>
                    <a:bodyPr/>
                    <a:lstStyle/>
                    <a:p>
                      <a:pPr algn="ctr"/>
                      <a:endParaRPr lang="en-US" sz="400" b="1" dirty="0">
                        <a:solidFill>
                          <a:schemeClr val="bg1"/>
                        </a:solidFill>
                        <a:latin typeface="+mn-lt"/>
                      </a:endParaRPr>
                    </a:p>
                  </a:txBody>
                  <a:tcPr marT="34290" marB="34290" anchor="ct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3"/>
                    </a:solidFill>
                  </a:tcPr>
                </a:tc>
                <a:tc>
                  <a:txBody>
                    <a:bodyPr/>
                    <a:lstStyle/>
                    <a:p>
                      <a:pPr algn="ctr"/>
                      <a:endParaRPr lang="en-US" sz="400" b="1" dirty="0">
                        <a:solidFill>
                          <a:schemeClr val="bg1"/>
                        </a:solidFill>
                        <a:latin typeface="+mn-lt"/>
                      </a:endParaRPr>
                    </a:p>
                  </a:txBody>
                  <a:tcPr marT="34290" marB="34290" anchor="ct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3"/>
                    </a:solidFill>
                  </a:tcPr>
                </a:tc>
                <a:tc>
                  <a:txBody>
                    <a:bodyPr/>
                    <a:lstStyle/>
                    <a:p>
                      <a:pPr algn="ctr"/>
                      <a:endParaRPr lang="en-US" sz="400" b="1" dirty="0">
                        <a:solidFill>
                          <a:schemeClr val="bg1"/>
                        </a:solidFill>
                        <a:latin typeface="+mn-lt"/>
                      </a:endParaRPr>
                    </a:p>
                  </a:txBody>
                  <a:tcPr marT="34290" marB="34290" anchor="ct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196834737"/>
                  </a:ext>
                </a:extLst>
              </a:tr>
              <a:tr h="398498">
                <a:tc>
                  <a:txBody>
                    <a:bodyPr/>
                    <a:lstStyle/>
                    <a:p>
                      <a:r>
                        <a:rPr lang="en-US" sz="1200" b="1" i="0" dirty="0">
                          <a:solidFill>
                            <a:schemeClr val="tx2"/>
                          </a:solidFill>
                          <a:latin typeface="+mn-lt"/>
                        </a:rPr>
                        <a:t>General Fund (GF)</a:t>
                      </a:r>
                    </a:p>
                  </a:txBody>
                  <a:tcPr marT="34290" marB="34290" anchor="ctr">
                    <a:lnT w="28575" cap="flat" cmpd="sng" algn="ctr">
                      <a:solidFill>
                        <a:schemeClr val="accent1">
                          <a:lumMod val="75000"/>
                        </a:schemeClr>
                      </a:solidFill>
                      <a:prstDash val="solid"/>
                      <a:round/>
                      <a:headEnd type="none" w="med" len="med"/>
                      <a:tailEnd type="none" w="med" len="med"/>
                    </a:lnT>
                    <a:solidFill>
                      <a:schemeClr val="accent1">
                        <a:lumMod val="40000"/>
                        <a:lumOff val="60000"/>
                      </a:schemeClr>
                    </a:solidFill>
                  </a:tcPr>
                </a:tc>
                <a:tc>
                  <a:txBody>
                    <a:bodyPr/>
                    <a:lstStyle/>
                    <a:p>
                      <a:pPr algn="l"/>
                      <a:r>
                        <a:rPr lang="en-US" sz="1200" b="0" i="0" dirty="0">
                          <a:solidFill>
                            <a:srgbClr val="002060"/>
                          </a:solidFill>
                          <a:latin typeface="+mn-lt"/>
                        </a:rPr>
                        <a:t>$ 0</a:t>
                      </a:r>
                    </a:p>
                  </a:txBody>
                  <a:tcPr marT="34290" marB="34290" anchor="ctr">
                    <a:lnT w="28575" cap="flat" cmpd="sng" algn="ctr">
                      <a:solidFill>
                        <a:schemeClr val="accent1">
                          <a:lumMod val="75000"/>
                        </a:schemeClr>
                      </a:solidFill>
                      <a:prstDash val="solid"/>
                      <a:round/>
                      <a:headEnd type="none" w="med" len="med"/>
                      <a:tailEnd type="none" w="med" len="med"/>
                    </a:lnT>
                    <a:solidFill>
                      <a:schemeClr val="accent1">
                        <a:lumMod val="40000"/>
                        <a:lumOff val="60000"/>
                      </a:schemeClr>
                    </a:solidFill>
                  </a:tcPr>
                </a:tc>
                <a:tc>
                  <a:txBody>
                    <a:bodyPr/>
                    <a:lstStyle/>
                    <a:p>
                      <a:pPr algn="l"/>
                      <a:r>
                        <a:rPr lang="en-US" sz="1200" b="0" i="0" dirty="0">
                          <a:solidFill>
                            <a:srgbClr val="002060"/>
                          </a:solidFill>
                          <a:latin typeface="+mn-lt"/>
                        </a:rPr>
                        <a:t>$ 0</a:t>
                      </a:r>
                    </a:p>
                  </a:txBody>
                  <a:tcPr marT="34290" marB="34290" anchor="ctr">
                    <a:lnT w="28575" cap="flat" cmpd="sng" algn="ctr">
                      <a:solidFill>
                        <a:schemeClr val="accent1">
                          <a:lumMod val="75000"/>
                        </a:schemeClr>
                      </a:solidFill>
                      <a:prstDash val="solid"/>
                      <a:round/>
                      <a:headEnd type="none" w="med" len="med"/>
                      <a:tailEnd type="none" w="med" len="med"/>
                    </a:lnT>
                    <a:solidFill>
                      <a:schemeClr val="accent1">
                        <a:lumMod val="40000"/>
                        <a:lumOff val="60000"/>
                      </a:schemeClr>
                    </a:solidFill>
                  </a:tcPr>
                </a:tc>
                <a:tc>
                  <a:txBody>
                    <a:bodyPr/>
                    <a:lstStyle/>
                    <a:p>
                      <a:pPr algn="l"/>
                      <a:r>
                        <a:rPr lang="en-US" sz="1200" b="0" i="0" dirty="0">
                          <a:solidFill>
                            <a:srgbClr val="002060"/>
                          </a:solidFill>
                          <a:latin typeface="+mn-lt"/>
                        </a:rPr>
                        <a:t>$ 4,606,732</a:t>
                      </a:r>
                    </a:p>
                  </a:txBody>
                  <a:tcPr marT="34290" marB="34290" anchor="ctr">
                    <a:lnT w="28575" cap="flat" cmpd="sng" algn="ctr">
                      <a:solidFill>
                        <a:schemeClr val="accent1">
                          <a:lumMod val="75000"/>
                        </a:schemeClr>
                      </a:solidFill>
                      <a:prstDash val="solid"/>
                      <a:round/>
                      <a:headEnd type="none" w="med" len="med"/>
                      <a:tailEnd type="none" w="med" len="med"/>
                    </a:lnT>
                    <a:solidFill>
                      <a:schemeClr val="accent1">
                        <a:lumMod val="40000"/>
                        <a:lumOff val="60000"/>
                      </a:schemeClr>
                    </a:solidFill>
                  </a:tcPr>
                </a:tc>
                <a:tc>
                  <a:txBody>
                    <a:bodyPr/>
                    <a:lstStyle/>
                    <a:p>
                      <a:pPr algn="l"/>
                      <a:r>
                        <a:rPr lang="en-US" sz="1200" b="0" i="0" dirty="0">
                          <a:solidFill>
                            <a:srgbClr val="002060"/>
                          </a:solidFill>
                          <a:latin typeface="+mn-lt"/>
                        </a:rPr>
                        <a:t>$ 977,638</a:t>
                      </a:r>
                    </a:p>
                  </a:txBody>
                  <a:tcPr marT="34290" marB="34290" anchor="ctr">
                    <a:lnT w="28575" cap="flat" cmpd="sng" algn="ctr">
                      <a:solidFill>
                        <a:schemeClr val="accent1">
                          <a:lumMod val="75000"/>
                        </a:schemeClr>
                      </a:solidFill>
                      <a:prstDash val="solid"/>
                      <a:round/>
                      <a:headEnd type="none" w="med" len="med"/>
                      <a:tailEnd type="none" w="med" len="med"/>
                    </a:lnT>
                    <a:solidFill>
                      <a:schemeClr val="accent1">
                        <a:lumMod val="40000"/>
                        <a:lumOff val="60000"/>
                      </a:schemeClr>
                    </a:solidFill>
                  </a:tcPr>
                </a:tc>
                <a:tc>
                  <a:txBody>
                    <a:bodyPr/>
                    <a:lstStyle/>
                    <a:p>
                      <a:pPr algn="l"/>
                      <a:r>
                        <a:rPr lang="en-US" sz="1200" b="0" i="0" dirty="0">
                          <a:solidFill>
                            <a:srgbClr val="002060"/>
                          </a:solidFill>
                          <a:latin typeface="+mn-lt"/>
                        </a:rPr>
                        <a:t>$</a:t>
                      </a:r>
                      <a:r>
                        <a:rPr lang="en-US" sz="1200" b="0" i="0" baseline="0" dirty="0">
                          <a:solidFill>
                            <a:srgbClr val="002060"/>
                          </a:solidFill>
                          <a:latin typeface="+mn-lt"/>
                        </a:rPr>
                        <a:t> 0</a:t>
                      </a:r>
                      <a:endParaRPr lang="en-US" sz="1200" b="0" i="0" dirty="0">
                        <a:solidFill>
                          <a:srgbClr val="002060"/>
                        </a:solidFill>
                        <a:latin typeface="+mn-lt"/>
                      </a:endParaRPr>
                    </a:p>
                  </a:txBody>
                  <a:tcPr marT="34290" marB="34290" anchor="ctr">
                    <a:lnT w="28575" cap="flat" cmpd="sng" algn="ctr">
                      <a:solidFill>
                        <a:schemeClr val="accent1">
                          <a:lumMod val="75000"/>
                        </a:schemeClr>
                      </a:solidFill>
                      <a:prstDash val="solid"/>
                      <a:round/>
                      <a:headEnd type="none" w="med" len="med"/>
                      <a:tailEnd type="none" w="med" len="med"/>
                    </a:lnT>
                    <a:solidFill>
                      <a:schemeClr val="accent1">
                        <a:lumMod val="40000"/>
                        <a:lumOff val="60000"/>
                      </a:schemeClr>
                    </a:solidFill>
                  </a:tcPr>
                </a:tc>
                <a:extLst>
                  <a:ext uri="{0D108BD9-81ED-4DB2-BD59-A6C34878D82A}">
                    <a16:rowId xmlns:a16="http://schemas.microsoft.com/office/drawing/2014/main" val="2945594804"/>
                  </a:ext>
                </a:extLst>
              </a:tr>
              <a:tr h="368135">
                <a:tc>
                  <a:txBody>
                    <a:bodyPr/>
                    <a:lstStyle/>
                    <a:p>
                      <a:pPr lvl="0"/>
                      <a:r>
                        <a:rPr lang="en-US" sz="1200" b="1" i="0" dirty="0">
                          <a:solidFill>
                            <a:schemeClr val="tx2"/>
                          </a:solidFill>
                          <a:effectLst>
                            <a:outerShdw blurRad="38100" dist="38100" dir="2700000" algn="tl">
                              <a:srgbClr val="000000">
                                <a:alpha val="43137"/>
                              </a:srgbClr>
                            </a:outerShdw>
                          </a:effectLst>
                          <a:latin typeface="+mn-lt"/>
                        </a:rPr>
                        <a:t>GF</a:t>
                      </a:r>
                      <a:r>
                        <a:rPr lang="en-US" sz="1200" b="0" i="0" dirty="0">
                          <a:solidFill>
                            <a:schemeClr val="tx2"/>
                          </a:solidFill>
                          <a:latin typeface="+mn-lt"/>
                        </a:rPr>
                        <a:t> Percentage of </a:t>
                      </a:r>
                      <a:r>
                        <a:rPr lang="en-US" sz="1200" b="1" i="0" dirty="0">
                          <a:solidFill>
                            <a:schemeClr val="tx2"/>
                          </a:solidFill>
                          <a:effectLst>
                            <a:outerShdw blurRad="38100" dist="38100" dir="2700000" algn="tl">
                              <a:srgbClr val="000000">
                                <a:alpha val="43137"/>
                              </a:srgbClr>
                            </a:outerShdw>
                          </a:effectLst>
                          <a:latin typeface="+mn-lt"/>
                        </a:rPr>
                        <a:t>901</a:t>
                      </a:r>
                      <a:r>
                        <a:rPr lang="en-US" sz="1200" b="0" i="0" dirty="0">
                          <a:solidFill>
                            <a:schemeClr val="tx2"/>
                          </a:solidFill>
                          <a:latin typeface="+mn-lt"/>
                        </a:rPr>
                        <a:t> Budget</a:t>
                      </a:r>
                    </a:p>
                  </a:txBody>
                  <a:tcPr marT="34290" marB="34290" anchor="ctr">
                    <a:solidFill>
                      <a:schemeClr val="accent1">
                        <a:lumMod val="20000"/>
                        <a:lumOff val="80000"/>
                      </a:schemeClr>
                    </a:solidFill>
                  </a:tcPr>
                </a:tc>
                <a:tc>
                  <a:txBody>
                    <a:bodyPr/>
                    <a:lstStyle/>
                    <a:p>
                      <a:pPr algn="l"/>
                      <a:r>
                        <a:rPr lang="en-US" sz="1200" b="1" i="0" dirty="0">
                          <a:solidFill>
                            <a:schemeClr val="accent6"/>
                          </a:solidFill>
                          <a:effectLst>
                            <a:outerShdw blurRad="38100" dist="38100" dir="2700000" algn="tl">
                              <a:srgbClr val="000000">
                                <a:alpha val="43137"/>
                              </a:srgbClr>
                            </a:outerShdw>
                          </a:effectLst>
                          <a:latin typeface="+mn-lt"/>
                        </a:rPr>
                        <a:t>0 % </a:t>
                      </a:r>
                    </a:p>
                  </a:txBody>
                  <a:tcPr marT="34290" marB="34290" anchor="ctr">
                    <a:solidFill>
                      <a:schemeClr val="accent1">
                        <a:lumMod val="20000"/>
                        <a:lumOff val="80000"/>
                      </a:schemeClr>
                    </a:solidFill>
                  </a:tcPr>
                </a:tc>
                <a:tc>
                  <a:txBody>
                    <a:bodyPr/>
                    <a:lstStyle/>
                    <a:p>
                      <a:pPr algn="l"/>
                      <a:r>
                        <a:rPr lang="en-US" sz="1200" b="1" i="0" dirty="0">
                          <a:solidFill>
                            <a:schemeClr val="accent6"/>
                          </a:solidFill>
                          <a:effectLst>
                            <a:outerShdw blurRad="38100" dist="38100" dir="2700000" algn="tl">
                              <a:srgbClr val="000000">
                                <a:alpha val="43137"/>
                              </a:srgbClr>
                            </a:outerShdw>
                          </a:effectLst>
                          <a:latin typeface="+mn-lt"/>
                        </a:rPr>
                        <a:t>0 %</a:t>
                      </a:r>
                    </a:p>
                  </a:txBody>
                  <a:tcPr marT="34290" marB="34290"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accent6"/>
                          </a:solidFill>
                          <a:effectLst>
                            <a:outerShdw blurRad="38100" dist="38100" dir="2700000" algn="tl">
                              <a:srgbClr val="000000">
                                <a:alpha val="43137"/>
                              </a:srgbClr>
                            </a:outerShdw>
                          </a:effectLst>
                          <a:latin typeface="+mn-lt"/>
                        </a:rPr>
                        <a:t>   4.81 %</a:t>
                      </a:r>
                    </a:p>
                  </a:txBody>
                  <a:tcPr marT="34290" marB="34290"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accent6"/>
                          </a:solidFill>
                          <a:effectLst>
                            <a:outerShdw blurRad="38100" dist="38100" dir="2700000" algn="tl">
                              <a:srgbClr val="000000">
                                <a:alpha val="43137"/>
                              </a:srgbClr>
                            </a:outerShdw>
                          </a:effectLst>
                          <a:latin typeface="+mn-lt"/>
                        </a:rPr>
                        <a:t>  1.02 %</a:t>
                      </a:r>
                    </a:p>
                  </a:txBody>
                  <a:tcPr marT="34290" marB="34290"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accent6"/>
                          </a:solidFill>
                          <a:effectLst>
                            <a:outerShdw blurRad="38100" dist="38100" dir="2700000" algn="tl">
                              <a:srgbClr val="000000">
                                <a:alpha val="43137"/>
                              </a:srgbClr>
                            </a:outerShdw>
                          </a:effectLst>
                          <a:latin typeface="+mn-lt"/>
                        </a:rPr>
                        <a:t>0 %</a:t>
                      </a:r>
                    </a:p>
                  </a:txBody>
                  <a:tcPr marT="34290" marB="34290" anchor="ctr">
                    <a:solidFill>
                      <a:schemeClr val="accent1">
                        <a:lumMod val="20000"/>
                        <a:lumOff val="80000"/>
                      </a:schemeClr>
                    </a:solidFill>
                  </a:tcPr>
                </a:tc>
                <a:extLst>
                  <a:ext uri="{0D108BD9-81ED-4DB2-BD59-A6C34878D82A}">
                    <a16:rowId xmlns:a16="http://schemas.microsoft.com/office/drawing/2014/main" val="2148701950"/>
                  </a:ext>
                </a:extLst>
              </a:tr>
              <a:tr h="402448">
                <a:tc>
                  <a:txBody>
                    <a:bodyPr/>
                    <a:lstStyle/>
                    <a:p>
                      <a:r>
                        <a:rPr lang="en-US" sz="1200" b="0" i="0" dirty="0">
                          <a:solidFill>
                            <a:schemeClr val="tx2"/>
                          </a:solidFill>
                          <a:latin typeface="+mn-lt"/>
                        </a:rPr>
                        <a:t>Federal Funding (DOE</a:t>
                      </a:r>
                      <a:r>
                        <a:rPr lang="en-US" sz="1200" b="0" i="0" baseline="0" dirty="0">
                          <a:solidFill>
                            <a:schemeClr val="tx2"/>
                          </a:solidFill>
                          <a:latin typeface="+mn-lt"/>
                        </a:rPr>
                        <a:t> and</a:t>
                      </a:r>
                      <a:r>
                        <a:rPr lang="en-US" sz="1200" b="0" i="0" dirty="0">
                          <a:solidFill>
                            <a:schemeClr val="tx2"/>
                          </a:solidFill>
                          <a:latin typeface="+mn-lt"/>
                        </a:rPr>
                        <a:t> SSA</a:t>
                      </a:r>
                      <a:r>
                        <a:rPr lang="en-US" sz="1200" b="0" i="0" baseline="0" dirty="0">
                          <a:solidFill>
                            <a:schemeClr val="tx2"/>
                          </a:solidFill>
                          <a:latin typeface="+mn-lt"/>
                        </a:rPr>
                        <a:t>)</a:t>
                      </a:r>
                      <a:endParaRPr lang="en-US" sz="1200" b="0" i="0" dirty="0">
                        <a:solidFill>
                          <a:schemeClr val="tx2"/>
                        </a:solidFill>
                        <a:effectLst>
                          <a:outerShdw blurRad="38100" dist="38100" dir="2700000" algn="tl">
                            <a:srgbClr val="000000">
                              <a:alpha val="43137"/>
                            </a:srgbClr>
                          </a:outerShdw>
                        </a:effectLst>
                        <a:latin typeface="+mn-lt"/>
                      </a:endParaRPr>
                    </a:p>
                  </a:txBody>
                  <a:tcPr marT="34290" marB="34290" anchor="ctr">
                    <a:solidFill>
                      <a:schemeClr val="accent1">
                        <a:lumMod val="40000"/>
                        <a:lumOff val="60000"/>
                      </a:schemeClr>
                    </a:solidFill>
                  </a:tcPr>
                </a:tc>
                <a:tc>
                  <a:txBody>
                    <a:bodyPr/>
                    <a:lstStyle/>
                    <a:p>
                      <a:pPr algn="l"/>
                      <a:r>
                        <a:rPr lang="en-US" sz="1200" b="0" i="0" dirty="0">
                          <a:solidFill>
                            <a:srgbClr val="002060"/>
                          </a:solidFill>
                          <a:latin typeface="+mn-lt"/>
                        </a:rPr>
                        <a:t>$ 0</a:t>
                      </a:r>
                    </a:p>
                  </a:txBody>
                  <a:tcPr marT="34290" marB="34290" anchor="ctr">
                    <a:solidFill>
                      <a:schemeClr val="accent1">
                        <a:lumMod val="40000"/>
                        <a:lumOff val="60000"/>
                      </a:schemeClr>
                    </a:solidFill>
                  </a:tcPr>
                </a:tc>
                <a:tc>
                  <a:txBody>
                    <a:bodyPr/>
                    <a:lstStyle/>
                    <a:p>
                      <a:pPr algn="l"/>
                      <a:r>
                        <a:rPr lang="en-US" sz="1200" b="0" i="0" dirty="0">
                          <a:solidFill>
                            <a:srgbClr val="002060"/>
                          </a:solidFill>
                          <a:latin typeface="+mn-lt"/>
                        </a:rPr>
                        <a:t>$40,286,609</a:t>
                      </a:r>
                    </a:p>
                  </a:txBody>
                  <a:tcPr marT="34290" marB="34290" anchor="ctr">
                    <a:solidFill>
                      <a:schemeClr val="accent1">
                        <a:lumMod val="40000"/>
                        <a:lumOff val="60000"/>
                      </a:schemeClr>
                    </a:solidFill>
                  </a:tcPr>
                </a:tc>
                <a:tc>
                  <a:txBody>
                    <a:bodyPr/>
                    <a:lstStyle/>
                    <a:p>
                      <a:pPr algn="l"/>
                      <a:r>
                        <a:rPr lang="en-US" sz="1200" b="0" i="0" dirty="0">
                          <a:solidFill>
                            <a:srgbClr val="002060"/>
                          </a:solidFill>
                          <a:latin typeface="+mn-lt"/>
                        </a:rPr>
                        <a:t>$32,940,520</a:t>
                      </a:r>
                    </a:p>
                  </a:txBody>
                  <a:tcPr marT="34290" marB="34290" anchor="ctr">
                    <a:solidFill>
                      <a:schemeClr val="accent1">
                        <a:lumMod val="40000"/>
                        <a:lumOff val="60000"/>
                      </a:schemeClr>
                    </a:solidFill>
                  </a:tcPr>
                </a:tc>
                <a:tc>
                  <a:txBody>
                    <a:bodyPr/>
                    <a:lstStyle/>
                    <a:p>
                      <a:pPr algn="l"/>
                      <a:r>
                        <a:rPr lang="en-US" sz="1200" b="0" i="0" dirty="0">
                          <a:solidFill>
                            <a:srgbClr val="002060"/>
                          </a:solidFill>
                          <a:latin typeface="+mn-lt"/>
                        </a:rPr>
                        <a:t>$ 4,909,777</a:t>
                      </a:r>
                    </a:p>
                  </a:txBody>
                  <a:tcPr marT="34290" marB="34290" anchor="ctr">
                    <a:solidFill>
                      <a:schemeClr val="accent1">
                        <a:lumMod val="40000"/>
                        <a:lumOff val="60000"/>
                      </a:schemeClr>
                    </a:solidFill>
                  </a:tcPr>
                </a:tc>
                <a:tc>
                  <a:txBody>
                    <a:bodyPr/>
                    <a:lstStyle/>
                    <a:p>
                      <a:pPr algn="l"/>
                      <a:r>
                        <a:rPr lang="en-US" sz="1200" b="0" i="0" dirty="0">
                          <a:solidFill>
                            <a:srgbClr val="002060"/>
                          </a:solidFill>
                          <a:latin typeface="+mn-lt"/>
                        </a:rPr>
                        <a:t>$ 0</a:t>
                      </a:r>
                    </a:p>
                  </a:txBody>
                  <a:tcPr marT="34290" marB="34290" anchor="ctr">
                    <a:solidFill>
                      <a:schemeClr val="accent1">
                        <a:lumMod val="40000"/>
                        <a:lumOff val="60000"/>
                      </a:schemeClr>
                    </a:solidFill>
                  </a:tcPr>
                </a:tc>
                <a:extLst>
                  <a:ext uri="{0D108BD9-81ED-4DB2-BD59-A6C34878D82A}">
                    <a16:rowId xmlns:a16="http://schemas.microsoft.com/office/drawing/2014/main" val="3797209043"/>
                  </a:ext>
                </a:extLst>
              </a:tr>
              <a:tr h="606955">
                <a:tc>
                  <a:txBody>
                    <a:bodyPr/>
                    <a:lstStyle/>
                    <a:p>
                      <a:r>
                        <a:rPr lang="en-US" sz="1200" b="0" i="0" dirty="0">
                          <a:solidFill>
                            <a:schemeClr val="tx2"/>
                          </a:solidFill>
                          <a:latin typeface="+mn-lt"/>
                        </a:rPr>
                        <a:t>Other Funds (C/A, </a:t>
                      </a:r>
                      <a:r>
                        <a:rPr lang="en-US" sz="1200" b="0" i="0" baseline="0" dirty="0">
                          <a:solidFill>
                            <a:schemeClr val="tx2"/>
                          </a:solidFill>
                          <a:latin typeface="+mn-lt"/>
                        </a:rPr>
                        <a:t>interagency transfers, balance forward &amp; BEN)</a:t>
                      </a:r>
                      <a:endParaRPr lang="en-US" sz="1200" b="0" i="0" dirty="0">
                        <a:solidFill>
                          <a:schemeClr val="tx2"/>
                        </a:solidFill>
                        <a:effectLst>
                          <a:outerShdw blurRad="38100" dist="38100" dir="2700000" algn="tl">
                            <a:srgbClr val="000000">
                              <a:alpha val="43137"/>
                            </a:srgbClr>
                          </a:outerShdw>
                        </a:effectLst>
                        <a:latin typeface="+mn-lt"/>
                      </a:endParaRPr>
                    </a:p>
                  </a:txBody>
                  <a:tcPr marT="34290" marB="34290" anchor="ctr">
                    <a:lnB w="2857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2060"/>
                          </a:solidFill>
                          <a:latin typeface="+mn-lt"/>
                        </a:rPr>
                        <a:t>$ 2,898,910</a:t>
                      </a:r>
                    </a:p>
                  </a:txBody>
                  <a:tcPr marT="34290" marB="34290" anchor="ctr">
                    <a:lnB w="2857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l"/>
                      <a:r>
                        <a:rPr lang="en-US" sz="1200" b="0" i="0" dirty="0">
                          <a:solidFill>
                            <a:srgbClr val="002060"/>
                          </a:solidFill>
                          <a:latin typeface="+mn-lt"/>
                        </a:rPr>
                        <a:t>$ 0</a:t>
                      </a:r>
                    </a:p>
                  </a:txBody>
                  <a:tcPr marT="34290" marB="34290" anchor="ctr">
                    <a:lnB w="2857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l"/>
                      <a:r>
                        <a:rPr lang="en-US" sz="1200" b="0" i="0" dirty="0">
                          <a:solidFill>
                            <a:srgbClr val="002060"/>
                          </a:solidFill>
                          <a:latin typeface="+mn-lt"/>
                        </a:rPr>
                        <a:t>$39,873</a:t>
                      </a:r>
                    </a:p>
                  </a:txBody>
                  <a:tcPr marT="34290" marB="34290" anchor="ctr">
                    <a:lnB w="2857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l"/>
                      <a:r>
                        <a:rPr lang="en-US" sz="1200" b="0" i="0" dirty="0">
                          <a:solidFill>
                            <a:srgbClr val="002060"/>
                          </a:solidFill>
                          <a:latin typeface="+mn-lt"/>
                        </a:rPr>
                        <a:t>$ 21,932</a:t>
                      </a:r>
                    </a:p>
                  </a:txBody>
                  <a:tcPr marT="34290" marB="34290" anchor="ctr">
                    <a:lnB w="2857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tc>
                  <a:txBody>
                    <a:bodyPr/>
                    <a:lstStyle/>
                    <a:p>
                      <a:pPr algn="l"/>
                      <a:r>
                        <a:rPr lang="en-US" sz="1200" b="0" i="0" dirty="0">
                          <a:solidFill>
                            <a:srgbClr val="002060"/>
                          </a:solidFill>
                          <a:latin typeface="+mn-lt"/>
                        </a:rPr>
                        <a:t>$ 9,021,026</a:t>
                      </a:r>
                    </a:p>
                  </a:txBody>
                  <a:tcPr marT="34290" marB="34290" anchor="ctr">
                    <a:lnB w="28575" cap="flat" cmpd="sng" algn="ctr">
                      <a:solidFill>
                        <a:schemeClr val="accent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05291693"/>
                  </a:ext>
                </a:extLst>
              </a:tr>
              <a:tr h="313934">
                <a:tc>
                  <a:txBody>
                    <a:bodyPr/>
                    <a:lstStyle/>
                    <a:p>
                      <a:r>
                        <a:rPr lang="en-US" sz="1200" b="1" dirty="0">
                          <a:solidFill>
                            <a:schemeClr val="bg1"/>
                          </a:solidFill>
                          <a:latin typeface="+mn-lt"/>
                        </a:rPr>
                        <a:t>Total Operating Budgets - Agencies</a:t>
                      </a:r>
                    </a:p>
                  </a:txBody>
                  <a:tcPr marT="34290" marB="34290" anchor="ct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mn-lt"/>
                        </a:rPr>
                        <a:t>$ 2,898,910</a:t>
                      </a:r>
                      <a:endParaRPr lang="en-US" sz="1200" b="0" i="1" dirty="0">
                        <a:solidFill>
                          <a:schemeClr val="bg1"/>
                        </a:solidFill>
                        <a:latin typeface="+mn-lt"/>
                      </a:endParaRPr>
                    </a:p>
                  </a:txBody>
                  <a:tcPr marT="34290" marB="34290" anchor="ct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75000"/>
                      </a:schemeClr>
                    </a:solidFill>
                  </a:tcPr>
                </a:tc>
                <a:tc>
                  <a:txBody>
                    <a:bodyPr/>
                    <a:lstStyle/>
                    <a:p>
                      <a:pPr algn="l"/>
                      <a:r>
                        <a:rPr lang="en-US" sz="1200" b="1" dirty="0">
                          <a:solidFill>
                            <a:schemeClr val="bg1"/>
                          </a:solidFill>
                          <a:latin typeface="+mn-lt"/>
                        </a:rPr>
                        <a:t>$ 40,286,609</a:t>
                      </a:r>
                    </a:p>
                  </a:txBody>
                  <a:tcPr marT="34290" marB="34290" anchor="ct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75000"/>
                      </a:schemeClr>
                    </a:solidFill>
                  </a:tcPr>
                </a:tc>
                <a:tc>
                  <a:txBody>
                    <a:bodyPr/>
                    <a:lstStyle/>
                    <a:p>
                      <a:pPr algn="l"/>
                      <a:r>
                        <a:rPr lang="en-US" sz="1200" b="1" dirty="0">
                          <a:solidFill>
                            <a:schemeClr val="bg1"/>
                          </a:solidFill>
                          <a:latin typeface="+mn-lt"/>
                        </a:rPr>
                        <a:t>$ 37,587,125</a:t>
                      </a:r>
                    </a:p>
                  </a:txBody>
                  <a:tcPr marT="34290" marB="34290" anchor="ct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75000"/>
                      </a:schemeClr>
                    </a:solidFill>
                  </a:tcPr>
                </a:tc>
                <a:tc>
                  <a:txBody>
                    <a:bodyPr/>
                    <a:lstStyle/>
                    <a:p>
                      <a:pPr algn="l"/>
                      <a:r>
                        <a:rPr lang="en-US" sz="1200" b="1" dirty="0">
                          <a:solidFill>
                            <a:schemeClr val="bg1"/>
                          </a:solidFill>
                          <a:latin typeface="+mn-lt"/>
                        </a:rPr>
                        <a:t>$ 5,909,347</a:t>
                      </a:r>
                    </a:p>
                  </a:txBody>
                  <a:tcPr marT="34290" marB="34290" anchor="ct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75000"/>
                      </a:schemeClr>
                    </a:solidFill>
                  </a:tcPr>
                </a:tc>
                <a:tc>
                  <a:txBody>
                    <a:bodyPr/>
                    <a:lstStyle/>
                    <a:p>
                      <a:pPr algn="l"/>
                      <a:r>
                        <a:rPr lang="en-US" sz="1200" b="1" dirty="0">
                          <a:solidFill>
                            <a:schemeClr val="bg1"/>
                          </a:solidFill>
                          <a:latin typeface="+mn-lt"/>
                        </a:rPr>
                        <a:t>$ 9,021,026</a:t>
                      </a:r>
                    </a:p>
                  </a:txBody>
                  <a:tcPr marT="34290" marB="34290" anchor="ct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561573452"/>
                  </a:ext>
                </a:extLst>
              </a:tr>
              <a:tr h="410148">
                <a:tc gridSpan="3">
                  <a:txBody>
                    <a:bodyPr/>
                    <a:lstStyle/>
                    <a:p>
                      <a:r>
                        <a:rPr lang="en-US" sz="1200" b="1" dirty="0">
                          <a:solidFill>
                            <a:schemeClr val="bg1"/>
                          </a:solidFill>
                          <a:effectLst>
                            <a:outerShdw blurRad="38100" dist="38100" dir="2700000" algn="tl">
                              <a:srgbClr val="000000">
                                <a:alpha val="43137"/>
                              </a:srgbClr>
                            </a:outerShdw>
                          </a:effectLst>
                          <a:latin typeface="+mn-lt"/>
                        </a:rPr>
                        <a:t>TOTAL OPERATING BUDGET – DIVISION                                    302 FTE</a:t>
                      </a:r>
                    </a:p>
                  </a:txBody>
                  <a:tcPr marT="34290" marB="34290" anchor="ctr">
                    <a:lnT w="28575" cap="flat" cmpd="sng" algn="ctr">
                      <a:solidFill>
                        <a:schemeClr val="accent1">
                          <a:lumMod val="75000"/>
                        </a:schemeClr>
                      </a:solidFill>
                      <a:prstDash val="solid"/>
                      <a:round/>
                      <a:headEnd type="none" w="med" len="med"/>
                      <a:tailEnd type="none" w="med" len="med"/>
                    </a:lnT>
                    <a:solidFill>
                      <a:schemeClr val="accent1">
                        <a:lumMod val="50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0" i="1" dirty="0">
                        <a:solidFill>
                          <a:schemeClr val="bg1"/>
                        </a:solidFill>
                        <a:latin typeface="Calibri" pitchFamily="34" charset="0"/>
                      </a:endParaRPr>
                    </a:p>
                  </a:txBody>
                  <a:tcPr anchor="ctr">
                    <a:lnT w="28575" cap="flat" cmpd="sng" algn="ctr">
                      <a:solidFill>
                        <a:schemeClr val="accent1">
                          <a:lumMod val="75000"/>
                        </a:schemeClr>
                      </a:solidFill>
                      <a:prstDash val="solid"/>
                      <a:round/>
                      <a:headEnd type="none" w="med" len="med"/>
                      <a:tailEnd type="none" w="med" len="med"/>
                    </a:lnT>
                    <a:solidFill>
                      <a:srgbClr val="002060"/>
                    </a:solidFill>
                  </a:tcPr>
                </a:tc>
                <a:tc hMerge="1">
                  <a:txBody>
                    <a:bodyPr/>
                    <a:lstStyle/>
                    <a:p>
                      <a:pPr algn="ctr"/>
                      <a:endParaRPr lang="en-US" sz="1400" b="1" dirty="0">
                        <a:solidFill>
                          <a:schemeClr val="bg1"/>
                        </a:solidFill>
                        <a:latin typeface="Calibri" pitchFamily="34" charset="0"/>
                      </a:endParaRPr>
                    </a:p>
                  </a:txBody>
                  <a:tcPr anchor="ctr">
                    <a:lnT w="28575" cap="flat" cmpd="sng" algn="ctr">
                      <a:solidFill>
                        <a:schemeClr val="accent1">
                          <a:lumMod val="75000"/>
                        </a:schemeClr>
                      </a:solidFill>
                      <a:prstDash val="solid"/>
                      <a:round/>
                      <a:headEnd type="none" w="med" len="med"/>
                      <a:tailEnd type="none" w="med" len="med"/>
                    </a:lnT>
                    <a:solidFill>
                      <a:srgbClr val="002060"/>
                    </a:solidFill>
                  </a:tcPr>
                </a:tc>
                <a:tc gridSpan="3">
                  <a:txBody>
                    <a:bodyPr/>
                    <a:lstStyle/>
                    <a:p>
                      <a:pPr algn="ctr"/>
                      <a:r>
                        <a:rPr lang="en-US" sz="1200" b="1" dirty="0">
                          <a:solidFill>
                            <a:schemeClr val="bg1"/>
                          </a:solidFill>
                          <a:effectLst>
                            <a:outerShdw blurRad="38100" dist="38100" dir="2700000" algn="tl">
                              <a:srgbClr val="000000">
                                <a:alpha val="43137"/>
                              </a:srgbClr>
                            </a:outerShdw>
                          </a:effectLst>
                          <a:latin typeface="+mn-lt"/>
                        </a:rPr>
                        <a:t>$ 95,703,017</a:t>
                      </a:r>
                    </a:p>
                  </a:txBody>
                  <a:tcPr marT="34290" marB="34290" anchor="ctr">
                    <a:lnT w="28575" cap="flat" cmpd="sng" algn="ctr">
                      <a:solidFill>
                        <a:schemeClr val="accent1">
                          <a:lumMod val="75000"/>
                        </a:schemeClr>
                      </a:solidFill>
                      <a:prstDash val="solid"/>
                      <a:round/>
                      <a:headEnd type="none" w="med" len="med"/>
                      <a:tailEnd type="none" w="med" len="med"/>
                    </a:lnT>
                    <a:solidFill>
                      <a:schemeClr val="accent1">
                        <a:lumMod val="50000"/>
                      </a:schemeClr>
                    </a:solidFill>
                  </a:tcPr>
                </a:tc>
                <a:tc hMerge="1">
                  <a:txBody>
                    <a:bodyPr/>
                    <a:lstStyle/>
                    <a:p>
                      <a:pPr algn="ctr"/>
                      <a:endParaRPr lang="en-US" sz="1400" b="1" dirty="0">
                        <a:solidFill>
                          <a:schemeClr val="bg1"/>
                        </a:solidFill>
                        <a:latin typeface="Calibri" pitchFamily="34" charset="0"/>
                      </a:endParaRPr>
                    </a:p>
                  </a:txBody>
                  <a:tcPr anchor="ctr">
                    <a:lnT w="28575" cap="flat" cmpd="sng" algn="ctr">
                      <a:solidFill>
                        <a:schemeClr val="accent1">
                          <a:lumMod val="75000"/>
                        </a:schemeClr>
                      </a:solidFill>
                      <a:prstDash val="solid"/>
                      <a:round/>
                      <a:headEnd type="none" w="med" len="med"/>
                      <a:tailEnd type="none" w="med" len="med"/>
                    </a:lnT>
                    <a:solidFill>
                      <a:srgbClr val="002060"/>
                    </a:solidFill>
                  </a:tcPr>
                </a:tc>
                <a:tc hMerge="1">
                  <a:txBody>
                    <a:bodyPr/>
                    <a:lstStyle/>
                    <a:p>
                      <a:pPr algn="ctr"/>
                      <a:endParaRPr lang="en-US" sz="1400" b="1" dirty="0">
                        <a:solidFill>
                          <a:schemeClr val="bg1"/>
                        </a:solidFill>
                        <a:latin typeface="Calibri" pitchFamily="34" charset="0"/>
                      </a:endParaRPr>
                    </a:p>
                  </a:txBody>
                  <a:tcPr anchor="ctr">
                    <a:lnT w="28575" cap="flat" cmpd="sng" algn="ctr">
                      <a:solidFill>
                        <a:schemeClr val="accent1">
                          <a:lumMod val="75000"/>
                        </a:schemeClr>
                      </a:solidFill>
                      <a:prstDash val="solid"/>
                      <a:round/>
                      <a:headEnd type="none" w="med" len="med"/>
                      <a:tailEnd type="none" w="med" len="med"/>
                    </a:lnT>
                    <a:solidFill>
                      <a:srgbClr val="002060"/>
                    </a:solidFill>
                  </a:tcPr>
                </a:tc>
                <a:extLst>
                  <a:ext uri="{0D108BD9-81ED-4DB2-BD59-A6C34878D82A}">
                    <a16:rowId xmlns:a16="http://schemas.microsoft.com/office/drawing/2014/main" val="3539863388"/>
                  </a:ext>
                </a:extLst>
              </a:tr>
            </a:tbl>
          </a:graphicData>
        </a:graphic>
      </p:graphicFrame>
      <p:sp>
        <p:nvSpPr>
          <p:cNvPr id="7" name="TextBox 6">
            <a:extLst>
              <a:ext uri="{FF2B5EF4-FFF2-40B4-BE49-F238E27FC236}">
                <a16:creationId xmlns:a16="http://schemas.microsoft.com/office/drawing/2014/main" id="{D751882B-B6CD-4CAE-9F47-D38C7180AB5A}"/>
              </a:ext>
            </a:extLst>
          </p:cNvPr>
          <p:cNvSpPr txBox="1"/>
          <p:nvPr/>
        </p:nvSpPr>
        <p:spPr>
          <a:xfrm>
            <a:off x="11716956" y="5668955"/>
            <a:ext cx="343086"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1830481391"/>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E56E9F-3671-4490-B68D-3C08ED4F9D57}"/>
              </a:ext>
            </a:extLst>
          </p:cNvPr>
          <p:cNvPicPr>
            <a:picLocks noChangeAspect="1"/>
          </p:cNvPicPr>
          <p:nvPr/>
        </p:nvPicPr>
        <p:blipFill>
          <a:blip r:embed="rId2"/>
          <a:stretch>
            <a:fillRect/>
          </a:stretch>
        </p:blipFill>
        <p:spPr>
          <a:xfrm>
            <a:off x="1269560" y="1809862"/>
            <a:ext cx="3956020" cy="4723561"/>
          </a:xfrm>
          <a:prstGeom prst="rect">
            <a:avLst/>
          </a:prstGeom>
        </p:spPr>
      </p:pic>
      <p:sp>
        <p:nvSpPr>
          <p:cNvPr id="2" name="Title 1"/>
          <p:cNvSpPr>
            <a:spLocks noGrp="1"/>
          </p:cNvSpPr>
          <p:nvPr>
            <p:ph type="title"/>
          </p:nvPr>
        </p:nvSpPr>
        <p:spPr/>
        <p:txBody>
          <a:bodyPr/>
          <a:lstStyle/>
          <a:p>
            <a:r>
              <a:rPr lang="en-US" dirty="0"/>
              <a:t>Rehabilitation Division/Agency 901/Voc. Rehab.</a:t>
            </a:r>
          </a:p>
        </p:txBody>
      </p:sp>
      <p:pic>
        <p:nvPicPr>
          <p:cNvPr id="8" name="Picture 7">
            <a:extLst>
              <a:ext uri="{FF2B5EF4-FFF2-40B4-BE49-F238E27FC236}">
                <a16:creationId xmlns:a16="http://schemas.microsoft.com/office/drawing/2014/main" id="{29BE7EF0-DD59-4714-9AAB-558C46187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5251" y="2008373"/>
            <a:ext cx="2180155" cy="2163270"/>
          </a:xfrm>
          <a:prstGeom prst="rect">
            <a:avLst/>
          </a:prstGeom>
        </p:spPr>
      </p:pic>
      <p:pic>
        <p:nvPicPr>
          <p:cNvPr id="9" name="Picture 8">
            <a:extLst>
              <a:ext uri="{FF2B5EF4-FFF2-40B4-BE49-F238E27FC236}">
                <a16:creationId xmlns:a16="http://schemas.microsoft.com/office/drawing/2014/main" id="{6CB437AB-213B-45DB-9D1B-25B463BCEF74}"/>
              </a:ext>
            </a:extLst>
          </p:cNvPr>
          <p:cNvPicPr>
            <a:picLocks noChangeAspect="1"/>
          </p:cNvPicPr>
          <p:nvPr/>
        </p:nvPicPr>
        <p:blipFill>
          <a:blip r:embed="rId4"/>
          <a:stretch>
            <a:fillRect/>
          </a:stretch>
        </p:blipFill>
        <p:spPr>
          <a:xfrm>
            <a:off x="6096000" y="4171642"/>
            <a:ext cx="2198907" cy="2210899"/>
          </a:xfrm>
          <a:prstGeom prst="rect">
            <a:avLst/>
          </a:prstGeom>
        </p:spPr>
      </p:pic>
      <p:pic>
        <p:nvPicPr>
          <p:cNvPr id="10" name="Picture 9">
            <a:extLst>
              <a:ext uri="{FF2B5EF4-FFF2-40B4-BE49-F238E27FC236}">
                <a16:creationId xmlns:a16="http://schemas.microsoft.com/office/drawing/2014/main" id="{DB89C864-26CA-405F-B830-801404950554}"/>
              </a:ext>
            </a:extLst>
          </p:cNvPr>
          <p:cNvPicPr>
            <a:picLocks noChangeAspect="1"/>
          </p:cNvPicPr>
          <p:nvPr/>
        </p:nvPicPr>
        <p:blipFill>
          <a:blip r:embed="rId5"/>
          <a:stretch>
            <a:fillRect/>
          </a:stretch>
        </p:blipFill>
        <p:spPr>
          <a:xfrm>
            <a:off x="8375251" y="4220407"/>
            <a:ext cx="2198907" cy="2113367"/>
          </a:xfrm>
          <a:prstGeom prst="rect">
            <a:avLst/>
          </a:prstGeom>
        </p:spPr>
      </p:pic>
      <p:pic>
        <p:nvPicPr>
          <p:cNvPr id="14" name="Picture 13">
            <a:extLst>
              <a:ext uri="{FF2B5EF4-FFF2-40B4-BE49-F238E27FC236}">
                <a16:creationId xmlns:a16="http://schemas.microsoft.com/office/drawing/2014/main" id="{3850DF4F-1F6A-4439-AE51-DF37202624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7711" y="1958807"/>
            <a:ext cx="2277196" cy="2196262"/>
          </a:xfrm>
          <a:prstGeom prst="rect">
            <a:avLst/>
          </a:prstGeom>
        </p:spPr>
      </p:pic>
      <p:pic>
        <p:nvPicPr>
          <p:cNvPr id="7" name="Graphic 6" descr="Person in wheelchair">
            <a:extLst>
              <a:ext uri="{FF2B5EF4-FFF2-40B4-BE49-F238E27FC236}">
                <a16:creationId xmlns:a16="http://schemas.microsoft.com/office/drawing/2014/main" id="{49BFE8EE-2469-4EDF-B488-F3812F36D7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56310" y="2065031"/>
            <a:ext cx="2038597" cy="2038597"/>
          </a:xfrm>
          <a:prstGeom prst="rect">
            <a:avLst/>
          </a:prstGeom>
        </p:spPr>
      </p:pic>
      <p:sp>
        <p:nvSpPr>
          <p:cNvPr id="3" name="Rectangle 2">
            <a:extLst>
              <a:ext uri="{FF2B5EF4-FFF2-40B4-BE49-F238E27FC236}">
                <a16:creationId xmlns:a16="http://schemas.microsoft.com/office/drawing/2014/main" id="{52A2CFCB-2638-4C85-AD6D-40C6ACD52861}"/>
              </a:ext>
            </a:extLst>
          </p:cNvPr>
          <p:cNvSpPr/>
          <p:nvPr/>
        </p:nvSpPr>
        <p:spPr>
          <a:xfrm>
            <a:off x="6276315" y="4502442"/>
            <a:ext cx="1997256" cy="1077218"/>
          </a:xfrm>
          <a:prstGeom prst="rect">
            <a:avLst/>
          </a:prstGeom>
        </p:spPr>
        <p:txBody>
          <a:bodyPr wrap="square">
            <a:spAutoFit/>
          </a:bodyPr>
          <a:lstStyle/>
          <a:p>
            <a:r>
              <a:rPr lang="en-US" sz="3200" b="1" dirty="0"/>
              <a:t>BVR</a:t>
            </a:r>
          </a:p>
          <a:p>
            <a:r>
              <a:rPr lang="en-US" sz="3200" b="1" dirty="0"/>
              <a:t>B/A 3265</a:t>
            </a:r>
          </a:p>
        </p:txBody>
      </p:sp>
      <p:grpSp>
        <p:nvGrpSpPr>
          <p:cNvPr id="18" name="Group 17">
            <a:extLst>
              <a:ext uri="{FF2B5EF4-FFF2-40B4-BE49-F238E27FC236}">
                <a16:creationId xmlns:a16="http://schemas.microsoft.com/office/drawing/2014/main" id="{4336B4DC-524E-48B3-99AB-44BB1FEF0E17}"/>
              </a:ext>
            </a:extLst>
          </p:cNvPr>
          <p:cNvGrpSpPr/>
          <p:nvPr/>
        </p:nvGrpSpPr>
        <p:grpSpPr>
          <a:xfrm>
            <a:off x="11013484" y="5985463"/>
            <a:ext cx="1075597" cy="696621"/>
            <a:chOff x="10232953" y="6088754"/>
            <a:chExt cx="1557691" cy="731850"/>
          </a:xfrm>
        </p:grpSpPr>
        <p:sp>
          <p:nvSpPr>
            <p:cNvPr id="19" name="Oval 18">
              <a:extLst>
                <a:ext uri="{FF2B5EF4-FFF2-40B4-BE49-F238E27FC236}">
                  <a16:creationId xmlns:a16="http://schemas.microsoft.com/office/drawing/2014/main" id="{9B124341-FC2E-483C-8DF9-CE91F5AF5E6C}"/>
                </a:ext>
              </a:extLst>
            </p:cNvPr>
            <p:cNvSpPr/>
            <p:nvPr userDrawn="1"/>
          </p:nvSpPr>
          <p:spPr>
            <a:xfrm>
              <a:off x="10317931" y="6174889"/>
              <a:ext cx="1387737" cy="645715"/>
            </a:xfrm>
            <a:prstGeom prst="ellipse">
              <a:avLst/>
            </a:prstGeom>
            <a:solidFill>
              <a:schemeClr val="bg1">
                <a:lumMod val="95000"/>
              </a:schemeClr>
            </a:soli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20" name="Picture 19">
              <a:extLst>
                <a:ext uri="{FF2B5EF4-FFF2-40B4-BE49-F238E27FC236}">
                  <a16:creationId xmlns:a16="http://schemas.microsoft.com/office/drawing/2014/main" id="{AC303997-5CD4-46E9-90FE-47C72B145D7D}"/>
                </a:ext>
              </a:extLst>
            </p:cNvPr>
            <p:cNvPicPr>
              <a:picLocks noChangeAspect="1"/>
            </p:cNvPicPr>
            <p:nvPr userDrawn="1"/>
          </p:nvPicPr>
          <p:blipFill>
            <a:blip r:embed="rId9"/>
            <a:stretch>
              <a:fillRect/>
            </a:stretch>
          </p:blipFill>
          <p:spPr>
            <a:xfrm>
              <a:off x="10232953" y="6088754"/>
              <a:ext cx="1557691" cy="681490"/>
            </a:xfrm>
            <a:prstGeom prst="rect">
              <a:avLst/>
            </a:prstGeom>
          </p:spPr>
        </p:pic>
      </p:grpSp>
      <p:sp>
        <p:nvSpPr>
          <p:cNvPr id="4" name="TextBox 3">
            <a:extLst>
              <a:ext uri="{FF2B5EF4-FFF2-40B4-BE49-F238E27FC236}">
                <a16:creationId xmlns:a16="http://schemas.microsoft.com/office/drawing/2014/main" id="{B2E6EBBC-A2F7-4D13-9935-9E037A5C298F}"/>
              </a:ext>
            </a:extLst>
          </p:cNvPr>
          <p:cNvSpPr txBox="1"/>
          <p:nvPr/>
        </p:nvSpPr>
        <p:spPr>
          <a:xfrm>
            <a:off x="1378746" y="4821335"/>
            <a:ext cx="1532278" cy="439433"/>
          </a:xfrm>
          <a:prstGeom prst="rect">
            <a:avLst/>
          </a:prstGeom>
          <a:solidFill>
            <a:schemeClr val="tx1"/>
          </a:solidFill>
        </p:spPr>
        <p:txBody>
          <a:bodyPr wrap="square" rtlCol="0">
            <a:spAutoFit/>
          </a:bodyPr>
          <a:lstStyle/>
          <a:p>
            <a:endParaRPr lang="en-US" dirty="0"/>
          </a:p>
        </p:txBody>
      </p:sp>
      <p:sp>
        <p:nvSpPr>
          <p:cNvPr id="6" name="Text Placeholder 5"/>
          <p:cNvSpPr>
            <a:spLocks noGrp="1"/>
          </p:cNvSpPr>
          <p:nvPr>
            <p:ph type="body" sz="half" idx="2"/>
          </p:nvPr>
        </p:nvSpPr>
        <p:spPr>
          <a:xfrm>
            <a:off x="1386588" y="2098196"/>
            <a:ext cx="3783512" cy="4235578"/>
          </a:xfrm>
        </p:spPr>
        <p:txBody>
          <a:bodyPr>
            <a:normAutofit fontScale="92500" lnSpcReduction="10000"/>
          </a:bodyPr>
          <a:lstStyle/>
          <a:p>
            <a:r>
              <a:rPr lang="en-US" sz="3000" dirty="0">
                <a:solidFill>
                  <a:schemeClr val="bg1"/>
                </a:solidFill>
              </a:rPr>
              <a:t>BUREAU OF VOCATIONAL REHABILITATION </a:t>
            </a:r>
            <a:r>
              <a:rPr lang="en-US" sz="2600" dirty="0">
                <a:solidFill>
                  <a:schemeClr val="bg1"/>
                </a:solidFill>
              </a:rPr>
              <a:t>(BVR)</a:t>
            </a:r>
          </a:p>
          <a:p>
            <a:r>
              <a:rPr lang="en-US" sz="1500" dirty="0">
                <a:solidFill>
                  <a:schemeClr val="bg1"/>
                </a:solidFill>
              </a:rPr>
              <a:t>AND</a:t>
            </a:r>
          </a:p>
          <a:p>
            <a:r>
              <a:rPr lang="en-US" sz="3000" dirty="0">
                <a:solidFill>
                  <a:schemeClr val="bg1"/>
                </a:solidFill>
              </a:rPr>
              <a:t>BUREAU OF SERVICES TO PERSONS WHO ARE BLIND OR VISUALLY IMPAIRED </a:t>
            </a:r>
            <a:r>
              <a:rPr lang="en-US" sz="2600" dirty="0">
                <a:solidFill>
                  <a:schemeClr val="bg1"/>
                </a:solidFill>
              </a:rPr>
              <a:t>(BSBVI)</a:t>
            </a:r>
          </a:p>
        </p:txBody>
      </p:sp>
      <p:sp>
        <p:nvSpPr>
          <p:cNvPr id="16" name="Rectangle 15">
            <a:extLst>
              <a:ext uri="{FF2B5EF4-FFF2-40B4-BE49-F238E27FC236}">
                <a16:creationId xmlns:a16="http://schemas.microsoft.com/office/drawing/2014/main" id="{2AA009B2-84AC-49E4-96CA-4443E2FCE5D1}"/>
              </a:ext>
            </a:extLst>
          </p:cNvPr>
          <p:cNvSpPr/>
          <p:nvPr/>
        </p:nvSpPr>
        <p:spPr>
          <a:xfrm>
            <a:off x="8558150" y="4551637"/>
            <a:ext cx="1997256" cy="1077218"/>
          </a:xfrm>
          <a:prstGeom prst="rect">
            <a:avLst/>
          </a:prstGeom>
        </p:spPr>
        <p:txBody>
          <a:bodyPr wrap="square">
            <a:spAutoFit/>
          </a:bodyPr>
          <a:lstStyle/>
          <a:p>
            <a:r>
              <a:rPr lang="en-US" sz="3200" b="1" dirty="0"/>
              <a:t>BSBVI</a:t>
            </a:r>
          </a:p>
          <a:p>
            <a:r>
              <a:rPr lang="en-US" sz="3200" b="1" dirty="0"/>
              <a:t>B/A 3254</a:t>
            </a:r>
          </a:p>
        </p:txBody>
      </p:sp>
      <p:sp>
        <p:nvSpPr>
          <p:cNvPr id="17" name="TextBox 16">
            <a:extLst>
              <a:ext uri="{FF2B5EF4-FFF2-40B4-BE49-F238E27FC236}">
                <a16:creationId xmlns:a16="http://schemas.microsoft.com/office/drawing/2014/main" id="{E75C92BC-F3A3-4120-9F6C-2A8D00272A0F}"/>
              </a:ext>
            </a:extLst>
          </p:cNvPr>
          <p:cNvSpPr txBox="1"/>
          <p:nvPr/>
        </p:nvSpPr>
        <p:spPr>
          <a:xfrm>
            <a:off x="11716956" y="5668955"/>
            <a:ext cx="343086"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360893318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Vocational Rehabilitation (B/A 3265 &amp; 3254)</a:t>
            </a:r>
          </a:p>
        </p:txBody>
      </p:sp>
      <p:sp>
        <p:nvSpPr>
          <p:cNvPr id="4" name="TextBox 3">
            <a:extLst>
              <a:ext uri="{FF2B5EF4-FFF2-40B4-BE49-F238E27FC236}">
                <a16:creationId xmlns:a16="http://schemas.microsoft.com/office/drawing/2014/main" id="{806D1C99-68AF-4346-B41B-4EB04C0BF52D}"/>
              </a:ext>
            </a:extLst>
          </p:cNvPr>
          <p:cNvSpPr txBox="1"/>
          <p:nvPr/>
        </p:nvSpPr>
        <p:spPr>
          <a:xfrm>
            <a:off x="170924" y="4901239"/>
            <a:ext cx="4562176" cy="1561774"/>
          </a:xfrm>
          <a:prstGeom prst="rect">
            <a:avLst/>
          </a:prstGeom>
          <a:noFill/>
        </p:spPr>
        <p:txBody>
          <a:bodyPr wrap="square" rtlCol="0">
            <a:spAutoFit/>
          </a:bodyPr>
          <a:lstStyle/>
          <a:p>
            <a:pPr>
              <a:lnSpc>
                <a:spcPct val="85000"/>
              </a:lnSpc>
              <a:spcBef>
                <a:spcPts val="200"/>
              </a:spcBef>
            </a:pPr>
            <a:r>
              <a:rPr lang="en-US" sz="2200" b="1" u="sng" dirty="0">
                <a:cs typeface="Arial"/>
              </a:rPr>
              <a:t>PEOPLE WITH DISABILITIES </a:t>
            </a:r>
            <a:endParaRPr lang="en-US" sz="2200" dirty="0">
              <a:cs typeface="Arial"/>
            </a:endParaRPr>
          </a:p>
          <a:p>
            <a:pPr>
              <a:lnSpc>
                <a:spcPct val="85000"/>
              </a:lnSpc>
              <a:spcBef>
                <a:spcPts val="200"/>
              </a:spcBef>
            </a:pPr>
            <a:r>
              <a:rPr lang="en-US" sz="2200" dirty="0">
                <a:ea typeface="Microsoft JhengHei Light" panose="020B0304030504040204" pitchFamily="34" charset="-120"/>
                <a:cs typeface="Arial"/>
              </a:rPr>
              <a:t>Make up the nation’s largest minority group, as well as the only group that </a:t>
            </a:r>
            <a:r>
              <a:rPr lang="en-US" sz="2200" u="sng" dirty="0">
                <a:ea typeface="Microsoft JhengHei Light" panose="020B0304030504040204" pitchFamily="34" charset="-120"/>
                <a:cs typeface="Arial"/>
              </a:rPr>
              <a:t>any one of us</a:t>
            </a:r>
            <a:r>
              <a:rPr lang="en-US" sz="2200" dirty="0">
                <a:ea typeface="Microsoft JhengHei Light" panose="020B0304030504040204" pitchFamily="34" charset="-120"/>
                <a:cs typeface="Arial"/>
              </a:rPr>
              <a:t> can become a member of at any time</a:t>
            </a:r>
            <a:r>
              <a:rPr lang="en-US" sz="2200" dirty="0">
                <a:cs typeface="Arial"/>
              </a:rPr>
              <a:t>.</a:t>
            </a:r>
          </a:p>
        </p:txBody>
      </p:sp>
      <p:grpSp>
        <p:nvGrpSpPr>
          <p:cNvPr id="5" name="Group 4" descr="Element boxes group.">
            <a:extLst>
              <a:ext uri="{FF2B5EF4-FFF2-40B4-BE49-F238E27FC236}">
                <a16:creationId xmlns:a16="http://schemas.microsoft.com/office/drawing/2014/main" id="{A574ADBA-F418-4AA1-9668-3F9F182C22B6}"/>
              </a:ext>
            </a:extLst>
          </p:cNvPr>
          <p:cNvGrpSpPr/>
          <p:nvPr/>
        </p:nvGrpSpPr>
        <p:grpSpPr>
          <a:xfrm>
            <a:off x="4158599" y="1476962"/>
            <a:ext cx="6375106" cy="5060670"/>
            <a:chOff x="5121985" y="1545261"/>
            <a:chExt cx="6051586" cy="4692772"/>
          </a:xfrm>
        </p:grpSpPr>
        <p:sp>
          <p:nvSpPr>
            <p:cNvPr id="17" name="Round Diagonal Corner Rectangle 259" descr="Element 4 Shape">
              <a:extLst>
                <a:ext uri="{FF2B5EF4-FFF2-40B4-BE49-F238E27FC236}">
                  <a16:creationId xmlns:a16="http://schemas.microsoft.com/office/drawing/2014/main" id="{1CA8C2D8-5B6D-470A-BE0A-74091BF129D2}"/>
                </a:ext>
              </a:extLst>
            </p:cNvPr>
            <p:cNvSpPr/>
            <p:nvPr/>
          </p:nvSpPr>
          <p:spPr bwMode="auto">
            <a:xfrm flipH="1">
              <a:off x="5121985" y="1922171"/>
              <a:ext cx="2271366" cy="2002253"/>
            </a:xfrm>
            <a:prstGeom prst="round2DiagRect">
              <a:avLst>
                <a:gd name="adj1" fmla="val 16667"/>
                <a:gd name="adj2" fmla="val 2408"/>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pitchFamily="-97" charset="0"/>
                <a:ea typeface="+mn-ea"/>
                <a:cs typeface="+mn-cs"/>
              </a:endParaRPr>
            </a:p>
          </p:txBody>
        </p:sp>
        <p:sp>
          <p:nvSpPr>
            <p:cNvPr id="23" name="Round Diagonal Corner Rectangle 261" descr="Element 6 Shape">
              <a:extLst>
                <a:ext uri="{FF2B5EF4-FFF2-40B4-BE49-F238E27FC236}">
                  <a16:creationId xmlns:a16="http://schemas.microsoft.com/office/drawing/2014/main" id="{70732970-5960-4A8B-8CF0-F48C7EBF8E3B}"/>
                </a:ext>
              </a:extLst>
            </p:cNvPr>
            <p:cNvSpPr/>
            <p:nvPr/>
          </p:nvSpPr>
          <p:spPr bwMode="auto">
            <a:xfrm flipH="1">
              <a:off x="8319122" y="1949800"/>
              <a:ext cx="2234911" cy="2006647"/>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pitchFamily="-97" charset="0"/>
                <a:ea typeface="+mn-ea"/>
                <a:cs typeface="+mn-cs"/>
              </a:endParaRPr>
            </a:p>
          </p:txBody>
        </p:sp>
        <p:sp>
          <p:nvSpPr>
            <p:cNvPr id="6" name="Rectangle 5">
              <a:extLst>
                <a:ext uri="{FF2B5EF4-FFF2-40B4-BE49-F238E27FC236}">
                  <a16:creationId xmlns:a16="http://schemas.microsoft.com/office/drawing/2014/main" id="{87B7BB70-7881-4FCC-A3B3-4575EA70AD85}"/>
                </a:ext>
              </a:extLst>
            </p:cNvPr>
            <p:cNvSpPr/>
            <p:nvPr/>
          </p:nvSpPr>
          <p:spPr bwMode="auto">
            <a:xfrm>
              <a:off x="6460103" y="1545261"/>
              <a:ext cx="2137584" cy="234780"/>
            </a:xfrm>
            <a:prstGeom prst="rect">
              <a:avLst/>
            </a:prstGeom>
            <a:no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lvl="0" indent="0" algn="l" defTabSz="914400" rtl="0" eaLnBrk="1" fontAlgn="auto" latinLnBrk="0" hangingPunct="1">
                <a:lnSpc>
                  <a:spcPct val="85000"/>
                </a:lnSpc>
                <a:spcBef>
                  <a:spcPts val="20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3" name="Round Diagonal Corner Rectangle 246" descr="Element 3 Shape">
              <a:extLst>
                <a:ext uri="{FF2B5EF4-FFF2-40B4-BE49-F238E27FC236}">
                  <a16:creationId xmlns:a16="http://schemas.microsoft.com/office/drawing/2014/main" id="{D45099D2-D7B6-4468-9732-A693E697A31C}"/>
                </a:ext>
              </a:extLst>
            </p:cNvPr>
            <p:cNvSpPr/>
            <p:nvPr/>
          </p:nvSpPr>
          <p:spPr bwMode="auto">
            <a:xfrm flipH="1">
              <a:off x="5862391" y="4186521"/>
              <a:ext cx="2152838" cy="2051512"/>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pitchFamily="-97" charset="0"/>
                <a:ea typeface="+mn-ea"/>
                <a:cs typeface="+mn-cs"/>
              </a:endParaRPr>
            </a:p>
          </p:txBody>
        </p:sp>
        <p:sp>
          <p:nvSpPr>
            <p:cNvPr id="14" name="Rectangle 13">
              <a:extLst>
                <a:ext uri="{FF2B5EF4-FFF2-40B4-BE49-F238E27FC236}">
                  <a16:creationId xmlns:a16="http://schemas.microsoft.com/office/drawing/2014/main" id="{1A4991AF-1983-4338-B659-DA8B5AEDC5A0}"/>
                </a:ext>
              </a:extLst>
            </p:cNvPr>
            <p:cNvSpPr/>
            <p:nvPr/>
          </p:nvSpPr>
          <p:spPr bwMode="auto">
            <a:xfrm>
              <a:off x="5885797" y="5127986"/>
              <a:ext cx="2086094" cy="917192"/>
            </a:xfrm>
            <a:prstGeom prst="rect">
              <a:avLst/>
            </a:prstGeom>
            <a:no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lvl="0" indent="0" algn="r" defTabSz="914400" rtl="0" eaLnBrk="1" fontAlgn="auto" latinLnBrk="0" hangingPunct="1">
                <a:lnSpc>
                  <a:spcPct val="85000"/>
                </a:lnSpc>
                <a:spcBef>
                  <a:spcPts val="20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ea typeface="+mn-ea"/>
                  <a:cs typeface="Arial"/>
                </a:rPr>
                <a:t>AVERAGE WAGE       (FFY20)</a:t>
              </a:r>
            </a:p>
          </p:txBody>
        </p:sp>
        <p:sp>
          <p:nvSpPr>
            <p:cNvPr id="16" name="Rectangle 70">
              <a:extLst>
                <a:ext uri="{FF2B5EF4-FFF2-40B4-BE49-F238E27FC236}">
                  <a16:creationId xmlns:a16="http://schemas.microsoft.com/office/drawing/2014/main" id="{3215E414-E436-4048-A255-8AFD49CA78CB}"/>
                </a:ext>
              </a:extLst>
            </p:cNvPr>
            <p:cNvSpPr>
              <a:spLocks noChangeArrowheads="1"/>
            </p:cNvSpPr>
            <p:nvPr/>
          </p:nvSpPr>
          <p:spPr bwMode="auto">
            <a:xfrm>
              <a:off x="6041342" y="4364882"/>
              <a:ext cx="1728190" cy="494902"/>
            </a:xfrm>
            <a:prstGeom prst="rect">
              <a:avLst/>
            </a:prstGeom>
            <a:noFill/>
            <a:ln w="9525">
              <a:noFill/>
              <a:miter lim="800000"/>
              <a:headEnd/>
              <a:tailEnd/>
            </a:ln>
          </p:spPr>
          <p:txBody>
            <a:bodyPr lIns="45720" tIns="18288" rIns="27432" bIns="0"/>
            <a:lstStyle/>
            <a:p>
              <a:pPr marL="0" marR="0" lvl="0" indent="0" algn="l" defTabSz="914400" rtl="0" eaLnBrk="1" fontAlgn="auto" latinLnBrk="0" hangingPunct="1">
                <a:lnSpc>
                  <a:spcPct val="85000"/>
                </a:lnSpc>
                <a:spcBef>
                  <a:spcPts val="200"/>
                </a:spcBef>
                <a:spcAft>
                  <a:spcPts val="0"/>
                </a:spcAft>
                <a:buClrTx/>
                <a:buSzTx/>
                <a:buFontTx/>
                <a:buNone/>
                <a:tabLst/>
                <a:defRPr/>
              </a:pPr>
              <a:r>
                <a:rPr lang="en-US" sz="4800" b="1" dirty="0">
                  <a:solidFill>
                    <a:srgbClr val="FFFFFF"/>
                  </a:solidFill>
                </a:rPr>
                <a:t>$13.69</a:t>
              </a:r>
              <a:endParaRPr kumimoji="0" lang="en-US" sz="4800" b="1" i="0" u="none" strike="noStrike" kern="1200" cap="none" spc="0" normalizeH="0" baseline="0" noProof="0" dirty="0">
                <a:ln>
                  <a:noFill/>
                </a:ln>
                <a:solidFill>
                  <a:srgbClr val="FFFFFF"/>
                </a:solidFill>
                <a:effectLst/>
                <a:uLnTx/>
                <a:uFillTx/>
                <a:ea typeface="+mn-ea"/>
                <a:cs typeface="+mn-cs"/>
              </a:endParaRPr>
            </a:p>
          </p:txBody>
        </p:sp>
        <p:sp>
          <p:nvSpPr>
            <p:cNvPr id="19" name="Round Diagonal Corner Rectangle 260" descr="Element 5 Shape">
              <a:extLst>
                <a:ext uri="{FF2B5EF4-FFF2-40B4-BE49-F238E27FC236}">
                  <a16:creationId xmlns:a16="http://schemas.microsoft.com/office/drawing/2014/main" id="{F0B2CB8F-B08A-410D-A106-448CD8BB5174}"/>
                </a:ext>
              </a:extLst>
            </p:cNvPr>
            <p:cNvSpPr/>
            <p:nvPr/>
          </p:nvSpPr>
          <p:spPr bwMode="auto">
            <a:xfrm flipH="1">
              <a:off x="8938661" y="4242763"/>
              <a:ext cx="2234910" cy="1995270"/>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pitchFamily="-97" charset="0"/>
                <a:ea typeface="+mn-ea"/>
                <a:cs typeface="+mn-cs"/>
              </a:endParaRPr>
            </a:p>
          </p:txBody>
        </p:sp>
        <p:sp>
          <p:nvSpPr>
            <p:cNvPr id="20" name="Rectangle 19">
              <a:extLst>
                <a:ext uri="{FF2B5EF4-FFF2-40B4-BE49-F238E27FC236}">
                  <a16:creationId xmlns:a16="http://schemas.microsoft.com/office/drawing/2014/main" id="{2EFAE085-A7D3-45D5-B6A5-9F2EA5DAC3B3}"/>
                </a:ext>
              </a:extLst>
            </p:cNvPr>
            <p:cNvSpPr/>
            <p:nvPr/>
          </p:nvSpPr>
          <p:spPr bwMode="auto">
            <a:xfrm>
              <a:off x="8893328" y="4312876"/>
              <a:ext cx="2211294" cy="581215"/>
            </a:xfrm>
            <a:prstGeom prst="rect">
              <a:avLst/>
            </a:prstGeom>
            <a:no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lvl="0" indent="0" algn="ctr" defTabSz="914400" rtl="0" eaLnBrk="1" fontAlgn="auto" latinLnBrk="0" hangingPunct="1">
                <a:lnSpc>
                  <a:spcPct val="85000"/>
                </a:lnSpc>
                <a:spcBef>
                  <a:spcPts val="200"/>
                </a:spcBef>
                <a:spcAft>
                  <a:spcPts val="0"/>
                </a:spcAft>
                <a:buClrTx/>
                <a:buSzTx/>
                <a:buFontTx/>
                <a:buNone/>
                <a:tabLst/>
                <a:defRPr/>
              </a:pPr>
              <a:r>
                <a:rPr lang="en-US" sz="2000" dirty="0">
                  <a:solidFill>
                    <a:srgbClr val="FFFFFF"/>
                  </a:solidFill>
                  <a:cs typeface="Arial"/>
                </a:rPr>
                <a:t>EMPLOYMENT RATE*</a:t>
              </a:r>
              <a:endParaRPr kumimoji="0" lang="en-US" sz="2000" b="0" i="0" u="none" strike="noStrike" kern="1200" cap="none" spc="0" normalizeH="0" baseline="0" noProof="0" dirty="0">
                <a:ln>
                  <a:noFill/>
                </a:ln>
                <a:solidFill>
                  <a:srgbClr val="FFFFFF"/>
                </a:solidFill>
                <a:effectLst/>
                <a:uLnTx/>
                <a:uFillTx/>
                <a:ea typeface="+mn-ea"/>
                <a:cs typeface="Arial"/>
              </a:endParaRPr>
            </a:p>
          </p:txBody>
        </p:sp>
        <p:sp>
          <p:nvSpPr>
            <p:cNvPr id="24" name="Rectangle 23">
              <a:extLst>
                <a:ext uri="{FF2B5EF4-FFF2-40B4-BE49-F238E27FC236}">
                  <a16:creationId xmlns:a16="http://schemas.microsoft.com/office/drawing/2014/main" id="{4382CB61-B857-47FD-8652-906F5C9C6778}"/>
                </a:ext>
              </a:extLst>
            </p:cNvPr>
            <p:cNvSpPr/>
            <p:nvPr/>
          </p:nvSpPr>
          <p:spPr bwMode="auto">
            <a:xfrm>
              <a:off x="8319122" y="2048966"/>
              <a:ext cx="2234909" cy="1193979"/>
            </a:xfrm>
            <a:prstGeom prst="rect">
              <a:avLst/>
            </a:prstGeom>
            <a:no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lvl="0" indent="0" algn="ctr" defTabSz="914400" rtl="0" eaLnBrk="1" fontAlgn="auto" latinLnBrk="0" hangingPunct="1">
                <a:lnSpc>
                  <a:spcPct val="85000"/>
                </a:lnSpc>
                <a:spcBef>
                  <a:spcPts val="20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ea typeface="+mn-ea"/>
                  <a:cs typeface="Arial"/>
                </a:rPr>
                <a:t># OF WORKING AGE NEVADANS WITH DISABILITIES</a:t>
              </a:r>
            </a:p>
          </p:txBody>
        </p:sp>
        <p:sp>
          <p:nvSpPr>
            <p:cNvPr id="26" name="Rectangle 70">
              <a:extLst>
                <a:ext uri="{FF2B5EF4-FFF2-40B4-BE49-F238E27FC236}">
                  <a16:creationId xmlns:a16="http://schemas.microsoft.com/office/drawing/2014/main" id="{DB964701-2CE4-4281-A331-20475C5A4528}"/>
                </a:ext>
              </a:extLst>
            </p:cNvPr>
            <p:cNvSpPr>
              <a:spLocks noChangeArrowheads="1"/>
            </p:cNvSpPr>
            <p:nvPr/>
          </p:nvSpPr>
          <p:spPr bwMode="auto">
            <a:xfrm>
              <a:off x="8480363" y="3223462"/>
              <a:ext cx="2178462" cy="1042499"/>
            </a:xfrm>
            <a:prstGeom prst="rect">
              <a:avLst/>
            </a:prstGeom>
            <a:noFill/>
            <a:ln w="9525">
              <a:noFill/>
              <a:miter lim="800000"/>
              <a:headEnd/>
              <a:tailEnd/>
            </a:ln>
          </p:spPr>
          <p:txBody>
            <a:bodyPr lIns="45720" tIns="18288" rIns="27432" bIns="0"/>
            <a:lstStyle/>
            <a:p>
              <a:pPr marL="0" marR="0" lvl="0" indent="0" algn="l" defTabSz="914400" rtl="0" eaLnBrk="1" fontAlgn="auto" latinLnBrk="0" hangingPunct="1">
                <a:lnSpc>
                  <a:spcPct val="85000"/>
                </a:lnSpc>
                <a:spcBef>
                  <a:spcPts val="200"/>
                </a:spcBef>
                <a:spcAft>
                  <a:spcPts val="0"/>
                </a:spcAft>
                <a:buClrTx/>
                <a:buSzTx/>
                <a:buFontTx/>
                <a:buNone/>
                <a:tabLst/>
                <a:defRPr/>
              </a:pPr>
              <a:r>
                <a:rPr lang="en-US" sz="4800" b="1" dirty="0">
                  <a:solidFill>
                    <a:schemeClr val="bg1"/>
                  </a:solidFill>
                </a:rPr>
                <a:t>320,336</a:t>
              </a:r>
              <a:endParaRPr kumimoji="0" lang="en-US" sz="4800" b="0" i="0" u="none" strike="noStrike" kern="1200" cap="none" spc="0" normalizeH="0" baseline="0" noProof="0" dirty="0">
                <a:ln>
                  <a:noFill/>
                </a:ln>
                <a:solidFill>
                  <a:schemeClr val="bg1"/>
                </a:solidFill>
                <a:effectLst/>
                <a:uLnTx/>
                <a:uFillTx/>
                <a:ea typeface="+mn-ea"/>
                <a:cs typeface="+mn-cs"/>
              </a:endParaRPr>
            </a:p>
          </p:txBody>
        </p:sp>
        <p:sp>
          <p:nvSpPr>
            <p:cNvPr id="27" name="Rectangle 26">
              <a:extLst>
                <a:ext uri="{FF2B5EF4-FFF2-40B4-BE49-F238E27FC236}">
                  <a16:creationId xmlns:a16="http://schemas.microsoft.com/office/drawing/2014/main" id="{8B3CE8FE-525E-4E51-B3A2-2887D505E924}"/>
                </a:ext>
              </a:extLst>
            </p:cNvPr>
            <p:cNvSpPr/>
            <p:nvPr/>
          </p:nvSpPr>
          <p:spPr bwMode="auto">
            <a:xfrm>
              <a:off x="5156121" y="2013692"/>
              <a:ext cx="2129544" cy="557830"/>
            </a:xfrm>
            <a:prstGeom prst="rect">
              <a:avLst/>
            </a:prstGeom>
            <a:no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lvl="0" indent="0" algn="ctr" defTabSz="914400" rtl="0" eaLnBrk="1" fontAlgn="auto" latinLnBrk="0" hangingPunct="1">
                <a:lnSpc>
                  <a:spcPct val="85000"/>
                </a:lnSpc>
                <a:spcBef>
                  <a:spcPts val="200"/>
                </a:spcBef>
                <a:spcAft>
                  <a:spcPts val="0"/>
                </a:spcAft>
                <a:buClrTx/>
                <a:buSzTx/>
                <a:buFontTx/>
                <a:buNone/>
                <a:tabLst/>
                <a:defRPr/>
              </a:pPr>
              <a:r>
                <a:rPr lang="en-US" sz="2000" dirty="0">
                  <a:solidFill>
                    <a:schemeClr val="bg1"/>
                  </a:solidFill>
                  <a:cs typeface="Arial"/>
                </a:rPr>
                <a:t>POVERTY RATE*</a:t>
              </a:r>
              <a:endParaRPr kumimoji="0" lang="en-US" sz="2000" b="0" i="0" u="none" strike="noStrike" kern="1200" cap="none" spc="0" normalizeH="0" baseline="0" noProof="0" dirty="0">
                <a:ln>
                  <a:noFill/>
                </a:ln>
                <a:solidFill>
                  <a:schemeClr val="bg1"/>
                </a:solidFill>
                <a:effectLst/>
                <a:uLnTx/>
                <a:uFillTx/>
                <a:ea typeface="+mn-ea"/>
                <a:cs typeface="Arial"/>
              </a:endParaRPr>
            </a:p>
          </p:txBody>
        </p:sp>
      </p:grpSp>
      <p:pic>
        <p:nvPicPr>
          <p:cNvPr id="42" name="Picture 41">
            <a:extLst>
              <a:ext uri="{FF2B5EF4-FFF2-40B4-BE49-F238E27FC236}">
                <a16:creationId xmlns:a16="http://schemas.microsoft.com/office/drawing/2014/main" id="{DD341BBA-DBD9-4A10-B19F-2CED84340691}"/>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rcRect l="24058" r="18212" b="10527"/>
          <a:stretch/>
        </p:blipFill>
        <p:spPr>
          <a:xfrm>
            <a:off x="548925" y="1815997"/>
            <a:ext cx="2508738" cy="3004492"/>
          </a:xfrm>
          <a:prstGeom prst="rect">
            <a:avLst/>
          </a:prstGeom>
        </p:spPr>
      </p:pic>
      <p:sp>
        <p:nvSpPr>
          <p:cNvPr id="43" name="TextBox 42">
            <a:extLst>
              <a:ext uri="{FF2B5EF4-FFF2-40B4-BE49-F238E27FC236}">
                <a16:creationId xmlns:a16="http://schemas.microsoft.com/office/drawing/2014/main" id="{223DD3F5-E551-4A34-9D84-F78996D26BEB}"/>
              </a:ext>
            </a:extLst>
          </p:cNvPr>
          <p:cNvSpPr txBox="1"/>
          <p:nvPr/>
        </p:nvSpPr>
        <p:spPr>
          <a:xfrm>
            <a:off x="966005" y="1981991"/>
            <a:ext cx="1941528" cy="1569660"/>
          </a:xfrm>
          <a:prstGeom prst="rect">
            <a:avLst/>
          </a:prstGeom>
          <a:noFill/>
        </p:spPr>
        <p:txBody>
          <a:bodyPr wrap="square" rtlCol="0">
            <a:spAutoFit/>
          </a:bodyPr>
          <a:lstStyle/>
          <a:p>
            <a:r>
              <a:rPr lang="en-US" sz="4800" dirty="0"/>
              <a:t> 135</a:t>
            </a:r>
          </a:p>
          <a:p>
            <a:r>
              <a:rPr lang="en-US" sz="2400" dirty="0"/>
              <a:t>    FTE </a:t>
            </a:r>
          </a:p>
          <a:p>
            <a:r>
              <a:rPr lang="en-US" sz="2400" dirty="0"/>
              <a:t>Statewide</a:t>
            </a:r>
          </a:p>
        </p:txBody>
      </p:sp>
      <p:graphicFrame>
        <p:nvGraphicFramePr>
          <p:cNvPr id="38" name="Chart 37">
            <a:extLst>
              <a:ext uri="{FF2B5EF4-FFF2-40B4-BE49-F238E27FC236}">
                <a16:creationId xmlns:a16="http://schemas.microsoft.com/office/drawing/2014/main" id="{E52251FE-81B6-4997-9C54-E4B30787555D}"/>
              </a:ext>
            </a:extLst>
          </p:cNvPr>
          <p:cNvGraphicFramePr/>
          <p:nvPr>
            <p:extLst>
              <p:ext uri="{D42A27DB-BD31-4B8C-83A1-F6EECF244321}">
                <p14:modId xmlns:p14="http://schemas.microsoft.com/office/powerpoint/2010/main" val="3446698974"/>
              </p:ext>
            </p:extLst>
          </p:nvPr>
        </p:nvGraphicFramePr>
        <p:xfrm>
          <a:off x="4169812" y="1747452"/>
          <a:ext cx="2652714" cy="2159223"/>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B089242C-B286-41EB-8350-F720B73FDC10}"/>
              </a:ext>
            </a:extLst>
          </p:cNvPr>
          <p:cNvSpPr txBox="1"/>
          <p:nvPr/>
        </p:nvSpPr>
        <p:spPr>
          <a:xfrm>
            <a:off x="4467288" y="2862322"/>
            <a:ext cx="1775415" cy="369332"/>
          </a:xfrm>
          <a:prstGeom prst="rect">
            <a:avLst/>
          </a:prstGeom>
          <a:noFill/>
        </p:spPr>
        <p:txBody>
          <a:bodyPr wrap="square" rtlCol="0">
            <a:spAutoFit/>
          </a:bodyPr>
          <a:lstStyle/>
          <a:p>
            <a:r>
              <a:rPr lang="en-US" dirty="0">
                <a:solidFill>
                  <a:schemeClr val="bg1"/>
                </a:solidFill>
              </a:rPr>
              <a:t>With disability</a:t>
            </a:r>
          </a:p>
        </p:txBody>
      </p:sp>
      <p:sp>
        <p:nvSpPr>
          <p:cNvPr id="7" name="TextBox 6">
            <a:extLst>
              <a:ext uri="{FF2B5EF4-FFF2-40B4-BE49-F238E27FC236}">
                <a16:creationId xmlns:a16="http://schemas.microsoft.com/office/drawing/2014/main" id="{72741146-AC8A-456E-B8E7-0585E90A31BC}"/>
              </a:ext>
            </a:extLst>
          </p:cNvPr>
          <p:cNvSpPr txBox="1"/>
          <p:nvPr/>
        </p:nvSpPr>
        <p:spPr>
          <a:xfrm>
            <a:off x="4467288" y="3551948"/>
            <a:ext cx="2392794" cy="369332"/>
          </a:xfrm>
          <a:prstGeom prst="rect">
            <a:avLst/>
          </a:prstGeom>
          <a:noFill/>
        </p:spPr>
        <p:txBody>
          <a:bodyPr wrap="square" rtlCol="0">
            <a:spAutoFit/>
          </a:bodyPr>
          <a:lstStyle/>
          <a:p>
            <a:r>
              <a:rPr lang="en-US" dirty="0">
                <a:solidFill>
                  <a:schemeClr val="bg1"/>
                </a:solidFill>
              </a:rPr>
              <a:t>Without disability</a:t>
            </a:r>
          </a:p>
        </p:txBody>
      </p:sp>
      <p:graphicFrame>
        <p:nvGraphicFramePr>
          <p:cNvPr id="45" name="Chart 44">
            <a:extLst>
              <a:ext uri="{FF2B5EF4-FFF2-40B4-BE49-F238E27FC236}">
                <a16:creationId xmlns:a16="http://schemas.microsoft.com/office/drawing/2014/main" id="{A85A166C-6B4E-42CC-AB3F-B72D0BDA603D}"/>
              </a:ext>
            </a:extLst>
          </p:cNvPr>
          <p:cNvGraphicFramePr/>
          <p:nvPr/>
        </p:nvGraphicFramePr>
        <p:xfrm>
          <a:off x="8131559" y="4263654"/>
          <a:ext cx="2652714" cy="2159223"/>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2AE3F378-BF15-4DC3-9DC6-AAFD5E46AF59}"/>
              </a:ext>
            </a:extLst>
          </p:cNvPr>
          <p:cNvSpPr txBox="1"/>
          <p:nvPr/>
        </p:nvSpPr>
        <p:spPr>
          <a:xfrm>
            <a:off x="8448518" y="5378238"/>
            <a:ext cx="1970659" cy="369332"/>
          </a:xfrm>
          <a:prstGeom prst="rect">
            <a:avLst/>
          </a:prstGeom>
          <a:noFill/>
        </p:spPr>
        <p:txBody>
          <a:bodyPr wrap="square" rtlCol="0">
            <a:spAutoFit/>
          </a:bodyPr>
          <a:lstStyle/>
          <a:p>
            <a:r>
              <a:rPr lang="en-US">
                <a:solidFill>
                  <a:schemeClr val="bg1"/>
                </a:solidFill>
              </a:rPr>
              <a:t>With disability</a:t>
            </a:r>
            <a:endParaRPr lang="en-US" dirty="0">
              <a:solidFill>
                <a:schemeClr val="bg1"/>
              </a:solidFill>
            </a:endParaRPr>
          </a:p>
        </p:txBody>
      </p:sp>
      <p:sp>
        <p:nvSpPr>
          <p:cNvPr id="9" name="TextBox 8">
            <a:extLst>
              <a:ext uri="{FF2B5EF4-FFF2-40B4-BE49-F238E27FC236}">
                <a16:creationId xmlns:a16="http://schemas.microsoft.com/office/drawing/2014/main" id="{7A581E16-F321-428F-8767-668128FC80D7}"/>
              </a:ext>
            </a:extLst>
          </p:cNvPr>
          <p:cNvSpPr txBox="1"/>
          <p:nvPr/>
        </p:nvSpPr>
        <p:spPr>
          <a:xfrm>
            <a:off x="8409461" y="6082142"/>
            <a:ext cx="2197616" cy="369332"/>
          </a:xfrm>
          <a:prstGeom prst="rect">
            <a:avLst/>
          </a:prstGeom>
          <a:noFill/>
        </p:spPr>
        <p:txBody>
          <a:bodyPr wrap="square" rtlCol="0">
            <a:spAutoFit/>
          </a:bodyPr>
          <a:lstStyle/>
          <a:p>
            <a:r>
              <a:rPr lang="en-US">
                <a:solidFill>
                  <a:schemeClr val="bg1"/>
                </a:solidFill>
              </a:rPr>
              <a:t>Without disability</a:t>
            </a:r>
            <a:endParaRPr lang="en-US" dirty="0">
              <a:solidFill>
                <a:schemeClr val="bg1"/>
              </a:solidFill>
            </a:endParaRPr>
          </a:p>
        </p:txBody>
      </p:sp>
      <p:pic>
        <p:nvPicPr>
          <p:cNvPr id="11" name="Graphic 10" descr="Money">
            <a:extLst>
              <a:ext uri="{FF2B5EF4-FFF2-40B4-BE49-F238E27FC236}">
                <a16:creationId xmlns:a16="http://schemas.microsoft.com/office/drawing/2014/main" id="{F7EDF85F-D6A6-478B-B189-277AECC16F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06794" y="5459505"/>
            <a:ext cx="914400" cy="914400"/>
          </a:xfrm>
          <a:prstGeom prst="rect">
            <a:avLst/>
          </a:prstGeom>
        </p:spPr>
      </p:pic>
      <p:sp>
        <p:nvSpPr>
          <p:cNvPr id="12" name="TextBox 11">
            <a:extLst>
              <a:ext uri="{FF2B5EF4-FFF2-40B4-BE49-F238E27FC236}">
                <a16:creationId xmlns:a16="http://schemas.microsoft.com/office/drawing/2014/main" id="{04E05073-9F23-44CD-920B-AC0258D6395E}"/>
              </a:ext>
            </a:extLst>
          </p:cNvPr>
          <p:cNvSpPr txBox="1"/>
          <p:nvPr/>
        </p:nvSpPr>
        <p:spPr>
          <a:xfrm>
            <a:off x="5540886" y="4973100"/>
            <a:ext cx="1346905" cy="369332"/>
          </a:xfrm>
          <a:prstGeom prst="rect">
            <a:avLst/>
          </a:prstGeom>
          <a:noFill/>
        </p:spPr>
        <p:txBody>
          <a:bodyPr wrap="square" rtlCol="0">
            <a:spAutoFit/>
          </a:bodyPr>
          <a:lstStyle/>
          <a:p>
            <a:r>
              <a:rPr lang="en-US" dirty="0">
                <a:solidFill>
                  <a:schemeClr val="bg1"/>
                </a:solidFill>
              </a:rPr>
              <a:t>Per Hour</a:t>
            </a:r>
          </a:p>
        </p:txBody>
      </p:sp>
      <p:sp>
        <p:nvSpPr>
          <p:cNvPr id="10" name="TextBox 9">
            <a:extLst>
              <a:ext uri="{FF2B5EF4-FFF2-40B4-BE49-F238E27FC236}">
                <a16:creationId xmlns:a16="http://schemas.microsoft.com/office/drawing/2014/main" id="{F1FAF2C3-D8A9-432E-B1F1-D3E5895E363D}"/>
              </a:ext>
            </a:extLst>
          </p:cNvPr>
          <p:cNvSpPr txBox="1"/>
          <p:nvPr/>
        </p:nvSpPr>
        <p:spPr>
          <a:xfrm>
            <a:off x="6789657" y="6581300"/>
            <a:ext cx="4013850" cy="261610"/>
          </a:xfrm>
          <a:prstGeom prst="rect">
            <a:avLst/>
          </a:prstGeom>
          <a:noFill/>
        </p:spPr>
        <p:txBody>
          <a:bodyPr wrap="square" rtlCol="0">
            <a:spAutoFit/>
          </a:bodyPr>
          <a:lstStyle/>
          <a:p>
            <a:r>
              <a:rPr lang="en-US" sz="1100" dirty="0">
                <a:solidFill>
                  <a:schemeClr val="tx2"/>
                </a:solidFill>
              </a:rPr>
              <a:t>* Cornell University 2018</a:t>
            </a:r>
          </a:p>
        </p:txBody>
      </p:sp>
      <p:sp>
        <p:nvSpPr>
          <p:cNvPr id="28" name="TextBox 27">
            <a:extLst>
              <a:ext uri="{FF2B5EF4-FFF2-40B4-BE49-F238E27FC236}">
                <a16:creationId xmlns:a16="http://schemas.microsoft.com/office/drawing/2014/main" id="{0CA061FD-28F3-475E-A488-81B01D314930}"/>
              </a:ext>
            </a:extLst>
          </p:cNvPr>
          <p:cNvSpPr txBox="1"/>
          <p:nvPr/>
        </p:nvSpPr>
        <p:spPr>
          <a:xfrm>
            <a:off x="11716956" y="5668955"/>
            <a:ext cx="343086"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3665318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Vocational Rehabilitation (B/A 3265 &amp; 3254)</a:t>
            </a:r>
          </a:p>
        </p:txBody>
      </p:sp>
      <p:sp>
        <p:nvSpPr>
          <p:cNvPr id="3" name="Content Placeholder 2"/>
          <p:cNvSpPr>
            <a:spLocks noGrp="1"/>
          </p:cNvSpPr>
          <p:nvPr>
            <p:ph idx="1"/>
          </p:nvPr>
        </p:nvSpPr>
        <p:spPr>
          <a:xfrm>
            <a:off x="5226131" y="1690030"/>
            <a:ext cx="6106344" cy="4722608"/>
          </a:xfrm>
        </p:spPr>
        <p:txBody>
          <a:bodyPr>
            <a:normAutofit/>
          </a:bodyPr>
          <a:lstStyle/>
          <a:p>
            <a:pPr marL="0" lvl="1" indent="0">
              <a:lnSpc>
                <a:spcPct val="100000"/>
              </a:lnSpc>
              <a:spcBef>
                <a:spcPts val="0"/>
              </a:spcBef>
              <a:buNone/>
              <a:defRPr/>
            </a:pPr>
            <a:r>
              <a:rPr lang="en-US" sz="3200" b="1" dirty="0">
                <a:solidFill>
                  <a:schemeClr val="tx2"/>
                </a:solidFill>
              </a:rPr>
              <a:t>Meet Brenden</a:t>
            </a:r>
          </a:p>
          <a:p>
            <a:pPr>
              <a:buFont typeface="Wingdings" panose="05000000000000000000" pitchFamily="2" charset="2"/>
              <a:buChar char="§"/>
            </a:pPr>
            <a:r>
              <a:rPr lang="en-US" sz="1600" dirty="0">
                <a:solidFill>
                  <a:schemeClr val="tx2"/>
                </a:solidFill>
              </a:rPr>
              <a:t>He has several significant physical barriers to employment.</a:t>
            </a:r>
          </a:p>
          <a:p>
            <a:pPr>
              <a:buFont typeface="Wingdings" panose="05000000000000000000" pitchFamily="2" charset="2"/>
              <a:buChar char="§"/>
            </a:pPr>
            <a:r>
              <a:rPr lang="en-US" sz="1600" dirty="0">
                <a:solidFill>
                  <a:schemeClr val="tx2"/>
                </a:solidFill>
              </a:rPr>
              <a:t>He loves games and sports and has a great sense of humor.</a:t>
            </a:r>
          </a:p>
          <a:p>
            <a:pPr>
              <a:buFont typeface="Wingdings" panose="05000000000000000000" pitchFamily="2" charset="2"/>
              <a:buChar char="§"/>
            </a:pPr>
            <a:r>
              <a:rPr lang="en-US" sz="1600" dirty="0">
                <a:solidFill>
                  <a:schemeClr val="tx2"/>
                </a:solidFill>
              </a:rPr>
              <a:t>Customized employment services resulted in job exploration at a Reno indoor archery range called, “Wasting Arrows.”</a:t>
            </a:r>
          </a:p>
          <a:p>
            <a:pPr>
              <a:buFont typeface="Wingdings" panose="05000000000000000000" pitchFamily="2" charset="2"/>
              <a:buChar char="§"/>
            </a:pPr>
            <a:r>
              <a:rPr lang="en-US" sz="1600" dirty="0">
                <a:solidFill>
                  <a:schemeClr val="tx2"/>
                </a:solidFill>
              </a:rPr>
              <a:t>After seeing Brenden in action and getting to know him, the business owners reached out to Brenden with a job offer as a “Range Master.”</a:t>
            </a:r>
          </a:p>
          <a:p>
            <a:pPr>
              <a:buFont typeface="Wingdings" panose="05000000000000000000" pitchFamily="2" charset="2"/>
              <a:buChar char="§"/>
            </a:pPr>
            <a:r>
              <a:rPr lang="en-US" sz="1600" dirty="0">
                <a:solidFill>
                  <a:schemeClr val="tx2"/>
                </a:solidFill>
              </a:rPr>
              <a:t>As an accommodation, Brenden uses a hand operated buzzer rather than a whistle to instruct archers to collect their bows, shoot their arrows, and retrieve their arrows.</a:t>
            </a:r>
          </a:p>
          <a:p>
            <a:pPr>
              <a:buFont typeface="Wingdings" panose="05000000000000000000" pitchFamily="2" charset="2"/>
              <a:buChar char="§"/>
            </a:pPr>
            <a:r>
              <a:rPr lang="en-US" sz="1600" dirty="0">
                <a:solidFill>
                  <a:schemeClr val="tx2"/>
                </a:solidFill>
              </a:rPr>
              <a:t>His supervisor reports that Brenden is the best Range Master they have.</a:t>
            </a:r>
          </a:p>
          <a:p>
            <a:pPr marL="171450" lvl="1" indent="-171450">
              <a:lnSpc>
                <a:spcPct val="100000"/>
              </a:lnSpc>
              <a:spcBef>
                <a:spcPts val="0"/>
              </a:spcBef>
              <a:buFont typeface="Wingdings" panose="05000000000000000000" pitchFamily="2" charset="2"/>
              <a:buChar char="§"/>
              <a:defRPr/>
            </a:pPr>
            <a:endParaRPr lang="en-US" sz="1200" dirty="0"/>
          </a:p>
          <a:p>
            <a:pPr marL="0" lvl="1" indent="0">
              <a:lnSpc>
                <a:spcPct val="100000"/>
              </a:lnSpc>
              <a:spcBef>
                <a:spcPts val="0"/>
              </a:spcBef>
              <a:buNone/>
              <a:defRPr/>
            </a:pPr>
            <a:endParaRPr lang="en-US" sz="1400" dirty="0">
              <a:latin typeface="Book Antiqua" panose="02040602050305030304" pitchFamily="18" charset="0"/>
            </a:endParaRPr>
          </a:p>
        </p:txBody>
      </p:sp>
      <p:pic>
        <p:nvPicPr>
          <p:cNvPr id="4" name="Picture 3">
            <a:extLst>
              <a:ext uri="{FF2B5EF4-FFF2-40B4-BE49-F238E27FC236}">
                <a16:creationId xmlns:a16="http://schemas.microsoft.com/office/drawing/2014/main" id="{82E6FA91-BE45-4E6C-9568-1FF1014C3647}"/>
              </a:ext>
            </a:extLst>
          </p:cNvPr>
          <p:cNvPicPr>
            <a:picLocks noChangeAspect="1"/>
          </p:cNvPicPr>
          <p:nvPr/>
        </p:nvPicPr>
        <p:blipFill>
          <a:blip r:embed="rId2"/>
          <a:stretch>
            <a:fillRect/>
          </a:stretch>
        </p:blipFill>
        <p:spPr>
          <a:xfrm>
            <a:off x="474688" y="1987137"/>
            <a:ext cx="4351197" cy="4342151"/>
          </a:xfrm>
          <a:prstGeom prst="rect">
            <a:avLst/>
          </a:prstGeom>
          <a:solidFill>
            <a:srgbClr val="FFFFFF">
              <a:shade val="85000"/>
            </a:srgbClr>
          </a:solidFill>
          <a:ln w="190500" cap="sq">
            <a:solidFill>
              <a:srgbClr val="FFFFFF"/>
            </a:solidFill>
            <a:miter lim="800000"/>
          </a:ln>
          <a:effectLst>
            <a:outerShdw blurRad="65024" dist="50800" dir="2700000" sx="102000" sy="102000" algn="tl" rotWithShape="0">
              <a:prstClr val="black">
                <a:alpha val="30000"/>
              </a:prst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a:extLst>
              <a:ext uri="{FF2B5EF4-FFF2-40B4-BE49-F238E27FC236}">
                <a16:creationId xmlns:a16="http://schemas.microsoft.com/office/drawing/2014/main" id="{22A034AD-A5E5-4A77-BFD0-61859D21F979}"/>
              </a:ext>
            </a:extLst>
          </p:cNvPr>
          <p:cNvSpPr txBox="1"/>
          <p:nvPr/>
        </p:nvSpPr>
        <p:spPr>
          <a:xfrm>
            <a:off x="11716956" y="5668955"/>
            <a:ext cx="343086"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7</a:t>
            </a:r>
          </a:p>
        </p:txBody>
      </p:sp>
    </p:spTree>
    <p:extLst>
      <p:ext uri="{BB962C8B-B14F-4D97-AF65-F5344CB8AC3E}">
        <p14:creationId xmlns:p14="http://schemas.microsoft.com/office/powerpoint/2010/main" val="307340883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Vocational Rehabilitation (B/A 3265 &amp; 3254)</a:t>
            </a:r>
          </a:p>
        </p:txBody>
      </p:sp>
      <p:sp>
        <p:nvSpPr>
          <p:cNvPr id="6" name="Text Placeholder 3">
            <a:extLst>
              <a:ext uri="{FF2B5EF4-FFF2-40B4-BE49-F238E27FC236}">
                <a16:creationId xmlns:a16="http://schemas.microsoft.com/office/drawing/2014/main" id="{683ADCDE-9795-46E9-A518-3E38B0FB3474}"/>
              </a:ext>
            </a:extLst>
          </p:cNvPr>
          <p:cNvSpPr txBox="1">
            <a:spLocks/>
          </p:cNvSpPr>
          <p:nvPr/>
        </p:nvSpPr>
        <p:spPr>
          <a:xfrm>
            <a:off x="1947013" y="2030420"/>
            <a:ext cx="8949587" cy="3109277"/>
          </a:xfrm>
          <a:prstGeom prst="rect">
            <a:avLst/>
          </a:prstGeom>
        </p:spPr>
        <p:txBody>
          <a:bodyPr vert="horz" lIns="91440" tIns="45720" rIns="91440" bIns="45720" rtlCol="0" anchor="ctr">
            <a:noAutofit/>
          </a:bodyPr>
          <a:lst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800" dirty="0"/>
              <a:t>For every </a:t>
            </a:r>
            <a:r>
              <a:rPr lang="en-US" sz="2800" b="1" dirty="0">
                <a:solidFill>
                  <a:schemeClr val="accent1"/>
                </a:solidFill>
              </a:rPr>
              <a:t>$1 </a:t>
            </a:r>
            <a:r>
              <a:rPr lang="en-US" sz="2800" dirty="0"/>
              <a:t>invested in VR there is a </a:t>
            </a:r>
            <a:r>
              <a:rPr lang="en-US" sz="2800" b="1" dirty="0">
                <a:solidFill>
                  <a:schemeClr val="accent1"/>
                </a:solidFill>
                <a:effectLst>
                  <a:outerShdw blurRad="38100" dist="38100" dir="2700000" algn="tl">
                    <a:srgbClr val="000000">
                      <a:alpha val="43137"/>
                    </a:srgbClr>
                  </a:outerShdw>
                </a:effectLst>
              </a:rPr>
              <a:t>$2.96 </a:t>
            </a:r>
            <a:r>
              <a:rPr lang="en-US" sz="2800" dirty="0"/>
              <a:t>savings for taxpayers over the life of a client. </a:t>
            </a:r>
            <a:endParaRPr lang="en-US" sz="900" dirty="0"/>
          </a:p>
          <a:p>
            <a:pPr marL="0" indent="0">
              <a:buNone/>
            </a:pPr>
            <a:endParaRPr lang="en-US" sz="900" dirty="0"/>
          </a:p>
          <a:p>
            <a:pPr marL="0" indent="0">
              <a:buNone/>
            </a:pPr>
            <a:r>
              <a:rPr lang="en-US" sz="2800" dirty="0"/>
              <a:t>For every </a:t>
            </a:r>
            <a:r>
              <a:rPr lang="en-US" sz="2800" b="1" dirty="0">
                <a:solidFill>
                  <a:schemeClr val="accent1"/>
                </a:solidFill>
              </a:rPr>
              <a:t>General Fund dollar </a:t>
            </a:r>
            <a:r>
              <a:rPr lang="en-US" sz="2800" dirty="0"/>
              <a:t>invested, the State saves </a:t>
            </a:r>
            <a:r>
              <a:rPr lang="en-US" sz="2800" b="1" dirty="0">
                <a:solidFill>
                  <a:schemeClr val="accent1"/>
                </a:solidFill>
                <a:effectLst>
                  <a:outerShdw blurRad="38100" dist="38100" dir="2700000" algn="tl">
                    <a:srgbClr val="000000">
                      <a:alpha val="43137"/>
                    </a:srgbClr>
                  </a:outerShdw>
                </a:effectLst>
              </a:rPr>
              <a:t>$16.73 </a:t>
            </a:r>
            <a:r>
              <a:rPr lang="en-US" sz="2800" dirty="0"/>
              <a:t>over the life of a client. </a:t>
            </a:r>
          </a:p>
          <a:p>
            <a:pPr marL="342900" indent="-285750"/>
            <a:endParaRPr lang="en-US" dirty="0">
              <a:solidFill>
                <a:srgbClr val="000000"/>
              </a:solidFill>
            </a:endParaRPr>
          </a:p>
        </p:txBody>
      </p:sp>
      <p:sp>
        <p:nvSpPr>
          <p:cNvPr id="7" name="TextBox 6">
            <a:extLst>
              <a:ext uri="{FF2B5EF4-FFF2-40B4-BE49-F238E27FC236}">
                <a16:creationId xmlns:a16="http://schemas.microsoft.com/office/drawing/2014/main" id="{D80BD2BC-9C1B-4FFF-AFFE-3091F5451ABF}"/>
              </a:ext>
            </a:extLst>
          </p:cNvPr>
          <p:cNvSpPr txBox="1"/>
          <p:nvPr/>
        </p:nvSpPr>
        <p:spPr>
          <a:xfrm>
            <a:off x="431966" y="4586127"/>
            <a:ext cx="10612086" cy="2708434"/>
          </a:xfrm>
          <a:prstGeom prst="rect">
            <a:avLst/>
          </a:prstGeom>
          <a:noFill/>
        </p:spPr>
        <p:txBody>
          <a:bodyPr wrap="square" rtlCol="0">
            <a:spAutoFit/>
          </a:bodyPr>
          <a:lstStyle/>
          <a:p>
            <a:r>
              <a:rPr lang="en-US" sz="2000" dirty="0">
                <a:latin typeface="Segoe UI"/>
              </a:rPr>
              <a:t>Dollars are returned to the state in terms of increased taxes and decreased benefits from public programs.</a:t>
            </a:r>
          </a:p>
          <a:p>
            <a:endParaRPr lang="en-US" dirty="0">
              <a:latin typeface="Segoe UI"/>
            </a:endParaRPr>
          </a:p>
          <a:p>
            <a:r>
              <a:rPr lang="en-US" sz="1200" spc="50" dirty="0">
                <a:ln w="0"/>
                <a:effectLst>
                  <a:innerShdw blurRad="63500" dist="50800" dir="13500000">
                    <a:srgbClr val="000000">
                      <a:alpha val="50000"/>
                    </a:srgbClr>
                  </a:innerShdw>
                </a:effectLst>
                <a:latin typeface="Century Gothic" panose="020B0502020202020204" pitchFamily="34" charset="0"/>
              </a:rPr>
              <a:t>Study was conducted by internal agency analysts using methodologies developed by sources below. The calculations are in line with the findings of the other national studies on the subject.</a:t>
            </a:r>
          </a:p>
          <a:p>
            <a:endParaRPr lang="en-US" sz="1200" spc="50" dirty="0">
              <a:ln w="0"/>
              <a:effectLst>
                <a:innerShdw blurRad="63500" dist="50800" dir="13500000">
                  <a:srgbClr val="000000">
                    <a:alpha val="50000"/>
                  </a:srgbClr>
                </a:innerShdw>
              </a:effectLst>
              <a:latin typeface="Century Gothic" panose="020B0502020202020204" pitchFamily="34" charset="0"/>
            </a:endParaRPr>
          </a:p>
          <a:p>
            <a:r>
              <a:rPr lang="en-US" sz="1200" spc="50" dirty="0">
                <a:ln w="0"/>
                <a:effectLst>
                  <a:innerShdw blurRad="63500" dist="50800" dir="13500000">
                    <a:srgbClr val="000000">
                      <a:alpha val="50000"/>
                    </a:srgbClr>
                  </a:innerShdw>
                </a:effectLst>
                <a:latin typeface="Century Gothic" panose="020B0502020202020204" pitchFamily="34" charset="0"/>
              </a:rPr>
              <a:t>                               </a:t>
            </a:r>
            <a:r>
              <a:rPr lang="en-US" sz="1200" u="sng" spc="50" dirty="0">
                <a:ln w="0"/>
                <a:effectLst>
                  <a:innerShdw blurRad="63500" dist="50800" dir="13500000">
                    <a:srgbClr val="000000">
                      <a:alpha val="50000"/>
                    </a:srgbClr>
                  </a:innerShdw>
                </a:effectLst>
                <a:latin typeface="Century Gothic" panose="020B0502020202020204" pitchFamily="34" charset="0"/>
              </a:rPr>
              <a:t>SOURCES:</a:t>
            </a:r>
            <a:r>
              <a:rPr lang="en-US" sz="1200" spc="50" dirty="0">
                <a:ln w="0"/>
                <a:effectLst>
                  <a:innerShdw blurRad="63500" dist="50800" dir="13500000">
                    <a:srgbClr val="000000">
                      <a:alpha val="50000"/>
                    </a:srgbClr>
                  </a:innerShdw>
                </a:effectLst>
                <a:latin typeface="Century Gothic" panose="020B0502020202020204" pitchFamily="34" charset="0"/>
              </a:rPr>
              <a:t>  — University of Utah – Center for Public Policy &amp; Administration</a:t>
            </a:r>
          </a:p>
          <a:p>
            <a:r>
              <a:rPr lang="en-US" sz="1200" spc="50" dirty="0">
                <a:ln w="0"/>
                <a:effectLst>
                  <a:innerShdw blurRad="63500" dist="50800" dir="13500000">
                    <a:srgbClr val="000000">
                      <a:alpha val="50000"/>
                    </a:srgbClr>
                  </a:innerShdw>
                </a:effectLst>
                <a:latin typeface="Century Gothic" panose="020B0502020202020204" pitchFamily="34" charset="0"/>
              </a:rPr>
              <a:t>                                                 — Portland State University – Northwest Center for Economic Research</a:t>
            </a:r>
          </a:p>
          <a:p>
            <a:r>
              <a:rPr lang="en-US" sz="1200" spc="50" dirty="0">
                <a:ln w="0"/>
                <a:effectLst>
                  <a:innerShdw blurRad="63500" dist="50800" dir="13500000">
                    <a:srgbClr val="000000">
                      <a:alpha val="50000"/>
                    </a:srgbClr>
                  </a:innerShdw>
                </a:effectLst>
                <a:latin typeface="Century Gothic" panose="020B0502020202020204" pitchFamily="34" charset="0"/>
              </a:rPr>
              <a:t>                                                 — The George Washington University - Institute on Rehabilitation Issues</a:t>
            </a:r>
          </a:p>
          <a:p>
            <a:endParaRPr lang="en-US" sz="2000" dirty="0">
              <a:latin typeface="Segoe UI"/>
            </a:endParaRPr>
          </a:p>
          <a:p>
            <a:endParaRPr lang="en-US" sz="2000" dirty="0"/>
          </a:p>
        </p:txBody>
      </p:sp>
      <p:pic>
        <p:nvPicPr>
          <p:cNvPr id="11" name="Graphic 10" descr="Business Growth">
            <a:extLst>
              <a:ext uri="{FF2B5EF4-FFF2-40B4-BE49-F238E27FC236}">
                <a16:creationId xmlns:a16="http://schemas.microsoft.com/office/drawing/2014/main" id="{6E19BA9D-B66F-43E6-B0CB-21738E2575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356" y="3513608"/>
            <a:ext cx="914400" cy="914400"/>
          </a:xfrm>
          <a:prstGeom prst="rect">
            <a:avLst/>
          </a:prstGeom>
        </p:spPr>
      </p:pic>
      <p:pic>
        <p:nvPicPr>
          <p:cNvPr id="12" name="Graphic 11" descr="Business Growth">
            <a:extLst>
              <a:ext uri="{FF2B5EF4-FFF2-40B4-BE49-F238E27FC236}">
                <a16:creationId xmlns:a16="http://schemas.microsoft.com/office/drawing/2014/main" id="{E82EFDED-7591-4B57-97CD-7040B0D699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356" y="2221045"/>
            <a:ext cx="914400" cy="914400"/>
          </a:xfrm>
          <a:prstGeom prst="rect">
            <a:avLst/>
          </a:prstGeom>
        </p:spPr>
      </p:pic>
      <p:sp>
        <p:nvSpPr>
          <p:cNvPr id="13" name="TextBox 12">
            <a:extLst>
              <a:ext uri="{FF2B5EF4-FFF2-40B4-BE49-F238E27FC236}">
                <a16:creationId xmlns:a16="http://schemas.microsoft.com/office/drawing/2014/main" id="{FCC3169A-9489-444A-B6CF-EC87694375AA}"/>
              </a:ext>
            </a:extLst>
          </p:cNvPr>
          <p:cNvSpPr txBox="1"/>
          <p:nvPr/>
        </p:nvSpPr>
        <p:spPr>
          <a:xfrm>
            <a:off x="3313216" y="1569078"/>
            <a:ext cx="7125195" cy="523220"/>
          </a:xfrm>
          <a:prstGeom prst="rect">
            <a:avLst/>
          </a:prstGeom>
          <a:noFill/>
        </p:spPr>
        <p:txBody>
          <a:bodyPr wrap="square" rtlCol="0">
            <a:spAutoFit/>
          </a:bodyPr>
          <a:lstStyle/>
          <a:p>
            <a:r>
              <a:rPr lang="en-US" sz="2800" dirty="0">
                <a:solidFill>
                  <a:schemeClr val="tx2"/>
                </a:solidFill>
              </a:rPr>
              <a:t>Return on Investment:</a:t>
            </a:r>
          </a:p>
        </p:txBody>
      </p:sp>
      <p:sp>
        <p:nvSpPr>
          <p:cNvPr id="8" name="TextBox 7">
            <a:extLst>
              <a:ext uri="{FF2B5EF4-FFF2-40B4-BE49-F238E27FC236}">
                <a16:creationId xmlns:a16="http://schemas.microsoft.com/office/drawing/2014/main" id="{FC7A9B86-A022-4057-8276-FA3D2556DC23}"/>
              </a:ext>
            </a:extLst>
          </p:cNvPr>
          <p:cNvSpPr txBox="1"/>
          <p:nvPr/>
        </p:nvSpPr>
        <p:spPr>
          <a:xfrm>
            <a:off x="11716956" y="5668955"/>
            <a:ext cx="343086"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8</a:t>
            </a:r>
          </a:p>
        </p:txBody>
      </p:sp>
    </p:spTree>
    <p:extLst>
      <p:ext uri="{BB962C8B-B14F-4D97-AF65-F5344CB8AC3E}">
        <p14:creationId xmlns:p14="http://schemas.microsoft.com/office/powerpoint/2010/main" val="138810871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657E8A-5EEC-48B1-BF1E-D6C432F040CC}"/>
              </a:ext>
            </a:extLst>
          </p:cNvPr>
          <p:cNvGrpSpPr/>
          <p:nvPr/>
        </p:nvGrpSpPr>
        <p:grpSpPr>
          <a:xfrm>
            <a:off x="645362" y="1698139"/>
            <a:ext cx="10901275" cy="4904727"/>
            <a:chOff x="645362" y="1696659"/>
            <a:chExt cx="10901275" cy="4904727"/>
          </a:xfrm>
        </p:grpSpPr>
        <p:sp>
          <p:nvSpPr>
            <p:cNvPr id="9" name="Freeform: Shape 8">
              <a:extLst>
                <a:ext uri="{FF2B5EF4-FFF2-40B4-BE49-F238E27FC236}">
                  <a16:creationId xmlns:a16="http://schemas.microsoft.com/office/drawing/2014/main" id="{392930F8-5634-4FFF-B7FD-8D9AB6F4E72D}"/>
                </a:ext>
              </a:extLst>
            </p:cNvPr>
            <p:cNvSpPr/>
            <p:nvPr/>
          </p:nvSpPr>
          <p:spPr>
            <a:xfrm>
              <a:off x="6329548" y="1696659"/>
              <a:ext cx="5217089" cy="4904727"/>
            </a:xfrm>
            <a:custGeom>
              <a:avLst/>
              <a:gdLst>
                <a:gd name="connsiteX0" fmla="*/ 0 w 4904727"/>
                <a:gd name="connsiteY0" fmla="*/ 3188073 h 4904727"/>
                <a:gd name="connsiteX1" fmla="*/ 1226182 w 4904727"/>
                <a:gd name="connsiteY1" fmla="*/ 3188073 h 4904727"/>
                <a:gd name="connsiteX2" fmla="*/ 1226182 w 4904727"/>
                <a:gd name="connsiteY2" fmla="*/ 0 h 4904727"/>
                <a:gd name="connsiteX3" fmla="*/ 3678545 w 4904727"/>
                <a:gd name="connsiteY3" fmla="*/ 0 h 4904727"/>
                <a:gd name="connsiteX4" fmla="*/ 3678545 w 4904727"/>
                <a:gd name="connsiteY4" fmla="*/ 3188073 h 4904727"/>
                <a:gd name="connsiteX5" fmla="*/ 4904727 w 4904727"/>
                <a:gd name="connsiteY5" fmla="*/ 3188073 h 4904727"/>
                <a:gd name="connsiteX6" fmla="*/ 2452364 w 4904727"/>
                <a:gd name="connsiteY6" fmla="*/ 4904727 h 4904727"/>
                <a:gd name="connsiteX7" fmla="*/ 0 w 4904727"/>
                <a:gd name="connsiteY7" fmla="*/ 3188073 h 490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4727" h="4904727">
                  <a:moveTo>
                    <a:pt x="1716654" y="0"/>
                  </a:moveTo>
                  <a:lnTo>
                    <a:pt x="1716654" y="1226182"/>
                  </a:lnTo>
                  <a:lnTo>
                    <a:pt x="4904727" y="1226182"/>
                  </a:lnTo>
                  <a:lnTo>
                    <a:pt x="4904727" y="3678545"/>
                  </a:lnTo>
                  <a:lnTo>
                    <a:pt x="1716654" y="3678545"/>
                  </a:lnTo>
                  <a:lnTo>
                    <a:pt x="1716654" y="4904727"/>
                  </a:lnTo>
                  <a:lnTo>
                    <a:pt x="0" y="2452364"/>
                  </a:lnTo>
                  <a:lnTo>
                    <a:pt x="1716654"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986344" tIns="1354198" rIns="128015" bIns="1354198"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accent1">
                      <a:lumMod val="50000"/>
                    </a:schemeClr>
                  </a:solidFill>
                </a:rPr>
                <a:t>EXTERNAL PRESSURES</a:t>
              </a:r>
            </a:p>
            <a:p>
              <a:pPr marL="114300" lvl="1" indent="-114300" algn="l" defTabSz="622300">
                <a:lnSpc>
                  <a:spcPct val="90000"/>
                </a:lnSpc>
                <a:spcBef>
                  <a:spcPct val="0"/>
                </a:spcBef>
                <a:spcAft>
                  <a:spcPct val="15000"/>
                </a:spcAft>
                <a:buChar char="•"/>
              </a:pPr>
              <a:r>
                <a:rPr lang="en-US" sz="1600" kern="1200" dirty="0">
                  <a:solidFill>
                    <a:schemeClr val="accent1">
                      <a:lumMod val="50000"/>
                    </a:schemeClr>
                  </a:solidFill>
                </a:rPr>
                <a:t>Reduction of General Fund Match, which  reduces associated Federal Funds</a:t>
              </a:r>
            </a:p>
            <a:p>
              <a:pPr marL="114300" lvl="1" indent="-114300" algn="l" defTabSz="622300">
                <a:lnSpc>
                  <a:spcPct val="90000"/>
                </a:lnSpc>
                <a:spcBef>
                  <a:spcPct val="0"/>
                </a:spcBef>
                <a:spcAft>
                  <a:spcPct val="15000"/>
                </a:spcAft>
                <a:buChar char="•"/>
              </a:pPr>
              <a:r>
                <a:rPr lang="en-US" sz="1600" kern="1200" dirty="0">
                  <a:solidFill>
                    <a:schemeClr val="accent1">
                      <a:lumMod val="50000"/>
                    </a:schemeClr>
                  </a:solidFill>
                </a:rPr>
                <a:t>Increase in Unemployment </a:t>
              </a:r>
            </a:p>
            <a:p>
              <a:pPr marL="114300" lvl="1" indent="-114300" algn="l" defTabSz="622300">
                <a:lnSpc>
                  <a:spcPct val="90000"/>
                </a:lnSpc>
                <a:spcBef>
                  <a:spcPct val="0"/>
                </a:spcBef>
                <a:spcAft>
                  <a:spcPct val="15000"/>
                </a:spcAft>
                <a:buChar char="•"/>
              </a:pPr>
              <a:r>
                <a:rPr lang="en-US" sz="1600" kern="1200" dirty="0">
                  <a:solidFill>
                    <a:schemeClr val="accent1">
                      <a:lumMod val="50000"/>
                    </a:schemeClr>
                  </a:solidFill>
                </a:rPr>
                <a:t>Potential Significant Increase in New Client Applications due to the pandemic</a:t>
              </a:r>
            </a:p>
            <a:p>
              <a:pPr marL="114300" lvl="1" indent="-114300" algn="l" defTabSz="622300">
                <a:lnSpc>
                  <a:spcPct val="90000"/>
                </a:lnSpc>
                <a:spcBef>
                  <a:spcPct val="0"/>
                </a:spcBef>
                <a:spcAft>
                  <a:spcPct val="15000"/>
                </a:spcAft>
                <a:buChar char="•"/>
              </a:pPr>
              <a:r>
                <a:rPr lang="en-US" sz="1600" kern="1200" dirty="0">
                  <a:solidFill>
                    <a:schemeClr val="accent1">
                      <a:lumMod val="50000"/>
                    </a:schemeClr>
                  </a:solidFill>
                </a:rPr>
                <a:t>Potential Increase in Number of Returning Clients or Clients reactivating their cases</a:t>
              </a:r>
            </a:p>
          </p:txBody>
        </p:sp>
        <p:sp>
          <p:nvSpPr>
            <p:cNvPr id="8" name="Freeform: Shape 7">
              <a:extLst>
                <a:ext uri="{FF2B5EF4-FFF2-40B4-BE49-F238E27FC236}">
                  <a16:creationId xmlns:a16="http://schemas.microsoft.com/office/drawing/2014/main" id="{AAE36564-C145-4561-B053-74BB0B6F62F3}"/>
                </a:ext>
              </a:extLst>
            </p:cNvPr>
            <p:cNvSpPr/>
            <p:nvPr/>
          </p:nvSpPr>
          <p:spPr>
            <a:xfrm>
              <a:off x="645362" y="1696659"/>
              <a:ext cx="5090420" cy="4904727"/>
            </a:xfrm>
            <a:custGeom>
              <a:avLst/>
              <a:gdLst>
                <a:gd name="connsiteX0" fmla="*/ 0 w 4904727"/>
                <a:gd name="connsiteY0" fmla="*/ 3188073 h 4904727"/>
                <a:gd name="connsiteX1" fmla="*/ 1226182 w 4904727"/>
                <a:gd name="connsiteY1" fmla="*/ 3188073 h 4904727"/>
                <a:gd name="connsiteX2" fmla="*/ 1226182 w 4904727"/>
                <a:gd name="connsiteY2" fmla="*/ 0 h 4904727"/>
                <a:gd name="connsiteX3" fmla="*/ 3678545 w 4904727"/>
                <a:gd name="connsiteY3" fmla="*/ 0 h 4904727"/>
                <a:gd name="connsiteX4" fmla="*/ 3678545 w 4904727"/>
                <a:gd name="connsiteY4" fmla="*/ 3188073 h 4904727"/>
                <a:gd name="connsiteX5" fmla="*/ 4904727 w 4904727"/>
                <a:gd name="connsiteY5" fmla="*/ 3188073 h 4904727"/>
                <a:gd name="connsiteX6" fmla="*/ 2452364 w 4904727"/>
                <a:gd name="connsiteY6" fmla="*/ 4904727 h 4904727"/>
                <a:gd name="connsiteX7" fmla="*/ 0 w 4904727"/>
                <a:gd name="connsiteY7" fmla="*/ 3188073 h 490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4727" h="4904727">
                  <a:moveTo>
                    <a:pt x="3188073" y="4904727"/>
                  </a:moveTo>
                  <a:lnTo>
                    <a:pt x="3188073" y="3678545"/>
                  </a:lnTo>
                  <a:lnTo>
                    <a:pt x="0" y="3678545"/>
                  </a:lnTo>
                  <a:lnTo>
                    <a:pt x="0" y="1226182"/>
                  </a:lnTo>
                  <a:lnTo>
                    <a:pt x="3188073" y="1226182"/>
                  </a:lnTo>
                  <a:lnTo>
                    <a:pt x="3188073" y="0"/>
                  </a:lnTo>
                  <a:lnTo>
                    <a:pt x="4904727" y="2452363"/>
                  </a:lnTo>
                  <a:lnTo>
                    <a:pt x="3188073" y="4904727"/>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28016" tIns="1354197" rIns="986342" bIns="1354199" numCol="1" spcCol="1270" anchor="t" anchorCtr="0">
              <a:noAutofit/>
            </a:bodyPr>
            <a:lstStyle/>
            <a:p>
              <a:pPr marL="0" lvl="0" indent="0" algn="l" defTabSz="800100">
                <a:lnSpc>
                  <a:spcPct val="90000"/>
                </a:lnSpc>
                <a:spcBef>
                  <a:spcPct val="0"/>
                </a:spcBef>
                <a:spcAft>
                  <a:spcPct val="35000"/>
                </a:spcAft>
                <a:buNone/>
              </a:pPr>
              <a:r>
                <a:rPr lang="en-US" kern="1200" dirty="0">
                  <a:solidFill>
                    <a:schemeClr val="accent1">
                      <a:lumMod val="50000"/>
                    </a:schemeClr>
                  </a:solidFill>
                </a:rPr>
                <a:t>INTERNAL PRESSURES</a:t>
              </a:r>
            </a:p>
            <a:p>
              <a:pPr marL="114300" lvl="1" indent="-114300" algn="l" defTabSz="622300">
                <a:lnSpc>
                  <a:spcPct val="90000"/>
                </a:lnSpc>
                <a:spcBef>
                  <a:spcPct val="0"/>
                </a:spcBef>
                <a:spcAft>
                  <a:spcPct val="15000"/>
                </a:spcAft>
                <a:buChar char="•"/>
              </a:pPr>
              <a:r>
                <a:rPr lang="en-US" sz="1600" kern="1200" dirty="0">
                  <a:solidFill>
                    <a:schemeClr val="accent1">
                      <a:lumMod val="50000"/>
                    </a:schemeClr>
                  </a:solidFill>
                </a:rPr>
                <a:t>Pre-Employment Transition Services (Pre-ETS) Funding Reserve requirements</a:t>
              </a:r>
            </a:p>
            <a:p>
              <a:pPr marL="114300" lvl="1" indent="-114300" algn="l" defTabSz="622300">
                <a:lnSpc>
                  <a:spcPct val="90000"/>
                </a:lnSpc>
                <a:spcBef>
                  <a:spcPct val="0"/>
                </a:spcBef>
                <a:spcAft>
                  <a:spcPct val="15000"/>
                </a:spcAft>
                <a:buChar char="•"/>
              </a:pPr>
              <a:r>
                <a:rPr lang="en-US" sz="1600" kern="1200" dirty="0">
                  <a:solidFill>
                    <a:schemeClr val="accent1">
                      <a:lumMod val="50000"/>
                    </a:schemeClr>
                  </a:solidFill>
                </a:rPr>
                <a:t>Loss of Third-Party Cooperative Arrangements (TPCAs)</a:t>
              </a:r>
            </a:p>
            <a:p>
              <a:pPr marL="114300" lvl="1" indent="-114300" algn="l" defTabSz="622300">
                <a:lnSpc>
                  <a:spcPct val="90000"/>
                </a:lnSpc>
                <a:spcBef>
                  <a:spcPct val="0"/>
                </a:spcBef>
                <a:spcAft>
                  <a:spcPct val="15000"/>
                </a:spcAft>
                <a:buChar char="•"/>
              </a:pPr>
              <a:r>
                <a:rPr lang="en-US" sz="1600" kern="1200" dirty="0">
                  <a:solidFill>
                    <a:schemeClr val="accent1">
                      <a:lumMod val="50000"/>
                    </a:schemeClr>
                  </a:solidFill>
                </a:rPr>
                <a:t>Reduction in Blind Business Enterprise Activity/Expenditures (Soft Match to draw Fed</a:t>
              </a:r>
              <a:r>
                <a:rPr lang="en-US" sz="1600" dirty="0">
                  <a:solidFill>
                    <a:schemeClr val="accent1">
                      <a:lumMod val="50000"/>
                    </a:schemeClr>
                  </a:solidFill>
                </a:rPr>
                <a:t>eral </a:t>
              </a:r>
              <a:r>
                <a:rPr lang="en-US" sz="1600" kern="1200" dirty="0">
                  <a:solidFill>
                    <a:schemeClr val="accent1">
                      <a:lumMod val="50000"/>
                    </a:schemeClr>
                  </a:solidFill>
                </a:rPr>
                <a:t>Funds into VR)</a:t>
              </a:r>
            </a:p>
            <a:p>
              <a:pPr marL="114300" lvl="1" indent="-114300" algn="l" defTabSz="622300">
                <a:lnSpc>
                  <a:spcPct val="90000"/>
                </a:lnSpc>
                <a:spcBef>
                  <a:spcPct val="0"/>
                </a:spcBef>
                <a:spcAft>
                  <a:spcPct val="15000"/>
                </a:spcAft>
                <a:buChar char="•"/>
              </a:pPr>
              <a:r>
                <a:rPr lang="en-US" sz="1600" kern="1200" dirty="0">
                  <a:solidFill>
                    <a:schemeClr val="accent1">
                      <a:lumMod val="50000"/>
                    </a:schemeClr>
                  </a:solidFill>
                </a:rPr>
                <a:t>Appropriations Bill - Section 10</a:t>
              </a:r>
            </a:p>
          </p:txBody>
        </p:sp>
      </p:grpSp>
      <p:sp>
        <p:nvSpPr>
          <p:cNvPr id="6" name="Title 1">
            <a:extLst>
              <a:ext uri="{FF2B5EF4-FFF2-40B4-BE49-F238E27FC236}">
                <a16:creationId xmlns:a16="http://schemas.microsoft.com/office/drawing/2014/main" id="{E76EDF26-6FE2-428E-9BEF-46592B5B3A76}"/>
              </a:ext>
            </a:extLst>
          </p:cNvPr>
          <p:cNvSpPr>
            <a:spLocks noGrp="1"/>
          </p:cNvSpPr>
          <p:nvPr>
            <p:ph type="title"/>
          </p:nvPr>
        </p:nvSpPr>
        <p:spPr>
          <a:xfrm>
            <a:off x="1295400" y="255134"/>
            <a:ext cx="9511145" cy="1061326"/>
          </a:xfrm>
        </p:spPr>
        <p:txBody>
          <a:bodyPr/>
          <a:lstStyle/>
          <a:p>
            <a:r>
              <a:rPr lang="en-US" dirty="0"/>
              <a:t>Vocational Rehabilitation (B/A 3265 &amp; 3254)</a:t>
            </a:r>
            <a:br>
              <a:rPr lang="en-US" dirty="0"/>
            </a:br>
            <a:r>
              <a:rPr lang="en-US" b="1" dirty="0"/>
              <a:t>Budget Pressures</a:t>
            </a:r>
          </a:p>
        </p:txBody>
      </p:sp>
      <p:sp>
        <p:nvSpPr>
          <p:cNvPr id="10" name="TextBox 9">
            <a:extLst>
              <a:ext uri="{FF2B5EF4-FFF2-40B4-BE49-F238E27FC236}">
                <a16:creationId xmlns:a16="http://schemas.microsoft.com/office/drawing/2014/main" id="{4D449DCD-5975-46C0-8192-5CC364256CDA}"/>
              </a:ext>
            </a:extLst>
          </p:cNvPr>
          <p:cNvSpPr txBox="1"/>
          <p:nvPr/>
        </p:nvSpPr>
        <p:spPr>
          <a:xfrm>
            <a:off x="11716956" y="5668955"/>
            <a:ext cx="343086" cy="400110"/>
          </a:xfrm>
          <a:prstGeom prst="rect">
            <a:avLst/>
          </a:prstGeom>
          <a:noFill/>
        </p:spPr>
        <p:txBody>
          <a:bodyPr wrap="square" rtlCol="0">
            <a:spAutoFit/>
          </a:bodyPr>
          <a:lstStyle/>
          <a:p>
            <a:r>
              <a:rPr lang="en-US" sz="2000" b="1" dirty="0">
                <a:solidFill>
                  <a:schemeClr val="tx2"/>
                </a:solidFill>
                <a:latin typeface="Times New Roman" panose="02020603050405020304" pitchFamily="18" charset="0"/>
                <a:cs typeface="Times New Roman" panose="02020603050405020304" pitchFamily="18" charset="0"/>
              </a:rPr>
              <a:t>9</a:t>
            </a:r>
          </a:p>
        </p:txBody>
      </p:sp>
    </p:spTree>
    <p:extLst>
      <p:ext uri="{BB962C8B-B14F-4D97-AF65-F5344CB8AC3E}">
        <p14:creationId xmlns:p14="http://schemas.microsoft.com/office/powerpoint/2010/main" val="2542016988"/>
      </p:ext>
    </p:extLst>
  </p:cSld>
  <p:clrMapOvr>
    <a:masterClrMapping/>
  </p:clrMapOvr>
  <p:transition spd="slow">
    <p:wipe/>
  </p:transition>
</p:sld>
</file>

<file path=ppt/theme/theme1.xml><?xml version="1.0" encoding="utf-8"?>
<a:theme xmlns:a="http://schemas.openxmlformats.org/drawingml/2006/main" name="Sales Direction 16X9">
  <a:themeElements>
    <a:clrScheme name="Custom 2">
      <a:dk1>
        <a:srgbClr val="595959"/>
      </a:dk1>
      <a:lt1>
        <a:sysClr val="window" lastClr="FFFFFF"/>
      </a:lt1>
      <a:dk2>
        <a:srgbClr val="000000"/>
      </a:dk2>
      <a:lt2>
        <a:srgbClr val="F2F2F2"/>
      </a:lt2>
      <a:accent1>
        <a:srgbClr val="0070C0"/>
      </a:accent1>
      <a:accent2>
        <a:srgbClr val="F2F2F2"/>
      </a:accent2>
      <a:accent3>
        <a:srgbClr val="EF7920"/>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rection presentation (widescreen).potx" id="{D17AB31B-F25B-45F4-B34E-C6982D129A29}" vid="{B63A7B92-8C2A-4E6A-9062-768A2448E61C}"/>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Business direction presentation (widescreen)</Template>
  <TotalTime>3556</TotalTime>
  <Words>3110</Words>
  <Application>Microsoft Office PowerPoint</Application>
  <PresentationFormat>Widescreen</PresentationFormat>
  <Paragraphs>485</Paragraphs>
  <Slides>32</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Book Antiqua</vt:lpstr>
      <vt:lpstr>Calibri</vt:lpstr>
      <vt:lpstr>Century Gothic</vt:lpstr>
      <vt:lpstr>Franklin Gothic Demi</vt:lpstr>
      <vt:lpstr>Segoe UI</vt:lpstr>
      <vt:lpstr>Times</vt:lpstr>
      <vt:lpstr>Times New Roman</vt:lpstr>
      <vt:lpstr>Wingdings</vt:lpstr>
      <vt:lpstr>Sales Direction 16X9</vt:lpstr>
      <vt:lpstr>PowerPoint Presentation</vt:lpstr>
      <vt:lpstr>Actively engaging with Nevada businesses to understand their employment needs while creating innovative programs that develop the strengths, priorities, and talents of individuals with disabilities, ensuring that Nevada works for everyone.    Provide fair and timely medical determinations to Nevadans seeking disability benefits through SSA programs in pursuit of healthcare and access to resources at critical times in their lives.</vt:lpstr>
      <vt:lpstr>Rehabilitation Division/Agency 901</vt:lpstr>
      <vt:lpstr>Rehabilitation Division/Agency 901</vt:lpstr>
      <vt:lpstr>Rehabilitation Division/Agency 901/Voc. Rehab.</vt:lpstr>
      <vt:lpstr>Vocational Rehabilitation (B/A 3265 &amp; 3254)</vt:lpstr>
      <vt:lpstr>Vocational Rehabilitation (B/A 3265 &amp; 3254)</vt:lpstr>
      <vt:lpstr>Vocational Rehabilitation (B/A 3265 &amp; 3254)</vt:lpstr>
      <vt:lpstr>Vocational Rehabilitation (B/A 3265 &amp; 3254) Budget Pressures</vt:lpstr>
      <vt:lpstr>Vocational Rehabilitation (B/A 3265 &amp; 3254) COVID-19 Budget Reduction</vt:lpstr>
      <vt:lpstr>Vocational Rehabilitation (B/A 3265 &amp; 3254) COVID-19 Budget Reduction</vt:lpstr>
      <vt:lpstr>Vocational Rehabilitation (B/A 3265 &amp; 3254) Client Services Budget Level</vt:lpstr>
      <vt:lpstr>Vocational Rehabilitation (B/A 3265 &amp; 3254) Potential Nevadans Impacted</vt:lpstr>
      <vt:lpstr>Vocational Rehabilitation (B/A 3265 &amp; 3254) Increasing Costs for Service </vt:lpstr>
      <vt:lpstr>PowerPoint Presentation</vt:lpstr>
      <vt:lpstr>PowerPoint Presentation</vt:lpstr>
      <vt:lpstr>Pre-ETS Expenditures Capturing over 50% of Client Services Budget SFY 2022 &amp; 2023 </vt:lpstr>
      <vt:lpstr>Vocational Rehabilitation (B/A 3265 &amp; 3254)</vt:lpstr>
      <vt:lpstr>Vocational Rehabilitation (B/A 3265 &amp; 3254)</vt:lpstr>
      <vt:lpstr>PowerPoint Presentation</vt:lpstr>
      <vt:lpstr>Blind Business Enterprise of Nevada (B/A 3253) Reduction in Business Activity</vt:lpstr>
      <vt:lpstr>PowerPoint Presentation</vt:lpstr>
      <vt:lpstr>PowerPoint Presentation</vt:lpstr>
      <vt:lpstr>Without sufficient resources, Nevada VR will be forced into “Order of Selection” – Waiting Lists</vt:lpstr>
      <vt:lpstr>Vocational Rehabilitation (B/A 3265 &amp; 3254)</vt:lpstr>
      <vt:lpstr>Bureau of Vocational Rehabilitation (B/A 3265)</vt:lpstr>
      <vt:lpstr>Rehabilitation Division/Agency 901</vt:lpstr>
      <vt:lpstr>Bureau of Disability Adjudication (B/A 3269)</vt:lpstr>
      <vt:lpstr>Bureau of Disability Adjudication (B/A 3269)</vt:lpstr>
      <vt:lpstr>Bureau of Disability Adjudication (B/A 3269)</vt:lpstr>
      <vt:lpstr>Bureau of Disability Adjudication (B/A 3269)</vt:lpstr>
      <vt:lpstr>Balanced scorecard slide 10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with Picture Layout</dc:title>
  <dc:creator>Rosa Mendez</dc:creator>
  <cp:lastModifiedBy>Wendy Thornley</cp:lastModifiedBy>
  <cp:revision>236</cp:revision>
  <dcterms:created xsi:type="dcterms:W3CDTF">2020-11-30T18:39:06Z</dcterms:created>
  <dcterms:modified xsi:type="dcterms:W3CDTF">2021-06-07T18:45:31Z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