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145" r:id="rId2"/>
    <p:sldId id="4151" r:id="rId3"/>
    <p:sldId id="4147" r:id="rId4"/>
    <p:sldId id="4148" r:id="rId5"/>
    <p:sldId id="415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 snapToGrid="0">
      <p:cViewPr varScale="1">
        <p:scale>
          <a:sx n="57" d="100"/>
          <a:sy n="57" d="100"/>
        </p:scale>
        <p:origin x="26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50308-3262-46CD-B2C8-CC3927A98DA8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1DB6C-2CB4-4B35-BA39-FE622EAF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1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E4B6C-02E8-47D2-9C28-2F06358B0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318CB-79F6-4B25-BC63-ABBE94EC0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41A5F-A9C4-4DA5-A66E-2C415B9E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B29A-A589-4309-9B5F-10CE5C5813E0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B14D4-6525-46E1-BCFE-42DEF1E2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4A830-AD12-4C5A-8420-6BD91B2F0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BD94-27E6-4928-BA4E-871D6D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3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DE8F-CD27-431B-AE7A-2FAB98500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A704E-B91E-4B3B-865F-72A2BB7CE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D60DB-E145-4B28-B3A5-AB64BB365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B29A-A589-4309-9B5F-10CE5C5813E0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6B34C-A18F-4EA8-8D9F-F5FD99549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1F7AD-7116-4ED4-B891-31176C47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BD94-27E6-4928-BA4E-871D6D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2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9DB2F5-FDB0-4DF5-BD16-5583EED944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EAD29-B3A1-483C-8FE5-31EBAD1F2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84829-0FA7-404E-A93B-1E90A708E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B29A-A589-4309-9B5F-10CE5C5813E0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E861A-FAD1-455E-9A6E-F431CCFF1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44067-B3B3-4274-86F4-A482C89F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BD94-27E6-4928-BA4E-871D6D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3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40DC-1D73-4F25-802E-B0F42F13B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69B6A-20EB-4114-9A48-33EDF940D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91AFA-9DF3-4D4B-B5CA-099D7A38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B29A-A589-4309-9B5F-10CE5C5813E0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13DD9-6ABD-4D60-AC74-7DE5D4701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D15FF-59DD-4BB2-88F7-83484B9AB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BD94-27E6-4928-BA4E-871D6D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8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8B939-85DE-4B20-9AC5-6AF3A9E31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D9982-E148-412A-96B1-BFB72BFB8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B3BD2-8B97-454C-A2D5-6CDA61FF0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B29A-A589-4309-9B5F-10CE5C5813E0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EBC16-EE46-4C1E-8D70-24B94380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E36C2-AA69-45D0-9DE3-579190D5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BD94-27E6-4928-BA4E-871D6D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9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9D060-0A49-44D0-BD66-56C793717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BB9DC-27B6-40C3-AA7E-B90B08201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934CD-0DF1-4835-8C4E-073676A43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D8C39-2B61-4BA7-91C1-21C337020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B29A-A589-4309-9B5F-10CE5C5813E0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F2233-0953-4A1F-A326-764A3702E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F03C3-1DC2-47F9-989A-05492F2D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BD94-27E6-4928-BA4E-871D6D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5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E65F-E740-4089-9FFA-6D632DA1D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68DBE-8840-4297-BAF6-48D0334DF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77F8A-DD40-4BE6-BA14-49D7F78C2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0AA46-143F-4E56-B75F-EBDB731F0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466D9C-94AB-45F1-A97E-F125A67EE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D5F3E1-FEB5-416E-A9A5-3F362ABCC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B29A-A589-4309-9B5F-10CE5C5813E0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1E69A2-5DE4-4688-A4A7-224934448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82C3FF-B75F-4BD1-8FFC-AD392F9A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BD94-27E6-4928-BA4E-871D6D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3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CFEA-F86E-43DF-99D4-B119365D6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F675B-17F7-4493-B32B-179D509FD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B29A-A589-4309-9B5F-10CE5C5813E0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A05CE-25F1-440B-AFFC-CCB741B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78A36-12DA-48EE-83D4-4E9B2339B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BD94-27E6-4928-BA4E-871D6D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3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53FCDE-55ED-4485-8F61-8EB56E5E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B29A-A589-4309-9B5F-10CE5C5813E0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2E0A24-459D-4AEE-9E75-92442C519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06447-CDDB-4074-A170-11B364461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BD94-27E6-4928-BA4E-871D6D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5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8DBA-F728-42C7-AE87-FD668FF5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13C6D-AC1B-4A73-ABAA-86C8D55F4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F02A5-71F4-4921-A726-F9858C84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C0683-1C8B-4A00-81DE-A609546B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B29A-A589-4309-9B5F-10CE5C5813E0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BD95F-D216-47BD-AD4D-8448A68E6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29BF4-FB24-41EC-A40B-4EAB3820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BD94-27E6-4928-BA4E-871D6D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2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838CF-46CF-4FC4-93BD-8C4A0E1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19304-FB8F-4593-9FAC-1BF30C69F1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BA6BE7-8782-4E7A-A812-FF0757BFF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50A7F0-853D-4FAC-853C-D96D0FF2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B29A-A589-4309-9B5F-10CE5C5813E0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64347-30BE-4180-A1ED-88A0F0C2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14EA0-903E-4398-8FB0-A3C141404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BD94-27E6-4928-BA4E-871D6D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4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1CD1F6-28BF-477A-B201-1841B8E82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38F0C-7ED2-46AB-A212-810481EB3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548FE-39E5-4499-B10B-51A2D6344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7B29A-A589-4309-9B5F-10CE5C5813E0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A05D7-9151-4988-A78A-0BFDA6A19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F7298-FBDE-4891-9D64-D20E76A58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ABD94-27E6-4928-BA4E-871D6D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9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3C058D-49D0-4545-BD60-C668975F0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r="13054" b="5724"/>
          <a:stretch/>
        </p:blipFill>
        <p:spPr>
          <a:xfrm>
            <a:off x="-1" y="0"/>
            <a:ext cx="12190477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07334C-9193-45AE-9FD9-23BFC1D6B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93847" y="6103766"/>
            <a:ext cx="1596630" cy="754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011054-81AA-45A5-86D4-C1411ED80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1028" y="6197030"/>
            <a:ext cx="1600200" cy="567706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12E0B435-10CC-403F-8639-830B2142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8"/>
            <a:ext cx="11174731" cy="764796"/>
          </a:xfrm>
        </p:spPr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N4 Connect – Mobility as a Service</a:t>
            </a:r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22A57525-0FB8-4F33-9E20-1345359A7414}"/>
              </a:ext>
            </a:extLst>
          </p:cNvPr>
          <p:cNvSpPr txBox="1">
            <a:spLocks/>
          </p:cNvSpPr>
          <p:nvPr/>
        </p:nvSpPr>
        <p:spPr>
          <a:xfrm>
            <a:off x="704280" y="1504950"/>
            <a:ext cx="6391846" cy="4457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Connecting 12 Transportation Agencies Across Northern Nevada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6 Agencies in Year 1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1800" i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6 Agencies in Year 2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28600" marR="0" lvl="0" indent="-2286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28600" marR="0" lvl="0" indent="-2286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Enhancing Connectivity of Services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28600" marR="0" lvl="0" indent="-2286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Able to Support Coordination of Transportation Services, Enhance Data and Reporting, and Increase Access for Individuals &amp; Social Service Agencies</a:t>
            </a:r>
          </a:p>
        </p:txBody>
      </p:sp>
      <p:pic>
        <p:nvPicPr>
          <p:cNvPr id="1028" name="Picture 4" descr="Logo for Neighbor Network of Northern Nevada.">
            <a:extLst>
              <a:ext uri="{FF2B5EF4-FFF2-40B4-BE49-F238E27FC236}">
                <a16:creationId xmlns:a16="http://schemas.microsoft.com/office/drawing/2014/main" id="{4B976416-AB87-4630-B455-CF282FFC2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843" y="1837056"/>
            <a:ext cx="4171220" cy="254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15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735958-7C80-4B36-B907-8B8787756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r="13054" b="5724"/>
          <a:stretch/>
        </p:blipFill>
        <p:spPr>
          <a:xfrm>
            <a:off x="0" y="0"/>
            <a:ext cx="12190477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D0E5E9-04C4-4952-85C6-D0EE81C1D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93847" y="6103766"/>
            <a:ext cx="1596630" cy="754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4D661-F9E6-4475-B2D6-13F070156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1029" y="6197030"/>
            <a:ext cx="1600200" cy="567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2F8576-EB7D-40E5-9575-64524738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91788" cy="1325563"/>
          </a:xfrm>
        </p:spPr>
        <p:txBody>
          <a:bodyPr/>
          <a:lstStyle/>
          <a:p>
            <a:r>
              <a:rPr lang="en-US" b="1" dirty="0"/>
              <a:t>Social Benefit Goals = Primary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431D0-5B6D-47F3-B889-957327998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34350" cy="4351338"/>
          </a:xfrm>
        </p:spPr>
        <p:txBody>
          <a:bodyPr>
            <a:normAutofit/>
          </a:bodyPr>
          <a:lstStyle/>
          <a:p>
            <a:r>
              <a:rPr lang="en-US" dirty="0"/>
              <a:t>Increase Access to all Social Determinates of Health</a:t>
            </a:r>
          </a:p>
          <a:p>
            <a:endParaRPr lang="en-US" dirty="0"/>
          </a:p>
        </p:txBody>
      </p:sp>
      <p:pic>
        <p:nvPicPr>
          <p:cNvPr id="2050" name="Picture 2" descr="Social Determinants of Health ">
            <a:extLst>
              <a:ext uri="{FF2B5EF4-FFF2-40B4-BE49-F238E27FC236}">
                <a16:creationId xmlns:a16="http://schemas.microsoft.com/office/drawing/2014/main" id="{804CE8A0-FA35-4307-AAA9-C01904594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7" y="2379064"/>
            <a:ext cx="7089988" cy="379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ogo for Neighbor Network of Northern Nevada.">
            <a:extLst>
              <a:ext uri="{FF2B5EF4-FFF2-40B4-BE49-F238E27FC236}">
                <a16:creationId xmlns:a16="http://schemas.microsoft.com/office/drawing/2014/main" id="{336FCC58-E0BB-4E61-A23C-BD1A01557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512" y="230188"/>
            <a:ext cx="1257300" cy="76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22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3BF59-F2D9-424F-BA57-D73A2780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83" y="138006"/>
            <a:ext cx="10515600" cy="45719"/>
          </a:xfrm>
        </p:spPr>
        <p:txBody>
          <a:bodyPr>
            <a:noAutofit/>
          </a:bodyPr>
          <a:lstStyle/>
          <a:p>
            <a:r>
              <a:rPr lang="en-US" sz="2800" dirty="0"/>
              <a:t>Pilot</a:t>
            </a:r>
            <a:r>
              <a:rPr lang="en-US" sz="2800" baseline="0" dirty="0"/>
              <a:t> Locations</a:t>
            </a:r>
            <a:endParaRPr lang="en-US" sz="2800" dirty="0"/>
          </a:p>
        </p:txBody>
      </p:sp>
      <p:pic>
        <p:nvPicPr>
          <p:cNvPr id="3074" name="Picture 2" descr="Northern Nevada ">
            <a:extLst>
              <a:ext uri="{FF2B5EF4-FFF2-40B4-BE49-F238E27FC236}">
                <a16:creationId xmlns:a16="http://schemas.microsoft.com/office/drawing/2014/main" id="{5E0B9F7F-3CE4-4028-9FE0-655A69D39F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9" r="-2" b="-2"/>
          <a:stretch/>
        </p:blipFill>
        <p:spPr bwMode="auto">
          <a:xfrm>
            <a:off x="321730" y="3510853"/>
            <a:ext cx="5674897" cy="278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Map of Pilot Counties Selected, Humboldt, Washoe, Pershing, Storey, Churchhill, Lyon, Douglas, Eureka, and White Pine">
            <a:extLst>
              <a:ext uri="{FF2B5EF4-FFF2-40B4-BE49-F238E27FC236}">
                <a16:creationId xmlns:a16="http://schemas.microsoft.com/office/drawing/2014/main" id="{8EE307C3-FD07-4462-BC20-C0450C666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358" y="321731"/>
            <a:ext cx="5783767" cy="6035757"/>
          </a:xfrm>
          <a:prstGeom prst="rect">
            <a:avLst/>
          </a:prstGeom>
        </p:spPr>
      </p:pic>
      <p:pic>
        <p:nvPicPr>
          <p:cNvPr id="3076" name="Picture 4" descr="Pyramid Lake at Sunset ">
            <a:extLst>
              <a:ext uri="{FF2B5EF4-FFF2-40B4-BE49-F238E27FC236}">
                <a16:creationId xmlns:a16="http://schemas.microsoft.com/office/drawing/2014/main" id="{4D6A9A40-74EE-433A-BD6B-1A41982FF7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" r="-2" b="11899"/>
          <a:stretch/>
        </p:blipFill>
        <p:spPr bwMode="auto">
          <a:xfrm>
            <a:off x="321730" y="321732"/>
            <a:ext cx="5674897" cy="30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37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735958-7C80-4B36-B907-8B8787756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r="13054" b="5724"/>
          <a:stretch/>
        </p:blipFill>
        <p:spPr>
          <a:xfrm>
            <a:off x="0" y="0"/>
            <a:ext cx="12190477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D0E5E9-04C4-4952-85C6-D0EE81C1D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93847" y="6103766"/>
            <a:ext cx="1596630" cy="754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4D661-F9E6-4475-B2D6-13F070156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1029" y="6197030"/>
            <a:ext cx="1600200" cy="567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2F8576-EB7D-40E5-9575-64524738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38963" cy="1325563"/>
          </a:xfrm>
        </p:spPr>
        <p:txBody>
          <a:bodyPr/>
          <a:lstStyle/>
          <a:p>
            <a:r>
              <a:rPr lang="en-US" b="1" dirty="0"/>
              <a:t>Global Technology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431D0-5B6D-47F3-B889-957327998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1812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Fit the Technology to the Transit Agency </a:t>
            </a:r>
          </a:p>
          <a:p>
            <a:endParaRPr lang="en-US" dirty="0"/>
          </a:p>
          <a:p>
            <a:r>
              <a:rPr lang="en-US" dirty="0"/>
              <a:t>Human Centered Design Approach to Technology Roll-Out &amp; Deployment</a:t>
            </a:r>
          </a:p>
          <a:p>
            <a:endParaRPr lang="en-US" dirty="0"/>
          </a:p>
          <a:p>
            <a:r>
              <a:rPr lang="en-US" dirty="0"/>
              <a:t>Accessibility Testing in App with Screen Readers</a:t>
            </a:r>
          </a:p>
          <a:p>
            <a:endParaRPr lang="en-US" dirty="0"/>
          </a:p>
          <a:p>
            <a:r>
              <a:rPr lang="en-US" dirty="0"/>
              <a:t>Integration of what3words for Addresses</a:t>
            </a:r>
          </a:p>
        </p:txBody>
      </p:sp>
      <p:pic>
        <p:nvPicPr>
          <p:cNvPr id="4098" name="Picture 2" descr="Aussie tech company SkedGo Logo">
            <a:extLst>
              <a:ext uri="{FF2B5EF4-FFF2-40B4-BE49-F238E27FC236}">
                <a16:creationId xmlns:a16="http://schemas.microsoft.com/office/drawing/2014/main" id="{B1DEC962-0AF5-4985-94F7-DE89AB8DF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329" y="1056238"/>
            <a:ext cx="47625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A8D64AD-0F7A-4243-AB1A-7D99A5B2E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7834827">
            <a:off x="7095547" y="2263093"/>
            <a:ext cx="1128712" cy="771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8D3DB3A-98D9-4A89-813E-07FA390D1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444865" y="2437428"/>
            <a:ext cx="1128712" cy="771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88ADF76-CC3B-4275-838C-F98FB8F06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5130135">
            <a:off x="9732892" y="2263093"/>
            <a:ext cx="1128712" cy="771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Spare Labs Logo">
            <a:extLst>
              <a:ext uri="{FF2B5EF4-FFF2-40B4-BE49-F238E27FC236}">
                <a16:creationId xmlns:a16="http://schemas.microsoft.com/office/drawing/2014/main" id="{AF9A4502-AAA1-4E0E-9DD8-18084E694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8934">
            <a:off x="10162017" y="3331904"/>
            <a:ext cx="1895054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Cabbi Logo">
            <a:extLst>
              <a:ext uri="{FF2B5EF4-FFF2-40B4-BE49-F238E27FC236}">
                <a16:creationId xmlns:a16="http://schemas.microsoft.com/office/drawing/2014/main" id="{A3B142FB-C381-4892-9D47-4C201C187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548" y="3470452"/>
            <a:ext cx="2152063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TFS Data Logo">
            <a:extLst>
              <a:ext uri="{FF2B5EF4-FFF2-40B4-BE49-F238E27FC236}">
                <a16:creationId xmlns:a16="http://schemas.microsoft.com/office/drawing/2014/main" id="{1E984D44-B270-40A6-879B-F43A51109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061">
            <a:off x="5840725" y="3124120"/>
            <a:ext cx="2076374" cy="69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What3words Image">
            <a:extLst>
              <a:ext uri="{FF2B5EF4-FFF2-40B4-BE49-F238E27FC236}">
                <a16:creationId xmlns:a16="http://schemas.microsoft.com/office/drawing/2014/main" id="{E6507ACE-41A3-4BC8-9789-876FD705B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753" y="4540655"/>
            <a:ext cx="2823809" cy="1589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46AD54B5-0596-48A4-BFE7-986C39E18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444866" y="2437428"/>
            <a:ext cx="1128712" cy="771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AA53F18-1A6B-4678-9951-596B5619C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444867" y="2437429"/>
            <a:ext cx="1128712" cy="771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 descr="Logo for Neighbor Network of Northern Nevada.">
            <a:extLst>
              <a:ext uri="{FF2B5EF4-FFF2-40B4-BE49-F238E27FC236}">
                <a16:creationId xmlns:a16="http://schemas.microsoft.com/office/drawing/2014/main" id="{45C3E7E8-3182-432E-8F5C-55A39708D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512" y="230188"/>
            <a:ext cx="1257300" cy="76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595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735958-7C80-4B36-B907-8B8787756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r="13054" b="5724"/>
          <a:stretch/>
        </p:blipFill>
        <p:spPr>
          <a:xfrm>
            <a:off x="0" y="0"/>
            <a:ext cx="12190477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D0E5E9-04C4-4952-85C6-D0EE81C1D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93847" y="6103766"/>
            <a:ext cx="1596630" cy="754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4D661-F9E6-4475-B2D6-13F070156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1029" y="6197030"/>
            <a:ext cx="1600200" cy="567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2F8576-EB7D-40E5-9575-64524738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91788" cy="1325563"/>
          </a:xfrm>
        </p:spPr>
        <p:txBody>
          <a:bodyPr/>
          <a:lstStyle/>
          <a:p>
            <a:r>
              <a:rPr lang="en-US" b="1" dirty="0"/>
              <a:t>Layers of Mobility Integration Available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894174-4B68-48FD-96E1-1116EC832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6"/>
          <a:stretch/>
        </p:blipFill>
        <p:spPr bwMode="auto">
          <a:xfrm>
            <a:off x="6365477" y="1878806"/>
            <a:ext cx="5745562" cy="36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431D0-5B6D-47F3-B889-957327998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00775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Trip Planning Across the Region and Modes</a:t>
            </a:r>
          </a:p>
          <a:p>
            <a:pPr lvl="1"/>
            <a:r>
              <a:rPr lang="en-US" dirty="0"/>
              <a:t>Fixed Route &amp; Paratransit</a:t>
            </a:r>
          </a:p>
          <a:p>
            <a:pPr lvl="1"/>
            <a:r>
              <a:rPr lang="en-US" dirty="0"/>
              <a:t>Deviated Fixed Route</a:t>
            </a:r>
          </a:p>
          <a:p>
            <a:pPr lvl="1"/>
            <a:r>
              <a:rPr lang="en-US" dirty="0"/>
              <a:t>Demand Response</a:t>
            </a:r>
          </a:p>
          <a:p>
            <a:pPr lvl="1"/>
            <a:r>
              <a:rPr lang="en-US" dirty="0"/>
              <a:t>Volunteer</a:t>
            </a:r>
          </a:p>
          <a:p>
            <a:endParaRPr lang="en-US" dirty="0"/>
          </a:p>
          <a:p>
            <a:r>
              <a:rPr lang="en-US" dirty="0"/>
              <a:t>Requesting a Trip &amp; Receiving Reminders About Scheduled Trips</a:t>
            </a:r>
          </a:p>
          <a:p>
            <a:endParaRPr lang="en-US" dirty="0"/>
          </a:p>
          <a:p>
            <a:r>
              <a:rPr lang="en-US" dirty="0"/>
              <a:t>Paying for a Trip</a:t>
            </a:r>
          </a:p>
          <a:p>
            <a:endParaRPr lang="en-US" dirty="0"/>
          </a:p>
          <a:p>
            <a:r>
              <a:rPr lang="en-US" dirty="0"/>
              <a:t>Seeing the Vehicle Arrival in Real Time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1" name="Picture 4" descr="Logo for Neighbor Network of Northern Nevada.">
            <a:extLst>
              <a:ext uri="{FF2B5EF4-FFF2-40B4-BE49-F238E27FC236}">
                <a16:creationId xmlns:a16="http://schemas.microsoft.com/office/drawing/2014/main" id="{4F5D3078-D8E8-41BE-B38E-5554F8FD1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512" y="230188"/>
            <a:ext cx="1257300" cy="76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448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3000</TotalTime>
  <Words>139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Nova Light</vt:lpstr>
      <vt:lpstr>Calibri</vt:lpstr>
      <vt:lpstr>Calibri Light</vt:lpstr>
      <vt:lpstr>Office Theme</vt:lpstr>
      <vt:lpstr>N4 Connect – Mobility as a Service</vt:lpstr>
      <vt:lpstr>Social Benefit Goals = Primary Goal</vt:lpstr>
      <vt:lpstr>Pilot Locations</vt:lpstr>
      <vt:lpstr>Global Technology Focus</vt:lpstr>
      <vt:lpstr>Layers of Mobility Integration Available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TRB Lectern Session 1094 Empowering Individuals with Transportation Equity Valerie Lefler, Executive Director</dc:title>
  <dc:creator>Valerie Lefler</dc:creator>
  <cp:lastModifiedBy>Wendy Thornley</cp:lastModifiedBy>
  <cp:revision>34</cp:revision>
  <dcterms:created xsi:type="dcterms:W3CDTF">2021-01-02T18:10:27Z</dcterms:created>
  <dcterms:modified xsi:type="dcterms:W3CDTF">2021-04-09T18:21:48Z</dcterms:modified>
</cp:coreProperties>
</file>